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8" r:id="rId4"/>
    <p:sldMasterId id="2147483736" r:id="rId5"/>
    <p:sldMasterId id="2147483772" r:id="rId6"/>
    <p:sldMasterId id="2147483784" r:id="rId7"/>
    <p:sldMasterId id="2147483796" r:id="rId8"/>
    <p:sldMasterId id="2147483820" r:id="rId9"/>
    <p:sldMasterId id="2147483904" r:id="rId10"/>
    <p:sldMasterId id="2147483916" r:id="rId11"/>
    <p:sldMasterId id="2147483928" r:id="rId12"/>
  </p:sldMasterIdLst>
  <p:notesMasterIdLst>
    <p:notesMasterId r:id="rId100"/>
  </p:notesMasterIdLst>
  <p:sldIdLst>
    <p:sldId id="315" r:id="rId13"/>
    <p:sldId id="316" r:id="rId14"/>
    <p:sldId id="325" r:id="rId15"/>
    <p:sldId id="463" r:id="rId16"/>
    <p:sldId id="394" r:id="rId17"/>
    <p:sldId id="433" r:id="rId18"/>
    <p:sldId id="408" r:id="rId19"/>
    <p:sldId id="434" r:id="rId20"/>
    <p:sldId id="435" r:id="rId21"/>
    <p:sldId id="436" r:id="rId22"/>
    <p:sldId id="464" r:id="rId23"/>
    <p:sldId id="510" r:id="rId24"/>
    <p:sldId id="491" r:id="rId25"/>
    <p:sldId id="334" r:id="rId26"/>
    <p:sldId id="422" r:id="rId27"/>
    <p:sldId id="492" r:id="rId28"/>
    <p:sldId id="493" r:id="rId29"/>
    <p:sldId id="499" r:id="rId30"/>
    <p:sldId id="424" r:id="rId31"/>
    <p:sldId id="425" r:id="rId32"/>
    <p:sldId id="426" r:id="rId33"/>
    <p:sldId id="427" r:id="rId34"/>
    <p:sldId id="332" r:id="rId35"/>
    <p:sldId id="336" r:id="rId36"/>
    <p:sldId id="437" r:id="rId37"/>
    <p:sldId id="566" r:id="rId38"/>
    <p:sldId id="440" r:id="rId39"/>
    <p:sldId id="339" r:id="rId40"/>
    <p:sldId id="441" r:id="rId41"/>
    <p:sldId id="526" r:id="rId42"/>
    <p:sldId id="520" r:id="rId43"/>
    <p:sldId id="568" r:id="rId44"/>
    <p:sldId id="523" r:id="rId45"/>
    <p:sldId id="529" r:id="rId46"/>
    <p:sldId id="490" r:id="rId47"/>
    <p:sldId id="473" r:id="rId48"/>
    <p:sldId id="475" r:id="rId49"/>
    <p:sldId id="476" r:id="rId50"/>
    <p:sldId id="478" r:id="rId51"/>
    <p:sldId id="479" r:id="rId52"/>
    <p:sldId id="525" r:id="rId53"/>
    <p:sldId id="524" r:id="rId54"/>
    <p:sldId id="471" r:id="rId55"/>
    <p:sldId id="481" r:id="rId56"/>
    <p:sldId id="470" r:id="rId57"/>
    <p:sldId id="494" r:id="rId58"/>
    <p:sldId id="488" r:id="rId59"/>
    <p:sldId id="507" r:id="rId60"/>
    <p:sldId id="508" r:id="rId61"/>
    <p:sldId id="431" r:id="rId62"/>
    <p:sldId id="497" r:id="rId63"/>
    <p:sldId id="504" r:id="rId64"/>
    <p:sldId id="501" r:id="rId65"/>
    <p:sldId id="500" r:id="rId66"/>
    <p:sldId id="496" r:id="rId67"/>
    <p:sldId id="503" r:id="rId68"/>
    <p:sldId id="562" r:id="rId69"/>
    <p:sldId id="557" r:id="rId70"/>
    <p:sldId id="569" r:id="rId71"/>
    <p:sldId id="570" r:id="rId72"/>
    <p:sldId id="571" r:id="rId73"/>
    <p:sldId id="559" r:id="rId74"/>
    <p:sldId id="572" r:id="rId75"/>
    <p:sldId id="573" r:id="rId76"/>
    <p:sldId id="528" r:id="rId77"/>
    <p:sldId id="575" r:id="rId78"/>
    <p:sldId id="576" r:id="rId79"/>
    <p:sldId id="577" r:id="rId80"/>
    <p:sldId id="545" r:id="rId81"/>
    <p:sldId id="540" r:id="rId82"/>
    <p:sldId id="541" r:id="rId83"/>
    <p:sldId id="544" r:id="rId84"/>
    <p:sldId id="543" r:id="rId85"/>
    <p:sldId id="551" r:id="rId86"/>
    <p:sldId id="578" r:id="rId87"/>
    <p:sldId id="552" r:id="rId88"/>
    <p:sldId id="567" r:id="rId89"/>
    <p:sldId id="553" r:id="rId90"/>
    <p:sldId id="556" r:id="rId91"/>
    <p:sldId id="518" r:id="rId92"/>
    <p:sldId id="302" r:id="rId93"/>
    <p:sldId id="303" r:id="rId94"/>
    <p:sldId id="579" r:id="rId95"/>
    <p:sldId id="304" r:id="rId96"/>
    <p:sldId id="313" r:id="rId97"/>
    <p:sldId id="364" r:id="rId98"/>
    <p:sldId id="527" r:id="rId99"/>
  </p:sldIdLst>
  <p:sldSz cx="9144000" cy="6858000" type="screen4x3"/>
  <p:notesSz cx="6858000" cy="99472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arsayılan Bölüm" id="{FFD90DF6-6247-4C81-8BA2-04DB320C900C}">
          <p14:sldIdLst>
            <p14:sldId id="315"/>
            <p14:sldId id="316"/>
            <p14:sldId id="325"/>
            <p14:sldId id="463"/>
            <p14:sldId id="394"/>
            <p14:sldId id="433"/>
            <p14:sldId id="408"/>
            <p14:sldId id="434"/>
            <p14:sldId id="435"/>
            <p14:sldId id="436"/>
            <p14:sldId id="464"/>
            <p14:sldId id="510"/>
            <p14:sldId id="491"/>
            <p14:sldId id="334"/>
            <p14:sldId id="422"/>
            <p14:sldId id="492"/>
            <p14:sldId id="493"/>
            <p14:sldId id="499"/>
            <p14:sldId id="424"/>
            <p14:sldId id="425"/>
            <p14:sldId id="426"/>
            <p14:sldId id="427"/>
            <p14:sldId id="332"/>
            <p14:sldId id="336"/>
            <p14:sldId id="437"/>
            <p14:sldId id="566"/>
            <p14:sldId id="440"/>
            <p14:sldId id="339"/>
            <p14:sldId id="441"/>
            <p14:sldId id="526"/>
            <p14:sldId id="520"/>
            <p14:sldId id="568"/>
            <p14:sldId id="523"/>
            <p14:sldId id="529"/>
            <p14:sldId id="490"/>
            <p14:sldId id="473"/>
            <p14:sldId id="475"/>
            <p14:sldId id="476"/>
            <p14:sldId id="478"/>
            <p14:sldId id="479"/>
            <p14:sldId id="525"/>
            <p14:sldId id="524"/>
            <p14:sldId id="471"/>
            <p14:sldId id="481"/>
            <p14:sldId id="470"/>
            <p14:sldId id="494"/>
            <p14:sldId id="488"/>
            <p14:sldId id="507"/>
            <p14:sldId id="508"/>
            <p14:sldId id="431"/>
            <p14:sldId id="497"/>
            <p14:sldId id="504"/>
            <p14:sldId id="501"/>
            <p14:sldId id="500"/>
            <p14:sldId id="496"/>
            <p14:sldId id="503"/>
            <p14:sldId id="562"/>
            <p14:sldId id="557"/>
            <p14:sldId id="569"/>
            <p14:sldId id="570"/>
            <p14:sldId id="571"/>
            <p14:sldId id="559"/>
            <p14:sldId id="572"/>
            <p14:sldId id="573"/>
            <p14:sldId id="528"/>
            <p14:sldId id="575"/>
            <p14:sldId id="576"/>
            <p14:sldId id="577"/>
          </p14:sldIdLst>
        </p14:section>
        <p14:section name="Başlıksız Bölüm" id="{A9343253-2EF6-4115-B778-53D48EA3BE00}">
          <p14:sldIdLst>
            <p14:sldId id="545"/>
            <p14:sldId id="540"/>
            <p14:sldId id="541"/>
            <p14:sldId id="544"/>
            <p14:sldId id="543"/>
            <p14:sldId id="551"/>
            <p14:sldId id="578"/>
            <p14:sldId id="552"/>
            <p14:sldId id="567"/>
            <p14:sldId id="553"/>
            <p14:sldId id="556"/>
            <p14:sldId id="518"/>
            <p14:sldId id="302"/>
            <p14:sldId id="303"/>
            <p14:sldId id="579"/>
            <p14:sldId id="304"/>
            <p14:sldId id="313"/>
            <p14:sldId id="364"/>
            <p14:sldId id="52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36" autoAdjust="0"/>
  </p:normalViewPr>
  <p:slideViewPr>
    <p:cSldViewPr>
      <p:cViewPr>
        <p:scale>
          <a:sx n="76" d="100"/>
          <a:sy n="76" d="100"/>
        </p:scale>
        <p:origin x="-117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al__ma_Sayfas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465782055020903E-2"/>
          <c:y val="2.2712038360306573E-2"/>
          <c:w val="0.78096274424030332"/>
          <c:h val="0.89865683748185998"/>
        </c:manualLayout>
      </c:layout>
      <c:lineChart>
        <c:grouping val="standard"/>
        <c:varyColors val="0"/>
        <c:ser>
          <c:idx val="0"/>
          <c:order val="0"/>
          <c:tx>
            <c:strRef>
              <c:f>Sayfa1!$B$1</c:f>
              <c:strCache>
                <c:ptCount val="1"/>
                <c:pt idx="0">
                  <c:v>Sığır</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Sayfa1!$B$2:$B$16</c:f>
              <c:numCache>
                <c:formatCode>General</c:formatCode>
                <c:ptCount val="15"/>
                <c:pt idx="0">
                  <c:v>6934</c:v>
                </c:pt>
                <c:pt idx="1">
                  <c:v>9759</c:v>
                </c:pt>
                <c:pt idx="2">
                  <c:v>10123</c:v>
                </c:pt>
                <c:pt idx="3">
                  <c:v>12435</c:v>
                </c:pt>
                <c:pt idx="4">
                  <c:v>12756</c:v>
                </c:pt>
                <c:pt idx="5">
                  <c:v>15894</c:v>
                </c:pt>
                <c:pt idx="6">
                  <c:v>11377</c:v>
                </c:pt>
                <c:pt idx="7">
                  <c:v>11789</c:v>
                </c:pt>
                <c:pt idx="8">
                  <c:v>10761</c:v>
                </c:pt>
                <c:pt idx="9">
                  <c:v>10526</c:v>
                </c:pt>
                <c:pt idx="10">
                  <c:v>11369</c:v>
                </c:pt>
                <c:pt idx="11">
                  <c:v>12386</c:v>
                </c:pt>
                <c:pt idx="12">
                  <c:v>13914</c:v>
                </c:pt>
                <c:pt idx="13">
                  <c:v>14415</c:v>
                </c:pt>
                <c:pt idx="14">
                  <c:v>14123</c:v>
                </c:pt>
              </c:numCache>
            </c:numRef>
          </c:val>
          <c:smooth val="0"/>
        </c:ser>
        <c:ser>
          <c:idx val="1"/>
          <c:order val="1"/>
          <c:tx>
            <c:strRef>
              <c:f>Sayfa1!$C$1</c:f>
              <c:strCache>
                <c:ptCount val="1"/>
                <c:pt idx="0">
                  <c:v>Koyun</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Sayfa1!$C$2:$C$16</c:f>
              <c:numCache>
                <c:formatCode>General</c:formatCode>
                <c:ptCount val="15"/>
                <c:pt idx="0">
                  <c:v>13632</c:v>
                </c:pt>
                <c:pt idx="1">
                  <c:v>26272</c:v>
                </c:pt>
                <c:pt idx="2">
                  <c:v>23083</c:v>
                </c:pt>
                <c:pt idx="3">
                  <c:v>34463</c:v>
                </c:pt>
                <c:pt idx="4">
                  <c:v>36471</c:v>
                </c:pt>
                <c:pt idx="5">
                  <c:v>48638</c:v>
                </c:pt>
                <c:pt idx="6">
                  <c:v>40553</c:v>
                </c:pt>
                <c:pt idx="7">
                  <c:v>33791</c:v>
                </c:pt>
                <c:pt idx="8">
                  <c:v>28492</c:v>
                </c:pt>
                <c:pt idx="9">
                  <c:v>25304</c:v>
                </c:pt>
                <c:pt idx="10">
                  <c:v>23084</c:v>
                </c:pt>
                <c:pt idx="11">
                  <c:v>25031</c:v>
                </c:pt>
                <c:pt idx="12">
                  <c:v>27425</c:v>
                </c:pt>
                <c:pt idx="13">
                  <c:v>29284</c:v>
                </c:pt>
                <c:pt idx="14">
                  <c:v>31115</c:v>
                </c:pt>
              </c:numCache>
            </c:numRef>
          </c:val>
          <c:smooth val="0"/>
        </c:ser>
        <c:ser>
          <c:idx val="2"/>
          <c:order val="2"/>
          <c:tx>
            <c:strRef>
              <c:f>Sayfa1!$D$1</c:f>
              <c:strCache>
                <c:ptCount val="1"/>
                <c:pt idx="0">
                  <c:v>Ankara Keçisi</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Sayfa1!$D$2:$D$16</c:f>
              <c:numCache>
                <c:formatCode>General</c:formatCode>
                <c:ptCount val="15"/>
                <c:pt idx="0">
                  <c:v>3170</c:v>
                </c:pt>
                <c:pt idx="1">
                  <c:v>5501</c:v>
                </c:pt>
                <c:pt idx="2">
                  <c:v>3966</c:v>
                </c:pt>
                <c:pt idx="3">
                  <c:v>5995</c:v>
                </c:pt>
                <c:pt idx="4">
                  <c:v>4443</c:v>
                </c:pt>
                <c:pt idx="5">
                  <c:v>3658</c:v>
                </c:pt>
                <c:pt idx="6">
                  <c:v>1279</c:v>
                </c:pt>
                <c:pt idx="7">
                  <c:v>714</c:v>
                </c:pt>
                <c:pt idx="8">
                  <c:v>373</c:v>
                </c:pt>
                <c:pt idx="9">
                  <c:v>233</c:v>
                </c:pt>
                <c:pt idx="10">
                  <c:v>152</c:v>
                </c:pt>
                <c:pt idx="11">
                  <c:v>151</c:v>
                </c:pt>
                <c:pt idx="12">
                  <c:v>158</c:v>
                </c:pt>
                <c:pt idx="13">
                  <c:v>166</c:v>
                </c:pt>
                <c:pt idx="14">
                  <c:v>178</c:v>
                </c:pt>
              </c:numCache>
            </c:numRef>
          </c:val>
          <c:smooth val="0"/>
        </c:ser>
        <c:ser>
          <c:idx val="3"/>
          <c:order val="3"/>
          <c:tx>
            <c:strRef>
              <c:f>Sayfa1!$E$1</c:f>
              <c:strCache>
                <c:ptCount val="1"/>
                <c:pt idx="0">
                  <c:v>Kıl keçisi</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Sayfa1!$E$2:$E$16</c:f>
              <c:numCache>
                <c:formatCode>General</c:formatCode>
                <c:ptCount val="15"/>
                <c:pt idx="0">
                  <c:v>8936</c:v>
                </c:pt>
                <c:pt idx="1">
                  <c:v>11395</c:v>
                </c:pt>
                <c:pt idx="2">
                  <c:v>4498</c:v>
                </c:pt>
                <c:pt idx="3">
                  <c:v>18636</c:v>
                </c:pt>
                <c:pt idx="4">
                  <c:v>15040</c:v>
                </c:pt>
                <c:pt idx="5">
                  <c:v>15385</c:v>
                </c:pt>
                <c:pt idx="6">
                  <c:v>9698</c:v>
                </c:pt>
                <c:pt idx="7">
                  <c:v>8397</c:v>
                </c:pt>
                <c:pt idx="8">
                  <c:v>6828</c:v>
                </c:pt>
                <c:pt idx="9">
                  <c:v>6285</c:v>
                </c:pt>
                <c:pt idx="10">
                  <c:v>6140</c:v>
                </c:pt>
                <c:pt idx="11">
                  <c:v>7126</c:v>
                </c:pt>
                <c:pt idx="12">
                  <c:v>8199</c:v>
                </c:pt>
                <c:pt idx="13">
                  <c:v>9059</c:v>
                </c:pt>
                <c:pt idx="14">
                  <c:v>10169</c:v>
                </c:pt>
              </c:numCache>
            </c:numRef>
          </c:val>
          <c:smooth val="0"/>
        </c:ser>
        <c:ser>
          <c:idx val="4"/>
          <c:order val="4"/>
          <c:tx>
            <c:strRef>
              <c:f>Sayfa1!$F$1</c:f>
              <c:strCache>
                <c:ptCount val="1"/>
                <c:pt idx="0">
                  <c:v>Manda</c:v>
                </c:pt>
              </c:strCache>
            </c:strRef>
          </c:tx>
          <c:cat>
            <c:numRef>
              <c:f>Sayfa1!$A$2:$A$16</c:f>
              <c:numCache>
                <c:formatCode>General</c:formatCode>
                <c:ptCount val="15"/>
                <c:pt idx="0">
                  <c:v>1928</c:v>
                </c:pt>
                <c:pt idx="1">
                  <c:v>1940</c:v>
                </c:pt>
                <c:pt idx="2">
                  <c:v>1950</c:v>
                </c:pt>
                <c:pt idx="3">
                  <c:v>1960</c:v>
                </c:pt>
                <c:pt idx="4">
                  <c:v>1970</c:v>
                </c:pt>
                <c:pt idx="5">
                  <c:v>1980</c:v>
                </c:pt>
                <c:pt idx="6">
                  <c:v>1990</c:v>
                </c:pt>
                <c:pt idx="7">
                  <c:v>1995</c:v>
                </c:pt>
                <c:pt idx="8">
                  <c:v>2000</c:v>
                </c:pt>
                <c:pt idx="9">
                  <c:v>2005</c:v>
                </c:pt>
                <c:pt idx="10">
                  <c:v>2010</c:v>
                </c:pt>
                <c:pt idx="11">
                  <c:v>2011</c:v>
                </c:pt>
                <c:pt idx="12">
                  <c:v>2012</c:v>
                </c:pt>
                <c:pt idx="13">
                  <c:v>2013</c:v>
                </c:pt>
                <c:pt idx="14">
                  <c:v>2014</c:v>
                </c:pt>
              </c:numCache>
            </c:numRef>
          </c:cat>
          <c:val>
            <c:numRef>
              <c:f>Sayfa1!$F$2:$F$16</c:f>
              <c:numCache>
                <c:formatCode>General</c:formatCode>
                <c:ptCount val="15"/>
                <c:pt idx="0">
                  <c:v>795</c:v>
                </c:pt>
                <c:pt idx="1">
                  <c:v>947</c:v>
                </c:pt>
                <c:pt idx="2">
                  <c:v>948</c:v>
                </c:pt>
                <c:pt idx="3">
                  <c:v>1140</c:v>
                </c:pt>
                <c:pt idx="4">
                  <c:v>1117</c:v>
                </c:pt>
                <c:pt idx="5">
                  <c:v>1031</c:v>
                </c:pt>
                <c:pt idx="6">
                  <c:v>371</c:v>
                </c:pt>
                <c:pt idx="7">
                  <c:v>255</c:v>
                </c:pt>
                <c:pt idx="8">
                  <c:v>146</c:v>
                </c:pt>
                <c:pt idx="9">
                  <c:v>105</c:v>
                </c:pt>
                <c:pt idx="10">
                  <c:v>84</c:v>
                </c:pt>
                <c:pt idx="11">
                  <c:v>97</c:v>
                </c:pt>
                <c:pt idx="12">
                  <c:v>107</c:v>
                </c:pt>
                <c:pt idx="13">
                  <c:v>181</c:v>
                </c:pt>
                <c:pt idx="14">
                  <c:v>122</c:v>
                </c:pt>
              </c:numCache>
            </c:numRef>
          </c:val>
          <c:smooth val="0"/>
        </c:ser>
        <c:dLbls>
          <c:showLegendKey val="0"/>
          <c:showVal val="0"/>
          <c:showCatName val="0"/>
          <c:showSerName val="0"/>
          <c:showPercent val="0"/>
          <c:showBubbleSize val="0"/>
        </c:dLbls>
        <c:marker val="1"/>
        <c:smooth val="0"/>
        <c:axId val="129762432"/>
        <c:axId val="129764736"/>
      </c:lineChart>
      <c:catAx>
        <c:axId val="129762432"/>
        <c:scaling>
          <c:orientation val="minMax"/>
        </c:scaling>
        <c:delete val="0"/>
        <c:axPos val="b"/>
        <c:numFmt formatCode="General" sourceLinked="1"/>
        <c:majorTickMark val="out"/>
        <c:minorTickMark val="none"/>
        <c:tickLblPos val="nextTo"/>
        <c:crossAx val="129764736"/>
        <c:crosses val="autoZero"/>
        <c:auto val="1"/>
        <c:lblAlgn val="ctr"/>
        <c:lblOffset val="100"/>
        <c:noMultiLvlLbl val="0"/>
      </c:catAx>
      <c:valAx>
        <c:axId val="129764736"/>
        <c:scaling>
          <c:orientation val="minMax"/>
        </c:scaling>
        <c:delete val="0"/>
        <c:axPos val="l"/>
        <c:majorGridlines/>
        <c:numFmt formatCode="General" sourceLinked="1"/>
        <c:majorTickMark val="out"/>
        <c:minorTickMark val="none"/>
        <c:tickLblPos val="nextTo"/>
        <c:crossAx val="129762432"/>
        <c:crosses val="autoZero"/>
        <c:crossBetween val="between"/>
      </c:valAx>
      <c:spPr>
        <a:noFill/>
        <a:ln w="25400">
          <a:noFill/>
        </a:ln>
      </c:spPr>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'[Microsoft Word uygulamasında grafik]Sayfa1'!$B$1</c:f>
              <c:strCache>
                <c:ptCount val="1"/>
                <c:pt idx="0">
                  <c:v>Sanayiye giden çiğ süt</c:v>
                </c:pt>
              </c:strCache>
            </c:strRef>
          </c:tx>
          <c:invertIfNegative val="0"/>
          <c:dLbls>
            <c:txPr>
              <a:bodyPr/>
              <a:lstStyle/>
              <a:p>
                <a:pPr>
                  <a:defRPr sz="2400"/>
                </a:pPr>
                <a:endParaRPr lang="tr-TR"/>
              </a:p>
            </c:txPr>
            <c:dLblPos val="inEnd"/>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grafik]Sayfa1'!$B$2:$B$6</c:f>
              <c:numCache>
                <c:formatCode>General</c:formatCode>
                <c:ptCount val="5"/>
                <c:pt idx="0">
                  <c:v>6.8</c:v>
                </c:pt>
                <c:pt idx="1">
                  <c:v>7.1</c:v>
                </c:pt>
                <c:pt idx="2">
                  <c:v>7.9</c:v>
                </c:pt>
                <c:pt idx="3">
                  <c:v>7.9</c:v>
                </c:pt>
                <c:pt idx="4">
                  <c:v>8.6</c:v>
                </c:pt>
              </c:numCache>
            </c:numRef>
          </c:val>
        </c:ser>
        <c:ser>
          <c:idx val="1"/>
          <c:order val="1"/>
          <c:tx>
            <c:strRef>
              <c:f>'[Microsoft Word uygulamasında grafik]Sayfa1'!$C$1</c:f>
              <c:strCache>
                <c:ptCount val="1"/>
                <c:pt idx="0">
                  <c:v>Sanayiye gitmeyen çiğ süt</c:v>
                </c:pt>
              </c:strCache>
            </c:strRef>
          </c:tx>
          <c:invertIfNegative val="0"/>
          <c:dLbls>
            <c:txPr>
              <a:bodyPr/>
              <a:lstStyle/>
              <a:p>
                <a:pPr>
                  <a:defRPr sz="2400"/>
                </a:pPr>
                <a:endParaRPr lang="tr-TR"/>
              </a:p>
            </c:txPr>
            <c:dLblPos val="inEnd"/>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grafik]Sayfa1'!$C$2:$C$6</c:f>
              <c:numCache>
                <c:formatCode>General</c:formatCode>
                <c:ptCount val="5"/>
                <c:pt idx="0">
                  <c:v>5.7</c:v>
                </c:pt>
                <c:pt idx="1">
                  <c:v>8</c:v>
                </c:pt>
                <c:pt idx="2">
                  <c:v>9.5</c:v>
                </c:pt>
                <c:pt idx="3">
                  <c:v>10.299999999999999</c:v>
                </c:pt>
                <c:pt idx="4">
                  <c:v>9.9</c:v>
                </c:pt>
              </c:numCache>
            </c:numRef>
          </c:val>
        </c:ser>
        <c:dLbls>
          <c:dLblPos val="inEnd"/>
          <c:showLegendKey val="0"/>
          <c:showVal val="1"/>
          <c:showCatName val="0"/>
          <c:showSerName val="0"/>
          <c:showPercent val="0"/>
          <c:showBubbleSize val="0"/>
        </c:dLbls>
        <c:gapWidth val="150"/>
        <c:overlap val="100"/>
        <c:axId val="153268992"/>
        <c:axId val="153270912"/>
      </c:barChart>
      <c:catAx>
        <c:axId val="153268992"/>
        <c:scaling>
          <c:orientation val="minMax"/>
        </c:scaling>
        <c:delete val="0"/>
        <c:axPos val="b"/>
        <c:numFmt formatCode="General" sourceLinked="1"/>
        <c:majorTickMark val="out"/>
        <c:minorTickMark val="none"/>
        <c:tickLblPos val="nextTo"/>
        <c:txPr>
          <a:bodyPr/>
          <a:lstStyle/>
          <a:p>
            <a:pPr>
              <a:defRPr sz="2400"/>
            </a:pPr>
            <a:endParaRPr lang="tr-TR"/>
          </a:p>
        </c:txPr>
        <c:crossAx val="153270912"/>
        <c:crosses val="autoZero"/>
        <c:auto val="1"/>
        <c:lblAlgn val="ctr"/>
        <c:lblOffset val="100"/>
        <c:noMultiLvlLbl val="0"/>
      </c:catAx>
      <c:valAx>
        <c:axId val="153270912"/>
        <c:scaling>
          <c:orientation val="minMax"/>
        </c:scaling>
        <c:delete val="0"/>
        <c:axPos val="l"/>
        <c:majorGridlines/>
        <c:title>
          <c:tx>
            <c:rich>
              <a:bodyPr rot="-5400000" vert="horz"/>
              <a:lstStyle/>
              <a:p>
                <a:pPr>
                  <a:defRPr sz="1800"/>
                </a:pPr>
                <a:r>
                  <a:rPr lang="tr-TR" sz="1800"/>
                  <a:t>TON</a:t>
                </a:r>
              </a:p>
            </c:rich>
          </c:tx>
          <c:layout/>
          <c:overlay val="0"/>
        </c:title>
        <c:numFmt formatCode="General" sourceLinked="1"/>
        <c:majorTickMark val="out"/>
        <c:minorTickMark val="none"/>
        <c:tickLblPos val="nextTo"/>
        <c:txPr>
          <a:bodyPr/>
          <a:lstStyle/>
          <a:p>
            <a:pPr>
              <a:defRPr sz="1800"/>
            </a:pPr>
            <a:endParaRPr lang="tr-TR"/>
          </a:p>
        </c:txPr>
        <c:crossAx val="153268992"/>
        <c:crosses val="autoZero"/>
        <c:crossBetween val="between"/>
      </c:valAx>
    </c:plotArea>
    <c:legend>
      <c:legendPos val="b"/>
      <c:layout/>
      <c:overlay val="0"/>
      <c:txPr>
        <a:bodyPr/>
        <a:lstStyle/>
        <a:p>
          <a:pPr>
            <a:defRPr sz="2000"/>
          </a:pPr>
          <a:endParaRPr lang="tr-T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'[Microsoft Word uygulamasında grafik]Sayfa1'!$B$1</c:f>
              <c:strCache>
                <c:ptCount val="1"/>
                <c:pt idx="0">
                  <c:v>İçme sütü</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grafik]Sayfa1'!$B$2:$B$6</c:f>
              <c:numCache>
                <c:formatCode>General</c:formatCode>
                <c:ptCount val="5"/>
                <c:pt idx="0">
                  <c:v>1091</c:v>
                </c:pt>
                <c:pt idx="1">
                  <c:v>1165</c:v>
                </c:pt>
                <c:pt idx="2">
                  <c:v>1250</c:v>
                </c:pt>
                <c:pt idx="3">
                  <c:v>1298</c:v>
                </c:pt>
                <c:pt idx="4">
                  <c:v>1311</c:v>
                </c:pt>
              </c:numCache>
            </c:numRef>
          </c:val>
          <c:smooth val="0"/>
        </c:ser>
        <c:ser>
          <c:idx val="2"/>
          <c:order val="1"/>
          <c:tx>
            <c:strRef>
              <c:f>'[Microsoft Word uygulamasında grafik]Sayfa1'!$C$1</c:f>
              <c:strCache>
                <c:ptCount val="1"/>
                <c:pt idx="0">
                  <c:v>Peynir</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grafik]Sayfa1'!$C$2:$C$6</c:f>
              <c:numCache>
                <c:formatCode>General</c:formatCode>
                <c:ptCount val="5"/>
                <c:pt idx="0">
                  <c:v>473</c:v>
                </c:pt>
                <c:pt idx="1">
                  <c:v>519</c:v>
                </c:pt>
                <c:pt idx="2">
                  <c:v>564</c:v>
                </c:pt>
                <c:pt idx="3">
                  <c:v>600</c:v>
                </c:pt>
                <c:pt idx="4">
                  <c:v>630</c:v>
                </c:pt>
              </c:numCache>
            </c:numRef>
          </c:val>
          <c:smooth val="0"/>
        </c:ser>
        <c:ser>
          <c:idx val="3"/>
          <c:order val="2"/>
          <c:tx>
            <c:strRef>
              <c:f>'[Microsoft Word uygulamasında grafik]Sayfa1'!$D$1</c:f>
              <c:strCache>
                <c:ptCount val="1"/>
                <c:pt idx="0">
                  <c:v>Yoğurt</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grafik]Sayfa1'!$D$2:$D$6</c:f>
              <c:numCache>
                <c:formatCode>General</c:formatCode>
                <c:ptCount val="5"/>
                <c:pt idx="0">
                  <c:v>908</c:v>
                </c:pt>
                <c:pt idx="1">
                  <c:v>1007</c:v>
                </c:pt>
                <c:pt idx="2">
                  <c:v>1053</c:v>
                </c:pt>
                <c:pt idx="3">
                  <c:v>1081</c:v>
                </c:pt>
                <c:pt idx="4">
                  <c:v>1101</c:v>
                </c:pt>
              </c:numCache>
            </c:numRef>
          </c:val>
          <c:smooth val="0"/>
        </c:ser>
        <c:ser>
          <c:idx val="4"/>
          <c:order val="3"/>
          <c:tx>
            <c:strRef>
              <c:f>'[Microsoft Word uygulamasında grafik]Sayfa1'!$E$1</c:f>
              <c:strCache>
                <c:ptCount val="1"/>
                <c:pt idx="0">
                  <c:v>Ayran</c:v>
                </c:pt>
              </c:strCache>
            </c:strRef>
          </c:tx>
          <c:dLbls>
            <c:txPr>
              <a:bodyPr/>
              <a:lstStyle/>
              <a:p>
                <a:pPr>
                  <a:defRPr sz="12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grafik]Sayfa1'!$E$2:$E$6</c:f>
              <c:numCache>
                <c:formatCode>General</c:formatCode>
                <c:ptCount val="5"/>
                <c:pt idx="0">
                  <c:v>398</c:v>
                </c:pt>
                <c:pt idx="1">
                  <c:v>459</c:v>
                </c:pt>
                <c:pt idx="2">
                  <c:v>508</c:v>
                </c:pt>
                <c:pt idx="3">
                  <c:v>560</c:v>
                </c:pt>
                <c:pt idx="4">
                  <c:v>599</c:v>
                </c:pt>
              </c:numCache>
            </c:numRef>
          </c:val>
          <c:smooth val="0"/>
        </c:ser>
        <c:ser>
          <c:idx val="5"/>
          <c:order val="4"/>
          <c:tx>
            <c:strRef>
              <c:f>'[Microsoft Word uygulamasında grafik]Sayfa1'!$F$1</c:f>
              <c:strCache>
                <c:ptCount val="1"/>
                <c:pt idx="0">
                  <c:v>Tereyağı</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grafik]Sayfa1'!$F$2:$F$6</c:f>
              <c:numCache>
                <c:formatCode>General</c:formatCode>
                <c:ptCount val="5"/>
                <c:pt idx="0">
                  <c:v>33</c:v>
                </c:pt>
                <c:pt idx="1">
                  <c:v>35</c:v>
                </c:pt>
                <c:pt idx="2">
                  <c:v>40</c:v>
                </c:pt>
                <c:pt idx="3">
                  <c:v>42</c:v>
                </c:pt>
                <c:pt idx="4">
                  <c:v>46</c:v>
                </c:pt>
              </c:numCache>
            </c:numRef>
          </c:val>
          <c:smooth val="0"/>
        </c:ser>
        <c:ser>
          <c:idx val="6"/>
          <c:order val="5"/>
          <c:tx>
            <c:strRef>
              <c:f>'[Microsoft Word uygulamasında grafik]Sayfa1'!$G$1</c:f>
              <c:strCache>
                <c:ptCount val="1"/>
                <c:pt idx="0">
                  <c:v>Süttozu</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grafik]Sayfa1'!$G$2:$G$6</c:f>
              <c:numCache>
                <c:formatCode>General</c:formatCode>
                <c:ptCount val="5"/>
                <c:pt idx="0">
                  <c:v>72</c:v>
                </c:pt>
                <c:pt idx="1">
                  <c:v>79</c:v>
                </c:pt>
                <c:pt idx="2">
                  <c:v>84</c:v>
                </c:pt>
                <c:pt idx="3">
                  <c:v>79</c:v>
                </c:pt>
                <c:pt idx="4">
                  <c:v>101</c:v>
                </c:pt>
              </c:numCache>
            </c:numRef>
          </c:val>
          <c:smooth val="0"/>
        </c:ser>
        <c:ser>
          <c:idx val="7"/>
          <c:order val="6"/>
          <c:tx>
            <c:strRef>
              <c:f>'[Microsoft Word uygulamasında grafik]Sayfa1'!$H$1</c:f>
              <c:strCache>
                <c:ptCount val="1"/>
                <c:pt idx="0">
                  <c:v>Dondurma</c:v>
                </c:pt>
              </c:strCache>
            </c:strRef>
          </c:tx>
          <c:dLbls>
            <c:txPr>
              <a:bodyPr/>
              <a:lstStyle/>
              <a:p>
                <a:pPr>
                  <a:defRPr sz="1400"/>
                </a:pPr>
                <a:endParaRPr lang="tr-TR"/>
              </a:p>
            </c:txPr>
            <c:dLblPos val="r"/>
            <c:showLegendKey val="0"/>
            <c:showVal val="1"/>
            <c:showCatName val="0"/>
            <c:showSerName val="0"/>
            <c:showPercent val="0"/>
            <c:showBubbleSize val="0"/>
            <c:showLeaderLines val="0"/>
          </c:dLbls>
          <c:cat>
            <c:numRef>
              <c:f>'[Microsoft Word uygulamasında grafik]Sayfa1'!$A$2:$A$6</c:f>
              <c:numCache>
                <c:formatCode>General</c:formatCode>
                <c:ptCount val="5"/>
                <c:pt idx="0">
                  <c:v>2010</c:v>
                </c:pt>
                <c:pt idx="1">
                  <c:v>2011</c:v>
                </c:pt>
                <c:pt idx="2">
                  <c:v>2012</c:v>
                </c:pt>
                <c:pt idx="3">
                  <c:v>2013</c:v>
                </c:pt>
                <c:pt idx="4">
                  <c:v>2014</c:v>
                </c:pt>
              </c:numCache>
            </c:numRef>
          </c:cat>
          <c:val>
            <c:numRef>
              <c:f>'[Microsoft Word uygulamasında grafik]Sayfa1'!$H$2:$H$6</c:f>
              <c:numCache>
                <c:formatCode>General</c:formatCode>
                <c:ptCount val="5"/>
                <c:pt idx="0">
                  <c:v>243</c:v>
                </c:pt>
                <c:pt idx="1">
                  <c:v>291</c:v>
                </c:pt>
                <c:pt idx="2">
                  <c:v>303</c:v>
                </c:pt>
                <c:pt idx="3">
                  <c:v>314</c:v>
                </c:pt>
                <c:pt idx="4">
                  <c:v>327</c:v>
                </c:pt>
              </c:numCache>
            </c:numRef>
          </c:val>
          <c:smooth val="0"/>
        </c:ser>
        <c:dLbls>
          <c:dLblPos val="r"/>
          <c:showLegendKey val="0"/>
          <c:showVal val="1"/>
          <c:showCatName val="0"/>
          <c:showSerName val="0"/>
          <c:showPercent val="0"/>
          <c:showBubbleSize val="0"/>
        </c:dLbls>
        <c:marker val="1"/>
        <c:smooth val="0"/>
        <c:axId val="141179136"/>
        <c:axId val="141189120"/>
      </c:lineChart>
      <c:catAx>
        <c:axId val="141179136"/>
        <c:scaling>
          <c:orientation val="minMax"/>
        </c:scaling>
        <c:delete val="0"/>
        <c:axPos val="b"/>
        <c:numFmt formatCode="General" sourceLinked="1"/>
        <c:majorTickMark val="out"/>
        <c:minorTickMark val="none"/>
        <c:tickLblPos val="nextTo"/>
        <c:txPr>
          <a:bodyPr/>
          <a:lstStyle/>
          <a:p>
            <a:pPr>
              <a:defRPr sz="1600"/>
            </a:pPr>
            <a:endParaRPr lang="tr-TR"/>
          </a:p>
        </c:txPr>
        <c:crossAx val="141189120"/>
        <c:crosses val="autoZero"/>
        <c:auto val="1"/>
        <c:lblAlgn val="ctr"/>
        <c:lblOffset val="100"/>
        <c:noMultiLvlLbl val="0"/>
      </c:catAx>
      <c:valAx>
        <c:axId val="141189120"/>
        <c:scaling>
          <c:orientation val="minMax"/>
        </c:scaling>
        <c:delete val="0"/>
        <c:axPos val="l"/>
        <c:majorGridlines/>
        <c:title>
          <c:tx>
            <c:rich>
              <a:bodyPr rot="-5400000" vert="horz"/>
              <a:lstStyle/>
              <a:p>
                <a:pPr>
                  <a:defRPr sz="1800"/>
                </a:pPr>
                <a:r>
                  <a:rPr lang="tr-TR" sz="1800"/>
                  <a:t>Bin</a:t>
                </a:r>
                <a:r>
                  <a:rPr lang="tr-TR" sz="1800" baseline="0"/>
                  <a:t> Ton</a:t>
                </a:r>
                <a:endParaRPr lang="tr-TR" sz="1800"/>
              </a:p>
            </c:rich>
          </c:tx>
          <c:layout/>
          <c:overlay val="0"/>
        </c:title>
        <c:numFmt formatCode="General" sourceLinked="1"/>
        <c:majorTickMark val="out"/>
        <c:minorTickMark val="none"/>
        <c:tickLblPos val="nextTo"/>
        <c:txPr>
          <a:bodyPr/>
          <a:lstStyle/>
          <a:p>
            <a:pPr>
              <a:defRPr sz="1800"/>
            </a:pPr>
            <a:endParaRPr lang="tr-TR"/>
          </a:p>
        </c:txPr>
        <c:crossAx val="141179136"/>
        <c:crosses val="autoZero"/>
        <c:crossBetween val="between"/>
      </c:valAx>
    </c:plotArea>
    <c:legend>
      <c:legendPos val="r"/>
      <c:layout>
        <c:manualLayout>
          <c:xMode val="edge"/>
          <c:yMode val="edge"/>
          <c:x val="0.88964555993000871"/>
          <c:y val="0.20227065957302265"/>
          <c:w val="0.10202110673665792"/>
          <c:h val="0.4597666322547922"/>
        </c:manualLayout>
      </c:layout>
      <c:overlay val="0"/>
    </c:legend>
    <c:plotVisOnly val="1"/>
    <c:dispBlanksAs val="gap"/>
    <c:showDLblsOverMax val="0"/>
  </c:chart>
  <c:externalData r:id="rId2">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A566B-04C4-48A8-ADCE-5BD756BAD105}"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tr-TR"/>
        </a:p>
      </dgm:t>
    </dgm:pt>
    <dgm:pt modelId="{1C028FF7-CAE0-4EB7-8F00-BFD30D3C4B28}">
      <dgm:prSet custT="1"/>
      <dgm:spPr>
        <a:solidFill>
          <a:schemeClr val="bg2"/>
        </a:solidFill>
      </dgm:spPr>
      <dgm:t>
        <a:bodyPr/>
        <a:lstStyle/>
        <a:p>
          <a:pPr algn="just" rtl="0"/>
          <a:r>
            <a:rPr lang="tr-TR" sz="2400" b="1" dirty="0" smtClean="0">
              <a:solidFill>
                <a:schemeClr val="tx1"/>
              </a:solidFill>
            </a:rPr>
            <a:t>İnsanlar sağlıklı olarak büyümek ve gelişmek için süt ve süt ürünleri tüketmek zorundadırlar.</a:t>
          </a:r>
        </a:p>
      </dgm:t>
    </dgm:pt>
    <dgm:pt modelId="{EBAEB001-1681-49A5-875C-F1F0BB5C17E1}" type="parTrans" cxnId="{C7530066-2CA5-4629-BB22-6DA95E84560E}">
      <dgm:prSet/>
      <dgm:spPr/>
      <dgm:t>
        <a:bodyPr/>
        <a:lstStyle/>
        <a:p>
          <a:endParaRPr lang="tr-TR"/>
        </a:p>
      </dgm:t>
    </dgm:pt>
    <dgm:pt modelId="{6B5CEFBB-EA9F-45F7-8D76-4B52046D0F0A}" type="sibTrans" cxnId="{C7530066-2CA5-4629-BB22-6DA95E84560E}">
      <dgm:prSet/>
      <dgm:spPr/>
      <dgm:t>
        <a:bodyPr/>
        <a:lstStyle/>
        <a:p>
          <a:endParaRPr lang="tr-TR"/>
        </a:p>
      </dgm:t>
    </dgm:pt>
    <dgm:pt modelId="{65D0AB58-B804-4C7E-99D5-B8F35D52EE3A}">
      <dgm:prSet custT="1"/>
      <dgm:spPr>
        <a:solidFill>
          <a:schemeClr val="bg2"/>
        </a:solidFill>
      </dgm:spPr>
      <dgm:t>
        <a:bodyPr/>
        <a:lstStyle/>
        <a:p>
          <a:pPr algn="just" rtl="0"/>
          <a:r>
            <a:rPr lang="tr-TR" sz="2000" b="1" dirty="0" smtClean="0">
              <a:solidFill>
                <a:schemeClr val="tx1"/>
              </a:solidFill>
            </a:rPr>
            <a:t>Sü</a:t>
          </a:r>
          <a:r>
            <a:rPr lang="tr-TR" sz="2000" b="1" dirty="0" smtClean="0">
              <a:solidFill>
                <a:schemeClr val="tx1"/>
              </a:solidFill>
              <a:effectLst/>
              <a:latin typeface="Times New Roman"/>
              <a:ea typeface="Times New Roman"/>
            </a:rPr>
            <a:t>t, insan ve birçok canlı için yaşamın ilk gıdası olduğu gibi insan yaşamının her evresinde tüketilmesi gereken “mucizevî” bir gıda maddesidir. Bu yüzden yete</a:t>
          </a:r>
          <a:r>
            <a:rPr lang="tr-TR" sz="2000" b="1" dirty="0" smtClean="0">
              <a:solidFill>
                <a:schemeClr val="tx1"/>
              </a:solidFill>
            </a:rPr>
            <a:t>rli ve dengeli beslenmesinde önemli bir yer tutmaktadır.       </a:t>
          </a:r>
          <a:endParaRPr lang="tr-TR" sz="2000" b="1" dirty="0">
            <a:solidFill>
              <a:schemeClr val="tx1"/>
            </a:solidFill>
          </a:endParaRPr>
        </a:p>
      </dgm:t>
    </dgm:pt>
    <dgm:pt modelId="{4F477B5F-0E5F-4825-BD0A-599867A8EEEE}" type="parTrans" cxnId="{8C77104C-B874-48F8-AD46-6C25ECC92C90}">
      <dgm:prSet/>
      <dgm:spPr/>
      <dgm:t>
        <a:bodyPr/>
        <a:lstStyle/>
        <a:p>
          <a:endParaRPr lang="tr-TR"/>
        </a:p>
      </dgm:t>
    </dgm:pt>
    <dgm:pt modelId="{4689F6CA-8F41-4719-B8BB-5F273C150CBB}" type="sibTrans" cxnId="{8C77104C-B874-48F8-AD46-6C25ECC92C90}">
      <dgm:prSet/>
      <dgm:spPr/>
      <dgm:t>
        <a:bodyPr/>
        <a:lstStyle/>
        <a:p>
          <a:endParaRPr lang="tr-TR"/>
        </a:p>
      </dgm:t>
    </dgm:pt>
    <dgm:pt modelId="{BD890E81-1528-4607-92E2-94463ACF0E44}">
      <dgm:prSet/>
      <dgm:spPr>
        <a:solidFill>
          <a:schemeClr val="bg2"/>
        </a:solidFill>
      </dgm:spPr>
      <dgm:t>
        <a:bodyPr/>
        <a:lstStyle/>
        <a:p>
          <a:pPr algn="just" rtl="0"/>
          <a:r>
            <a:rPr lang="tr-TR" b="1" dirty="0" smtClean="0">
              <a:solidFill>
                <a:schemeClr val="tx1"/>
              </a:solidFill>
            </a:rPr>
            <a:t>Beyin gelişimi bakımından hayati öneme sahip elzem amino asitler, başta süt ve süt ürünleri olmak üzere sadece hayvansal kökenli proteinlerde bulunmaktadır.   </a:t>
          </a:r>
          <a:endParaRPr lang="tr-TR" b="1" dirty="0">
            <a:solidFill>
              <a:schemeClr val="tx1"/>
            </a:solidFill>
          </a:endParaRPr>
        </a:p>
      </dgm:t>
    </dgm:pt>
    <dgm:pt modelId="{BF769FD5-34C3-478B-A6AB-05FD94F86881}" type="parTrans" cxnId="{B86F1088-653B-4C3E-9B98-4709F1F46890}">
      <dgm:prSet/>
      <dgm:spPr/>
      <dgm:t>
        <a:bodyPr/>
        <a:lstStyle/>
        <a:p>
          <a:endParaRPr lang="tr-TR"/>
        </a:p>
      </dgm:t>
    </dgm:pt>
    <dgm:pt modelId="{B46452F8-D690-453F-8359-599980205564}" type="sibTrans" cxnId="{B86F1088-653B-4C3E-9B98-4709F1F46890}">
      <dgm:prSet/>
      <dgm:spPr/>
      <dgm:t>
        <a:bodyPr/>
        <a:lstStyle/>
        <a:p>
          <a:endParaRPr lang="tr-TR"/>
        </a:p>
      </dgm:t>
    </dgm:pt>
    <dgm:pt modelId="{24FD9810-931A-42CC-8729-FA3E4C94A851}" type="pres">
      <dgm:prSet presAssocID="{6B7A566B-04C4-48A8-ADCE-5BD756BAD105}" presName="linearFlow" presStyleCnt="0">
        <dgm:presLayoutVars>
          <dgm:dir/>
          <dgm:resizeHandles val="exact"/>
        </dgm:presLayoutVars>
      </dgm:prSet>
      <dgm:spPr/>
      <dgm:t>
        <a:bodyPr/>
        <a:lstStyle/>
        <a:p>
          <a:endParaRPr lang="tr-TR"/>
        </a:p>
      </dgm:t>
    </dgm:pt>
    <dgm:pt modelId="{FE8B014E-1C9B-4118-B9EC-22BD1CB01E9F}" type="pres">
      <dgm:prSet presAssocID="{65D0AB58-B804-4C7E-99D5-B8F35D52EE3A}" presName="composite" presStyleCnt="0"/>
      <dgm:spPr/>
    </dgm:pt>
    <dgm:pt modelId="{6835E047-2689-48BB-9F5E-E45FEC4EFFF3}" type="pres">
      <dgm:prSet presAssocID="{65D0AB58-B804-4C7E-99D5-B8F35D52EE3A}" presName="imgShp" presStyleLbl="fgImgPlace1" presStyleIdx="0" presStyleCnt="3" custLinFactNeighborX="-65541" custLinFactNeighborY="1753"/>
      <dgm:spPr>
        <a:blipFill rotWithShape="1">
          <a:blip xmlns:r="http://schemas.openxmlformats.org/officeDocument/2006/relationships" r:embed="rId1"/>
          <a:stretch>
            <a:fillRect/>
          </a:stretch>
        </a:blipFill>
      </dgm:spPr>
      <dgm:t>
        <a:bodyPr/>
        <a:lstStyle/>
        <a:p>
          <a:endParaRPr lang="tr-TR"/>
        </a:p>
      </dgm:t>
    </dgm:pt>
    <dgm:pt modelId="{6281D275-B48B-4DAF-B954-609997696043}" type="pres">
      <dgm:prSet presAssocID="{65D0AB58-B804-4C7E-99D5-B8F35D52EE3A}" presName="txShp" presStyleLbl="node1" presStyleIdx="0" presStyleCnt="3" custScaleX="126390" custLinFactNeighborX="14773" custLinFactNeighborY="-229">
        <dgm:presLayoutVars>
          <dgm:bulletEnabled val="1"/>
        </dgm:presLayoutVars>
      </dgm:prSet>
      <dgm:spPr/>
      <dgm:t>
        <a:bodyPr/>
        <a:lstStyle/>
        <a:p>
          <a:endParaRPr lang="tr-TR"/>
        </a:p>
      </dgm:t>
    </dgm:pt>
    <dgm:pt modelId="{B5AE3694-E791-4793-9CC7-35F233E49069}" type="pres">
      <dgm:prSet presAssocID="{4689F6CA-8F41-4719-B8BB-5F273C150CBB}" presName="spacing" presStyleCnt="0"/>
      <dgm:spPr/>
    </dgm:pt>
    <dgm:pt modelId="{9320DC52-4517-4974-9142-852747D5A4A0}" type="pres">
      <dgm:prSet presAssocID="{1C028FF7-CAE0-4EB7-8F00-BFD30D3C4B28}" presName="composite" presStyleCnt="0"/>
      <dgm:spPr/>
    </dgm:pt>
    <dgm:pt modelId="{81B33F24-C3D7-4B4B-98DE-1EB2BD32F614}" type="pres">
      <dgm:prSet presAssocID="{1C028FF7-CAE0-4EB7-8F00-BFD30D3C4B28}" presName="imgShp" presStyleLbl="fgImgPlace1" presStyleIdx="1" presStyleCnt="3" custLinFactNeighborX="-74272" custLinFactNeighborY="-9297"/>
      <dgm:spPr>
        <a:blipFill rotWithShape="1">
          <a:blip xmlns:r="http://schemas.openxmlformats.org/officeDocument/2006/relationships" r:embed="rId1"/>
          <a:stretch>
            <a:fillRect/>
          </a:stretch>
        </a:blipFill>
      </dgm:spPr>
      <dgm:t>
        <a:bodyPr/>
        <a:lstStyle/>
        <a:p>
          <a:endParaRPr lang="tr-TR"/>
        </a:p>
      </dgm:t>
    </dgm:pt>
    <dgm:pt modelId="{DCD87642-E523-44FA-BFA7-4879889FE716}" type="pres">
      <dgm:prSet presAssocID="{1C028FF7-CAE0-4EB7-8F00-BFD30D3C4B28}" presName="txShp" presStyleLbl="node1" presStyleIdx="1" presStyleCnt="3" custScaleX="127565" custLinFactNeighborX="11563" custLinFactNeighborY="2398">
        <dgm:presLayoutVars>
          <dgm:bulletEnabled val="1"/>
        </dgm:presLayoutVars>
      </dgm:prSet>
      <dgm:spPr/>
      <dgm:t>
        <a:bodyPr/>
        <a:lstStyle/>
        <a:p>
          <a:endParaRPr lang="tr-TR"/>
        </a:p>
      </dgm:t>
    </dgm:pt>
    <dgm:pt modelId="{B334395C-F283-4947-85FA-1C29202284D7}" type="pres">
      <dgm:prSet presAssocID="{6B5CEFBB-EA9F-45F7-8D76-4B52046D0F0A}" presName="spacing" presStyleCnt="0"/>
      <dgm:spPr/>
    </dgm:pt>
    <dgm:pt modelId="{FAE3569C-8079-40CD-A7A0-1BA8099D17F2}" type="pres">
      <dgm:prSet presAssocID="{BD890E81-1528-4607-92E2-94463ACF0E44}" presName="composite" presStyleCnt="0"/>
      <dgm:spPr/>
    </dgm:pt>
    <dgm:pt modelId="{06BADE53-FE87-4E33-9A49-5119B26DEFE4}" type="pres">
      <dgm:prSet presAssocID="{BD890E81-1528-4607-92E2-94463ACF0E44}" presName="imgShp" presStyleLbl="fgImgPlace1" presStyleIdx="2" presStyleCnt="3" custLinFactNeighborX="-89466" custLinFactNeighborY="-19031"/>
      <dgm:spPr>
        <a:blipFill rotWithShape="1">
          <a:blip xmlns:r="http://schemas.openxmlformats.org/officeDocument/2006/relationships" r:embed="rId1"/>
          <a:stretch>
            <a:fillRect/>
          </a:stretch>
        </a:blipFill>
      </dgm:spPr>
      <dgm:t>
        <a:bodyPr/>
        <a:lstStyle/>
        <a:p>
          <a:endParaRPr lang="tr-TR"/>
        </a:p>
      </dgm:t>
    </dgm:pt>
    <dgm:pt modelId="{AEEE6B5C-5E02-4E0B-8BFF-2F2EC056F015}" type="pres">
      <dgm:prSet presAssocID="{BD890E81-1528-4607-92E2-94463ACF0E44}" presName="txShp" presStyleLbl="node1" presStyleIdx="2" presStyleCnt="3" custScaleX="125255" custScaleY="187241" custLinFactNeighborX="13879" custLinFactNeighborY="-4650">
        <dgm:presLayoutVars>
          <dgm:bulletEnabled val="1"/>
        </dgm:presLayoutVars>
      </dgm:prSet>
      <dgm:spPr/>
      <dgm:t>
        <a:bodyPr/>
        <a:lstStyle/>
        <a:p>
          <a:endParaRPr lang="tr-TR"/>
        </a:p>
      </dgm:t>
    </dgm:pt>
  </dgm:ptLst>
  <dgm:cxnLst>
    <dgm:cxn modelId="{8C77104C-B874-48F8-AD46-6C25ECC92C90}" srcId="{6B7A566B-04C4-48A8-ADCE-5BD756BAD105}" destId="{65D0AB58-B804-4C7E-99D5-B8F35D52EE3A}" srcOrd="0" destOrd="0" parTransId="{4F477B5F-0E5F-4825-BD0A-599867A8EEEE}" sibTransId="{4689F6CA-8F41-4719-B8BB-5F273C150CBB}"/>
    <dgm:cxn modelId="{C7530066-2CA5-4629-BB22-6DA95E84560E}" srcId="{6B7A566B-04C4-48A8-ADCE-5BD756BAD105}" destId="{1C028FF7-CAE0-4EB7-8F00-BFD30D3C4B28}" srcOrd="1" destOrd="0" parTransId="{EBAEB001-1681-49A5-875C-F1F0BB5C17E1}" sibTransId="{6B5CEFBB-EA9F-45F7-8D76-4B52046D0F0A}"/>
    <dgm:cxn modelId="{3A213E9F-71A9-4941-8DDC-037912C234BD}" type="presOf" srcId="{6B7A566B-04C4-48A8-ADCE-5BD756BAD105}" destId="{24FD9810-931A-42CC-8729-FA3E4C94A851}" srcOrd="0" destOrd="0" presId="urn:microsoft.com/office/officeart/2005/8/layout/vList3#2"/>
    <dgm:cxn modelId="{0B7F6D20-6DC0-4EB5-8B15-E1AAAA9ACF39}" type="presOf" srcId="{BD890E81-1528-4607-92E2-94463ACF0E44}" destId="{AEEE6B5C-5E02-4E0B-8BFF-2F2EC056F015}" srcOrd="0" destOrd="0" presId="urn:microsoft.com/office/officeart/2005/8/layout/vList3#2"/>
    <dgm:cxn modelId="{B86F1088-653B-4C3E-9B98-4709F1F46890}" srcId="{6B7A566B-04C4-48A8-ADCE-5BD756BAD105}" destId="{BD890E81-1528-4607-92E2-94463ACF0E44}" srcOrd="2" destOrd="0" parTransId="{BF769FD5-34C3-478B-A6AB-05FD94F86881}" sibTransId="{B46452F8-D690-453F-8359-599980205564}"/>
    <dgm:cxn modelId="{50C3CFB1-24F4-42FA-BE2F-39F935327B26}" type="presOf" srcId="{1C028FF7-CAE0-4EB7-8F00-BFD30D3C4B28}" destId="{DCD87642-E523-44FA-BFA7-4879889FE716}" srcOrd="0" destOrd="0" presId="urn:microsoft.com/office/officeart/2005/8/layout/vList3#2"/>
    <dgm:cxn modelId="{61A1DDB7-6B7D-4F7A-88C0-3943BD5323CC}" type="presOf" srcId="{65D0AB58-B804-4C7E-99D5-B8F35D52EE3A}" destId="{6281D275-B48B-4DAF-B954-609997696043}" srcOrd="0" destOrd="0" presId="urn:microsoft.com/office/officeart/2005/8/layout/vList3#2"/>
    <dgm:cxn modelId="{01B684FC-D781-4994-B42B-9FE18A45F82A}" type="presParOf" srcId="{24FD9810-931A-42CC-8729-FA3E4C94A851}" destId="{FE8B014E-1C9B-4118-B9EC-22BD1CB01E9F}" srcOrd="0" destOrd="0" presId="urn:microsoft.com/office/officeart/2005/8/layout/vList3#2"/>
    <dgm:cxn modelId="{C2588A1F-0E42-4239-8E1D-86F5706BFDE5}" type="presParOf" srcId="{FE8B014E-1C9B-4118-B9EC-22BD1CB01E9F}" destId="{6835E047-2689-48BB-9F5E-E45FEC4EFFF3}" srcOrd="0" destOrd="0" presId="urn:microsoft.com/office/officeart/2005/8/layout/vList3#2"/>
    <dgm:cxn modelId="{6F318369-AE9A-4097-B0C0-AE3DB6F43018}" type="presParOf" srcId="{FE8B014E-1C9B-4118-B9EC-22BD1CB01E9F}" destId="{6281D275-B48B-4DAF-B954-609997696043}" srcOrd="1" destOrd="0" presId="urn:microsoft.com/office/officeart/2005/8/layout/vList3#2"/>
    <dgm:cxn modelId="{FC3BE8B8-397B-4D3E-8861-6B46D6CABAB8}" type="presParOf" srcId="{24FD9810-931A-42CC-8729-FA3E4C94A851}" destId="{B5AE3694-E791-4793-9CC7-35F233E49069}" srcOrd="1" destOrd="0" presId="urn:microsoft.com/office/officeart/2005/8/layout/vList3#2"/>
    <dgm:cxn modelId="{E3FC960D-3456-4523-96D9-ACEA28C01AF4}" type="presParOf" srcId="{24FD9810-931A-42CC-8729-FA3E4C94A851}" destId="{9320DC52-4517-4974-9142-852747D5A4A0}" srcOrd="2" destOrd="0" presId="urn:microsoft.com/office/officeart/2005/8/layout/vList3#2"/>
    <dgm:cxn modelId="{AECA03C6-D7BE-4A19-93BA-5ABD9D25A7CE}" type="presParOf" srcId="{9320DC52-4517-4974-9142-852747D5A4A0}" destId="{81B33F24-C3D7-4B4B-98DE-1EB2BD32F614}" srcOrd="0" destOrd="0" presId="urn:microsoft.com/office/officeart/2005/8/layout/vList3#2"/>
    <dgm:cxn modelId="{87D715FB-A29A-437E-BDD0-03D634CD7DA5}" type="presParOf" srcId="{9320DC52-4517-4974-9142-852747D5A4A0}" destId="{DCD87642-E523-44FA-BFA7-4879889FE716}" srcOrd="1" destOrd="0" presId="urn:microsoft.com/office/officeart/2005/8/layout/vList3#2"/>
    <dgm:cxn modelId="{FDCBBF03-0790-4295-8DF7-D7B6F5BE607D}" type="presParOf" srcId="{24FD9810-931A-42CC-8729-FA3E4C94A851}" destId="{B334395C-F283-4947-85FA-1C29202284D7}" srcOrd="3" destOrd="0" presId="urn:microsoft.com/office/officeart/2005/8/layout/vList3#2"/>
    <dgm:cxn modelId="{4E828DBF-0D8C-4F94-9C2D-47035A65CD9E}" type="presParOf" srcId="{24FD9810-931A-42CC-8729-FA3E4C94A851}" destId="{FAE3569C-8079-40CD-A7A0-1BA8099D17F2}" srcOrd="4" destOrd="0" presId="urn:microsoft.com/office/officeart/2005/8/layout/vList3#2"/>
    <dgm:cxn modelId="{1E98266C-C7B5-42B7-87C2-7E4FBA1A9BB9}" type="presParOf" srcId="{FAE3569C-8079-40CD-A7A0-1BA8099D17F2}" destId="{06BADE53-FE87-4E33-9A49-5119B26DEFE4}" srcOrd="0" destOrd="0" presId="urn:microsoft.com/office/officeart/2005/8/layout/vList3#2"/>
    <dgm:cxn modelId="{D2440883-1144-4A87-9662-5736202FDC3C}" type="presParOf" srcId="{FAE3569C-8079-40CD-A7A0-1BA8099D17F2}" destId="{AEEE6B5C-5E02-4E0B-8BFF-2F2EC056F015}"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D275-B48B-4DAF-B954-609997696043}">
      <dsp:nvSpPr>
        <dsp:cNvPr id="0" name=""/>
        <dsp:cNvSpPr/>
      </dsp:nvSpPr>
      <dsp:spPr>
        <a:xfrm rot="10800000">
          <a:off x="1457229" y="2"/>
          <a:ext cx="7678634" cy="1231378"/>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004" tIns="76200" rIns="142240" bIns="76200" numCol="1" spcCol="1270" anchor="ctr" anchorCtr="0">
          <a:noAutofit/>
        </a:bodyPr>
        <a:lstStyle/>
        <a:p>
          <a:pPr lvl="0" algn="just" defTabSz="889000" rtl="0">
            <a:lnSpc>
              <a:spcPct val="90000"/>
            </a:lnSpc>
            <a:spcBef>
              <a:spcPct val="0"/>
            </a:spcBef>
            <a:spcAft>
              <a:spcPct val="35000"/>
            </a:spcAft>
          </a:pPr>
          <a:r>
            <a:rPr lang="tr-TR" sz="2000" b="1" kern="1200" dirty="0" smtClean="0">
              <a:solidFill>
                <a:schemeClr val="tx1"/>
              </a:solidFill>
            </a:rPr>
            <a:t>Sü</a:t>
          </a:r>
          <a:r>
            <a:rPr lang="tr-TR" sz="2000" b="1" kern="1200" dirty="0" smtClean="0">
              <a:solidFill>
                <a:schemeClr val="tx1"/>
              </a:solidFill>
              <a:effectLst/>
              <a:latin typeface="Times New Roman"/>
              <a:ea typeface="Times New Roman"/>
            </a:rPr>
            <a:t>t, insan ve birçok canlı için yaşamın ilk gıdası olduğu gibi insan yaşamının her evresinde tüketilmesi gereken “mucizevî” bir gıda maddesidir. Bu yüzden yete</a:t>
          </a:r>
          <a:r>
            <a:rPr lang="tr-TR" sz="2000" b="1" kern="1200" dirty="0" smtClean="0">
              <a:solidFill>
                <a:schemeClr val="tx1"/>
              </a:solidFill>
            </a:rPr>
            <a:t>rli ve dengeli beslenmesinde önemli bir yer tutmaktadır.       </a:t>
          </a:r>
          <a:endParaRPr lang="tr-TR" sz="2000" b="1" kern="1200" dirty="0">
            <a:solidFill>
              <a:schemeClr val="tx1"/>
            </a:solidFill>
          </a:endParaRPr>
        </a:p>
      </dsp:txBody>
      <dsp:txXfrm rot="10800000">
        <a:off x="1765073" y="2"/>
        <a:ext cx="7370790" cy="1231378"/>
      </dsp:txXfrm>
    </dsp:sp>
    <dsp:sp modelId="{6835E047-2689-48BB-9F5E-E45FEC4EFFF3}">
      <dsp:nvSpPr>
        <dsp:cNvPr id="0" name=""/>
        <dsp:cNvSpPr/>
      </dsp:nvSpPr>
      <dsp:spPr>
        <a:xfrm>
          <a:off x="107509" y="24408"/>
          <a:ext cx="1231378" cy="123137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D87642-E523-44FA-BFA7-4879889FE716}">
      <dsp:nvSpPr>
        <dsp:cNvPr id="0" name=""/>
        <dsp:cNvSpPr/>
      </dsp:nvSpPr>
      <dsp:spPr>
        <a:xfrm rot="10800000">
          <a:off x="1385844" y="1631305"/>
          <a:ext cx="7750019" cy="1231378"/>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004" tIns="91440" rIns="170688" bIns="91440" numCol="1" spcCol="1270" anchor="ctr" anchorCtr="0">
          <a:noAutofit/>
        </a:bodyPr>
        <a:lstStyle/>
        <a:p>
          <a:pPr lvl="0" algn="just" defTabSz="1066800" rtl="0">
            <a:lnSpc>
              <a:spcPct val="90000"/>
            </a:lnSpc>
            <a:spcBef>
              <a:spcPct val="0"/>
            </a:spcBef>
            <a:spcAft>
              <a:spcPct val="35000"/>
            </a:spcAft>
          </a:pPr>
          <a:r>
            <a:rPr lang="tr-TR" sz="2400" b="1" kern="1200" dirty="0" smtClean="0">
              <a:solidFill>
                <a:schemeClr val="tx1"/>
              </a:solidFill>
            </a:rPr>
            <a:t>İnsanlar sağlıklı olarak büyümek ve gelişmek için süt ve süt ürünleri tüketmek zorundadırlar.</a:t>
          </a:r>
        </a:p>
      </dsp:txBody>
      <dsp:txXfrm rot="10800000">
        <a:off x="1693688" y="1631305"/>
        <a:ext cx="7442175" cy="1231378"/>
      </dsp:txXfrm>
    </dsp:sp>
    <dsp:sp modelId="{81B33F24-C3D7-4B4B-98DE-1EB2BD32F614}">
      <dsp:nvSpPr>
        <dsp:cNvPr id="0" name=""/>
        <dsp:cNvSpPr/>
      </dsp:nvSpPr>
      <dsp:spPr>
        <a:xfrm>
          <a:off x="0" y="1487295"/>
          <a:ext cx="1231378" cy="123137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E6B5C-5E02-4E0B-8BFF-2F2EC056F015}">
      <dsp:nvSpPr>
        <dsp:cNvPr id="0" name=""/>
        <dsp:cNvSpPr/>
      </dsp:nvSpPr>
      <dsp:spPr>
        <a:xfrm rot="10800000">
          <a:off x="1526184" y="3143472"/>
          <a:ext cx="7609679" cy="2305646"/>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3004" tIns="110490" rIns="206248" bIns="110490" numCol="1" spcCol="1270" anchor="ctr" anchorCtr="0">
          <a:noAutofit/>
        </a:bodyPr>
        <a:lstStyle/>
        <a:p>
          <a:pPr lvl="0" algn="just" defTabSz="1289050" rtl="0">
            <a:lnSpc>
              <a:spcPct val="90000"/>
            </a:lnSpc>
            <a:spcBef>
              <a:spcPct val="0"/>
            </a:spcBef>
            <a:spcAft>
              <a:spcPct val="35000"/>
            </a:spcAft>
          </a:pPr>
          <a:r>
            <a:rPr lang="tr-TR" sz="2900" b="1" kern="1200" dirty="0" smtClean="0">
              <a:solidFill>
                <a:schemeClr val="tx1"/>
              </a:solidFill>
            </a:rPr>
            <a:t>Beyin gelişimi bakımından hayati öneme sahip elzem amino asitler, başta süt ve süt ürünleri olmak üzere sadece hayvansal kökenli proteinlerde bulunmaktadır.   </a:t>
          </a:r>
          <a:endParaRPr lang="tr-TR" sz="2900" b="1" kern="1200" dirty="0">
            <a:solidFill>
              <a:schemeClr val="tx1"/>
            </a:solidFill>
          </a:endParaRPr>
        </a:p>
      </dsp:txBody>
      <dsp:txXfrm rot="10800000">
        <a:off x="2102595" y="3143472"/>
        <a:ext cx="7033268" cy="2305646"/>
      </dsp:txXfrm>
    </dsp:sp>
    <dsp:sp modelId="{06BADE53-FE87-4E33-9A49-5119B26DEFE4}">
      <dsp:nvSpPr>
        <dsp:cNvPr id="0" name=""/>
        <dsp:cNvSpPr/>
      </dsp:nvSpPr>
      <dsp:spPr>
        <a:xfrm>
          <a:off x="0" y="3503521"/>
          <a:ext cx="1231378" cy="123137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B0C9239A-7A9E-4B38-A721-0480DB0168C8}" type="datetimeFigureOut">
              <a:rPr lang="tr-TR" smtClean="0"/>
              <a:pPr/>
              <a:t>14.5.2015</a:t>
            </a:fld>
            <a:endParaRPr lang="tr-TR"/>
          </a:p>
        </p:txBody>
      </p:sp>
      <p:sp>
        <p:nvSpPr>
          <p:cNvPr id="4" name="3 Slayt Görüntüsü Yer Tutucusu"/>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D5291B1C-4DE4-424B-90EB-3F0EF97A7C35}" type="slidenum">
              <a:rPr lang="tr-TR" smtClean="0"/>
              <a:pPr/>
              <a:t>‹#›</a:t>
            </a:fld>
            <a:endParaRPr lang="tr-TR"/>
          </a:p>
        </p:txBody>
      </p:sp>
    </p:spTree>
    <p:extLst>
      <p:ext uri="{BB962C8B-B14F-4D97-AF65-F5344CB8AC3E}">
        <p14:creationId xmlns:p14="http://schemas.microsoft.com/office/powerpoint/2010/main" val="82172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30</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31</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endParaRPr lang="tr-TR"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37</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38</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39</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40</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41</a:t>
            </a:fld>
            <a:endParaRPr lang="tr-TR">
              <a:solidFill>
                <a:prstClr val="black"/>
              </a:solidFill>
            </a:endParaRPr>
          </a:p>
        </p:txBody>
      </p:sp>
    </p:spTree>
    <p:extLst>
      <p:ext uri="{BB962C8B-B14F-4D97-AF65-F5344CB8AC3E}">
        <p14:creationId xmlns:p14="http://schemas.microsoft.com/office/powerpoint/2010/main" val="623591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42</a:t>
            </a:fld>
            <a:endParaRPr lang="tr-TR">
              <a:solidFill>
                <a:prstClr val="black"/>
              </a:solidFill>
            </a:endParaRPr>
          </a:p>
        </p:txBody>
      </p:sp>
    </p:spTree>
    <p:extLst>
      <p:ext uri="{BB962C8B-B14F-4D97-AF65-F5344CB8AC3E}">
        <p14:creationId xmlns:p14="http://schemas.microsoft.com/office/powerpoint/2010/main" val="623591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43</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44</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endParaRPr lang="tr-TR"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57</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58</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59</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2E3001-07D2-479C-8B59-F9368CC622FF}" type="slidenum">
              <a:rPr lang="tr-TR" smtClean="0">
                <a:solidFill>
                  <a:prstClr val="black"/>
                </a:solidFill>
              </a:rPr>
              <a:pPr/>
              <a:t>62</a:t>
            </a:fld>
            <a:endParaRPr lang="tr-T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2E3001-07D2-479C-8B59-F9368CC622FF}" type="slidenum">
              <a:rPr lang="tr-TR" smtClean="0">
                <a:solidFill>
                  <a:prstClr val="black"/>
                </a:solidFill>
              </a:rPr>
              <a:pPr/>
              <a:t>63</a:t>
            </a:fld>
            <a:endParaRPr lang="tr-T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312E3001-07D2-479C-8B59-F9368CC622FF}" type="slidenum">
              <a:rPr lang="tr-TR" smtClean="0">
                <a:solidFill>
                  <a:prstClr val="black"/>
                </a:solidFill>
              </a:rPr>
              <a:pPr/>
              <a:t>64</a:t>
            </a:fld>
            <a:endParaRPr lang="tr-TR">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65</a:t>
            </a:fld>
            <a:endParaRPr lang="tr-TR">
              <a:solidFill>
                <a:prstClr val="black"/>
              </a:solidFill>
            </a:endParaRPr>
          </a:p>
        </p:txBody>
      </p:sp>
    </p:spTree>
    <p:extLst>
      <p:ext uri="{BB962C8B-B14F-4D97-AF65-F5344CB8AC3E}">
        <p14:creationId xmlns:p14="http://schemas.microsoft.com/office/powerpoint/2010/main" val="623591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66</a:t>
            </a:fld>
            <a:endParaRPr lang="tr-TR">
              <a:solidFill>
                <a:prstClr val="black"/>
              </a:solidFill>
            </a:endParaRPr>
          </a:p>
        </p:txBody>
      </p:sp>
    </p:spTree>
    <p:extLst>
      <p:ext uri="{BB962C8B-B14F-4D97-AF65-F5344CB8AC3E}">
        <p14:creationId xmlns:p14="http://schemas.microsoft.com/office/powerpoint/2010/main" val="623591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67</a:t>
            </a:fld>
            <a:endParaRPr lang="tr-TR">
              <a:solidFill>
                <a:prstClr val="black"/>
              </a:solidFill>
            </a:endParaRPr>
          </a:p>
        </p:txBody>
      </p:sp>
    </p:spTree>
    <p:extLst>
      <p:ext uri="{BB962C8B-B14F-4D97-AF65-F5344CB8AC3E}">
        <p14:creationId xmlns:p14="http://schemas.microsoft.com/office/powerpoint/2010/main" val="623591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68</a:t>
            </a:fld>
            <a:endParaRPr lang="tr-TR">
              <a:solidFill>
                <a:prstClr val="black"/>
              </a:solidFill>
            </a:endParaRPr>
          </a:p>
        </p:txBody>
      </p:sp>
    </p:spTree>
    <p:extLst>
      <p:ext uri="{BB962C8B-B14F-4D97-AF65-F5344CB8AC3E}">
        <p14:creationId xmlns:p14="http://schemas.microsoft.com/office/powerpoint/2010/main" val="62359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Rectangle 2"/>
          <p:cNvSpPr>
            <a:spLocks noGrp="1" noRot="1" noChangeAspect="1" noChangeArrowheads="1" noTextEdit="1"/>
          </p:cNvSpPr>
          <p:nvPr>
            <p:ph type="sldImg"/>
          </p:nvPr>
        </p:nvSpPr>
        <p:spPr>
          <a:ln/>
        </p:spPr>
      </p:sp>
      <p:sp>
        <p:nvSpPr>
          <p:cNvPr id="387074" name="Rectangle 3"/>
          <p:cNvSpPr>
            <a:spLocks noGrp="1" noChangeArrowheads="1"/>
          </p:cNvSpPr>
          <p:nvPr>
            <p:ph type="body" idx="1"/>
          </p:nvPr>
        </p:nvSpPr>
        <p:spPr>
          <a:noFill/>
          <a:ln/>
        </p:spPr>
        <p:txBody>
          <a:bodyPr/>
          <a:lstStyle/>
          <a:p>
            <a:endParaRPr lang="tr-TR"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7C70E-3900-4147-A841-2F7D305F3D7B}" type="slidenum">
              <a:rPr lang="tr-TR" smtClean="0">
                <a:solidFill>
                  <a:prstClr val="black"/>
                </a:solidFill>
              </a:rPr>
              <a:pPr/>
              <a:t>69</a:t>
            </a:fld>
            <a:endParaRPr lang="tr-TR">
              <a:solidFill>
                <a:prstClr val="black"/>
              </a:solidFill>
            </a:endParaRPr>
          </a:p>
        </p:txBody>
      </p:sp>
    </p:spTree>
    <p:extLst>
      <p:ext uri="{BB962C8B-B14F-4D97-AF65-F5344CB8AC3E}">
        <p14:creationId xmlns:p14="http://schemas.microsoft.com/office/powerpoint/2010/main" val="1135931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7C70E-3900-4147-A841-2F7D305F3D7B}" type="slidenum">
              <a:rPr lang="tr-TR" smtClean="0">
                <a:solidFill>
                  <a:prstClr val="black"/>
                </a:solidFill>
              </a:rPr>
              <a:pPr/>
              <a:t>70</a:t>
            </a:fld>
            <a:endParaRPr lang="tr-TR">
              <a:solidFill>
                <a:prstClr val="black"/>
              </a:solidFill>
            </a:endParaRPr>
          </a:p>
        </p:txBody>
      </p:sp>
    </p:spTree>
    <p:extLst>
      <p:ext uri="{BB962C8B-B14F-4D97-AF65-F5344CB8AC3E}">
        <p14:creationId xmlns:p14="http://schemas.microsoft.com/office/powerpoint/2010/main" val="1135931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7C70E-3900-4147-A841-2F7D305F3D7B}" type="slidenum">
              <a:rPr lang="tr-TR" smtClean="0">
                <a:solidFill>
                  <a:prstClr val="black"/>
                </a:solidFill>
              </a:rPr>
              <a:pPr/>
              <a:t>71</a:t>
            </a:fld>
            <a:endParaRPr lang="tr-TR">
              <a:solidFill>
                <a:prstClr val="black"/>
              </a:solidFill>
            </a:endParaRPr>
          </a:p>
        </p:txBody>
      </p:sp>
    </p:spTree>
    <p:extLst>
      <p:ext uri="{BB962C8B-B14F-4D97-AF65-F5344CB8AC3E}">
        <p14:creationId xmlns:p14="http://schemas.microsoft.com/office/powerpoint/2010/main" val="1135931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7C70E-3900-4147-A841-2F7D305F3D7B}" type="slidenum">
              <a:rPr lang="tr-TR" smtClean="0">
                <a:solidFill>
                  <a:prstClr val="black"/>
                </a:solidFill>
              </a:rPr>
              <a:pPr/>
              <a:t>72</a:t>
            </a:fld>
            <a:endParaRPr lang="tr-TR">
              <a:solidFill>
                <a:prstClr val="black"/>
              </a:solidFill>
            </a:endParaRPr>
          </a:p>
        </p:txBody>
      </p:sp>
    </p:spTree>
    <p:extLst>
      <p:ext uri="{BB962C8B-B14F-4D97-AF65-F5344CB8AC3E}">
        <p14:creationId xmlns:p14="http://schemas.microsoft.com/office/powerpoint/2010/main" val="1135931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7C70E-3900-4147-A841-2F7D305F3D7B}" type="slidenum">
              <a:rPr lang="tr-TR" smtClean="0">
                <a:solidFill>
                  <a:prstClr val="black"/>
                </a:solidFill>
              </a:rPr>
              <a:pPr/>
              <a:t>73</a:t>
            </a:fld>
            <a:endParaRPr lang="tr-TR">
              <a:solidFill>
                <a:prstClr val="black"/>
              </a:solidFill>
            </a:endParaRPr>
          </a:p>
        </p:txBody>
      </p:sp>
    </p:spTree>
    <p:extLst>
      <p:ext uri="{BB962C8B-B14F-4D97-AF65-F5344CB8AC3E}">
        <p14:creationId xmlns:p14="http://schemas.microsoft.com/office/powerpoint/2010/main" val="1135931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80</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87</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C77C70E-3900-4147-A841-2F7D305F3D7B}"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149583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D5291B1C-4DE4-424B-90EB-3F0EF97A7C35}" type="slidenum">
              <a:rPr lang="tr-TR" smtClean="0">
                <a:solidFill>
                  <a:prstClr val="black"/>
                </a:solidFill>
              </a:rPr>
              <a:pPr/>
              <a:t>19</a:t>
            </a:fld>
            <a:endParaRPr lang="tr-T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291B1C-4DE4-424B-90EB-3F0EF97A7C35}"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51761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pPr>
                <a:defRPr/>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8478348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948614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37981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50693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17" name="16 Altbilgi Yer Tutucusu"/>
          <p:cNvSpPr>
            <a:spLocks noGrp="1"/>
          </p:cNvSpPr>
          <p:nvPr>
            <p:ph type="ftr" sz="quarter" idx="11"/>
          </p:nvPr>
        </p:nvSpPr>
        <p:spPr>
          <a:xfrm>
            <a:off x="5410200" y="4205288"/>
            <a:ext cx="1295400" cy="457200"/>
          </a:xfrm>
        </p:spPr>
        <p:txBody>
          <a:bodyPr/>
          <a:lstStyle/>
          <a:p>
            <a:endParaRPr lang="tr-TR">
              <a:solidFill>
                <a:srgbClr val="438086"/>
              </a:solidFill>
            </a:endParaRP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97E8F03-CC91-4507-BCC5-1CC68DA1D04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11287547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26254526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9362762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6" name="5 Altbilgi Yer Tutucusu"/>
          <p:cNvSpPr>
            <a:spLocks noGrp="1"/>
          </p:cNvSpPr>
          <p:nvPr>
            <p:ph type="ftr" sz="quarter" idx="11"/>
          </p:nvPr>
        </p:nvSpPr>
        <p:spPr/>
        <p:txBody>
          <a:bodyPr/>
          <a:lstStyle/>
          <a:p>
            <a:endParaRPr lang="tr-TR">
              <a:solidFill>
                <a:srgbClr val="438086"/>
              </a:solidFill>
            </a:endParaRPr>
          </a:p>
        </p:txBody>
      </p:sp>
      <p:sp>
        <p:nvSpPr>
          <p:cNvPr id="7" name="6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5256286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6E297565-F7FA-4335-AB19-C9D7AA5B1BD8}" type="datetimeFigureOut">
              <a:rPr lang="tr-TR" smtClean="0">
                <a:solidFill>
                  <a:srgbClr val="438086"/>
                </a:solidFill>
              </a:rPr>
              <a:pPr/>
              <a:t>14.5.2015</a:t>
            </a:fld>
            <a:endParaRPr lang="tr-TR">
              <a:solidFill>
                <a:srgbClr val="438086"/>
              </a:solidFill>
            </a:endParaRPr>
          </a:p>
        </p:txBody>
      </p:sp>
      <p:sp>
        <p:nvSpPr>
          <p:cNvPr id="27" name="26 Slayt Numarası Yer Tutucusu"/>
          <p:cNvSpPr>
            <a:spLocks noGrp="1"/>
          </p:cNvSpPr>
          <p:nvPr>
            <p:ph type="sldNum" sz="quarter" idx="11"/>
          </p:nvPr>
        </p:nvSpPr>
        <p:spPr/>
        <p:txBody>
          <a:bodyPr rtlCol="0"/>
          <a:lstStyle/>
          <a:p>
            <a:fld id="{C97E8F03-CC91-4507-BCC5-1CC68DA1D04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solidFill>
                <a:srgbClr val="438086"/>
              </a:solidFill>
            </a:endParaRPr>
          </a:p>
        </p:txBody>
      </p:sp>
    </p:spTree>
    <p:extLst>
      <p:ext uri="{BB962C8B-B14F-4D97-AF65-F5344CB8AC3E}">
        <p14:creationId xmlns:p14="http://schemas.microsoft.com/office/powerpoint/2010/main" val="18048859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4" name="3 Altbilgi Yer Tutucusu"/>
          <p:cNvSpPr>
            <a:spLocks noGrp="1"/>
          </p:cNvSpPr>
          <p:nvPr>
            <p:ph type="ftr" sz="quarter" idx="11"/>
          </p:nvPr>
        </p:nvSpPr>
        <p:spPr>
          <a:xfrm>
            <a:off x="5257800" y="612648"/>
            <a:ext cx="1325880" cy="457200"/>
          </a:xfrm>
        </p:spPr>
        <p:txBody>
          <a:bodyPr/>
          <a:lstStyle/>
          <a:p>
            <a:endParaRPr lang="tr-TR">
              <a:solidFill>
                <a:srgbClr val="438086"/>
              </a:solidFill>
            </a:endParaRPr>
          </a:p>
        </p:txBody>
      </p:sp>
      <p:sp>
        <p:nvSpPr>
          <p:cNvPr id="5" name="4 Slayt Numarası Yer Tutucusu"/>
          <p:cNvSpPr>
            <a:spLocks noGrp="1"/>
          </p:cNvSpPr>
          <p:nvPr>
            <p:ph type="sldNum" sz="quarter" idx="12"/>
          </p:nvPr>
        </p:nvSpPr>
        <p:spPr>
          <a:xfrm>
            <a:off x="8174736" y="2272"/>
            <a:ext cx="762000" cy="365760"/>
          </a:xfrm>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204141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pPr>
                <a:defRPr/>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3" name="2 Altbilgi Yer Tutucusu"/>
          <p:cNvSpPr>
            <a:spLocks noGrp="1"/>
          </p:cNvSpPr>
          <p:nvPr>
            <p:ph type="ftr" sz="quarter" idx="11"/>
          </p:nvPr>
        </p:nvSpPr>
        <p:spPr/>
        <p:txBody>
          <a:bodyPr/>
          <a:lstStyle/>
          <a:p>
            <a:endParaRPr lang="tr-TR">
              <a:solidFill>
                <a:srgbClr val="438086"/>
              </a:solidFill>
            </a:endParaRPr>
          </a:p>
        </p:txBody>
      </p:sp>
      <p:sp>
        <p:nvSpPr>
          <p:cNvPr id="4" name="3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5386543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6" name="5 Altbilgi Yer Tutucusu"/>
          <p:cNvSpPr>
            <a:spLocks noGrp="1"/>
          </p:cNvSpPr>
          <p:nvPr>
            <p:ph type="ftr" sz="quarter" idx="11"/>
          </p:nvPr>
        </p:nvSpPr>
        <p:spPr/>
        <p:txBody>
          <a:bodyPr/>
          <a:lstStyle/>
          <a:p>
            <a:endParaRPr lang="tr-TR">
              <a:solidFill>
                <a:srgbClr val="438086"/>
              </a:solidFill>
            </a:endParaRPr>
          </a:p>
        </p:txBody>
      </p:sp>
      <p:sp>
        <p:nvSpPr>
          <p:cNvPr id="7" name="6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793321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6" name="5 Altbilgi Yer Tutucusu"/>
          <p:cNvSpPr>
            <a:spLocks noGrp="1"/>
          </p:cNvSpPr>
          <p:nvPr>
            <p:ph type="ftr" sz="quarter" idx="11"/>
          </p:nvPr>
        </p:nvSpPr>
        <p:spPr/>
        <p:txBody>
          <a:bodyPr/>
          <a:lstStyle/>
          <a:p>
            <a:endParaRPr lang="tr-TR">
              <a:solidFill>
                <a:srgbClr val="438086"/>
              </a:solidFill>
            </a:endParaRPr>
          </a:p>
        </p:txBody>
      </p:sp>
      <p:sp>
        <p:nvSpPr>
          <p:cNvPr id="7" name="6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0803836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5901756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2871812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248873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062075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04782983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97806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solidFill>
                  <a:prstClr val="black">
                    <a:tint val="75000"/>
                  </a:prstClr>
                </a:solidFill>
              </a:rPr>
              <a:pPr>
                <a:defRPr/>
              </a:pPr>
              <a:t>14.5.2015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1704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D1AD8A0-1AB5-4560-BDC8-D133D5AC1E65}"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FB28597-EDB3-4C15-BED1-73A30CE0C155}" type="slidenum">
              <a:rPr lang="tr-TR"/>
              <a:pPr>
                <a:defRPr/>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solidFill>
                  <a:prstClr val="black">
                    <a:tint val="75000"/>
                  </a:prstClr>
                </a:solidFill>
              </a:rPr>
              <a:pPr>
                <a:defRPr/>
              </a:pPr>
              <a:t>14.5.2015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3021393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solidFill>
                  <a:prstClr val="black">
                    <a:tint val="75000"/>
                  </a:prstClr>
                </a:solidFill>
              </a:rPr>
              <a:pPr>
                <a:defRPr/>
              </a:pPr>
              <a:t>14.5.2015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2672601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394653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4604820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3433190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8614940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DD1AD8A0-1AB5-4560-BDC8-D133D5AC1E65}"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FB28597-EDB3-4C15-BED1-73A30CE0C15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05319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9E78612-5D41-4C64-9FC8-A5200018E681}"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A0EC516-F8EB-4738-8C5F-BEF3EFA5889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828139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64F4A35-832D-48EA-A958-0A983D9649A9}"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EBAAC78-8732-449F-907D-87D585E024A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126224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C124AD0F-124F-49E2-9177-72ABEA239FF7}"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5B1FE54A-8897-48ED-AE7D-274785E03BC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5661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9E78612-5D41-4C64-9FC8-A5200018E681}"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A0EC516-F8EB-4738-8C5F-BEF3EFA5889B}" type="slidenum">
              <a:rPr lang="tr-TR"/>
              <a:pPr>
                <a:defRPr/>
              </a:pPr>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6C95E1D-222C-48D8-9163-6361C2BAE1AD}" type="datetimeFigureOut">
              <a:rPr lang="tr-TR">
                <a:solidFill>
                  <a:prstClr val="black">
                    <a:tint val="75000"/>
                  </a:prstClr>
                </a:solidFill>
              </a:rPr>
              <a:pPr>
                <a:defRPr/>
              </a:pPr>
              <a:t>14.5.2015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573C80B4-EF40-4E26-A985-56CDFA726E0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0717198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807D01C-BF54-44F0-87C9-1229B5826186}" type="datetimeFigureOut">
              <a:rPr lang="tr-TR">
                <a:solidFill>
                  <a:prstClr val="black">
                    <a:tint val="75000"/>
                  </a:prstClr>
                </a:solidFill>
              </a:rPr>
              <a:pPr>
                <a:defRPr/>
              </a:pPr>
              <a:t>14.5.2015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755E7E4-DE06-41F0-A246-807454A840F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483321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8BC23D8-8FE6-469D-A563-67B3ADF20C5F}" type="datetimeFigureOut">
              <a:rPr lang="tr-TR">
                <a:solidFill>
                  <a:prstClr val="black">
                    <a:tint val="75000"/>
                  </a:prstClr>
                </a:solidFill>
              </a:rPr>
              <a:pPr>
                <a:defRPr/>
              </a:pPr>
              <a:t>14.5.2015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D26E3661-75CA-4A5D-8DEB-3374F77775B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285452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BB03728-9920-407C-A261-907DCEE07436}"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BD5B0D01-CAEF-4C34-AF59-D670BEFA5AD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123895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68AE9AB-790D-4792-8EFF-8782C2398EE8}"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FF03C7F2-4971-4C12-BD36-EC394C201C0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931198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F6CE453-550C-4DD9-A4D6-96C280759F8C}"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BF3DF8A2-98FB-407A-8FFF-934544C6A59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361721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CAC9C26-7E29-4473-A99D-80E8A3895068}"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F1615970-D483-4717-9588-E12FB8E5596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0745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64F4A35-832D-48EA-A958-0A983D9649A9}"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EBAAC78-8732-449F-907D-87D585E024A1}"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C124AD0F-124F-49E2-9177-72ABEA239FF7}" type="datetimeFigureOut">
              <a:rPr lang="tr-TR"/>
              <a:pPr>
                <a:defRPr/>
              </a:pPr>
              <a:t>14.5.2015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B1FE54A-8897-48ED-AE7D-274785E03BCE}"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66C95E1D-222C-48D8-9163-6361C2BAE1AD}" type="datetimeFigureOut">
              <a:rPr lang="tr-TR"/>
              <a:pPr>
                <a:defRPr/>
              </a:pPr>
              <a:t>14.5.2015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73C80B4-EF40-4E26-A985-56CDFA726E0B}"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F807D01C-BF54-44F0-87C9-1229B5826186}" type="datetimeFigureOut">
              <a:rPr lang="tr-TR"/>
              <a:pPr>
                <a:defRPr/>
              </a:pPr>
              <a:t>14.5.2015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8755E7E4-DE06-41F0-A246-807454A840F7}"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8BC23D8-8FE6-469D-A563-67B3ADF20C5F}" type="datetimeFigureOut">
              <a:rPr lang="tr-TR"/>
              <a:pPr>
                <a:defRPr/>
              </a:pPr>
              <a:t>14.5.2015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D26E3661-75CA-4A5D-8DEB-3374F77775B8}"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BB03728-9920-407C-A261-907DCEE07436}" type="datetimeFigureOut">
              <a:rPr lang="tr-TR"/>
              <a:pPr>
                <a:defRPr/>
              </a:pPr>
              <a:t>14.5.2015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D5B0D01-CAEF-4C34-AF59-D670BEFA5AD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68AE9AB-790D-4792-8EFF-8782C2398EE8}" type="datetimeFigureOut">
              <a:rPr lang="tr-TR"/>
              <a:pPr>
                <a:defRPr/>
              </a:pPr>
              <a:t>14.5.2015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F03C7F2-4971-4C12-BD36-EC394C201C07}"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F6CE453-550C-4DD9-A4D6-96C280759F8C}"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F3DF8A2-98FB-407A-8FFF-934544C6A591}"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1CAC9C26-7E29-4473-A99D-80E8A3895068}"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1615970-D483-4717-9588-E12FB8E5596F}"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945B451-E193-4A20-BE0F-92ED67A820AC}"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235550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2 İçerik Yer Tutucusu"/>
          <p:cNvSpPr>
            <a:spLocks noGrp="1"/>
          </p:cNvSpPr>
          <p:nvPr>
            <p:ph idx="1" hasCustomPrompt="1"/>
          </p:nvPr>
        </p:nvSpPr>
        <p:spPr>
          <a:xfrm>
            <a:off x="683568" y="1484784"/>
            <a:ext cx="8229600" cy="4525963"/>
          </a:xfrm>
        </p:spPr>
        <p:txBody>
          <a:bodyPr/>
          <a:lstStyle>
            <a:lvl1pPr>
              <a:defRPr/>
            </a:lvl1pPr>
            <a:lvl2pPr>
              <a:defRPr/>
            </a:lvl2pPr>
            <a:lvl4pPr>
              <a:defRPr/>
            </a:lvl4pPr>
          </a:lstStyle>
          <a:p>
            <a:pPr lvl="0"/>
            <a:r>
              <a:rPr lang="tr-TR" dirty="0" err="1" smtClean="0"/>
              <a:t>Aşkşkşksıl</a:t>
            </a:r>
            <a:r>
              <a:rPr lang="tr-TR" dirty="0" smtClean="0"/>
              <a:t> metin stillerini düzenlemek için tıklatın</a:t>
            </a:r>
          </a:p>
          <a:p>
            <a:pPr lvl="1"/>
            <a:r>
              <a:rPr lang="tr-TR" dirty="0" err="1" smtClean="0"/>
              <a:t>İkincoğğğğğğği</a:t>
            </a:r>
            <a:r>
              <a:rPr lang="tr-TR" dirty="0" smtClean="0"/>
              <a:t> düzey</a:t>
            </a:r>
          </a:p>
          <a:p>
            <a:pPr lvl="2"/>
            <a:r>
              <a:rPr lang="tr-TR" dirty="0" smtClean="0"/>
              <a:t>Üçüncü düzey</a:t>
            </a:r>
          </a:p>
          <a:p>
            <a:pPr lvl="3"/>
            <a:r>
              <a:rPr lang="tr-TR" dirty="0" err="1" smtClean="0"/>
              <a:t>nönönDördüncü</a:t>
            </a:r>
            <a:r>
              <a:rPr lang="tr-TR" dirty="0" smtClean="0"/>
              <a:t>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p>
            <a:fld id="{A288AFCD-105F-4EBA-8386-F35C74525173}"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84573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C32E194-7087-4FD5-8743-2E4677688C92}"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684894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C6E775B-DA6A-4D73-AE52-BD8AEABE0B57}" type="datetime1">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98911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4C033CC-01B2-418A-A9E1-EDDE37B534EC}" type="datetime1">
              <a:rPr lang="tr-TR" smtClean="0">
                <a:solidFill>
                  <a:prstClr val="black">
                    <a:tint val="75000"/>
                  </a:prstClr>
                </a:solidFill>
              </a:rPr>
              <a:pPr/>
              <a:t>14.5.2015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5417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79CD48D-A4CC-4400-9103-52A2822F26B8}" type="datetime1">
              <a:rPr lang="tr-TR" smtClean="0">
                <a:solidFill>
                  <a:prstClr val="black">
                    <a:tint val="75000"/>
                  </a:prstClr>
                </a:solidFill>
              </a:rPr>
              <a:pPr/>
              <a:t>14.5.2015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1727205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CA5E917-4C47-4D2E-9D3F-25F6CDA1F0AE}" type="datetime1">
              <a:rPr lang="tr-TR" smtClean="0">
                <a:solidFill>
                  <a:prstClr val="black">
                    <a:tint val="75000"/>
                  </a:prstClr>
                </a:solidFill>
              </a:rPr>
              <a:pPr/>
              <a:t>14.5.2015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957820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pPr>
                <a:defRPr/>
              </a:pPr>
              <a:t>14.5.2015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F36BF2F-F4B1-4B43-9ABA-D2E2B23DF34F}" type="datetime1">
              <a:rPr lang="tr-TR" smtClean="0">
                <a:solidFill>
                  <a:prstClr val="black">
                    <a:tint val="75000"/>
                  </a:prstClr>
                </a:solidFill>
              </a:rPr>
              <a:pPr/>
              <a:t>14.5.2015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530282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C5C8812-0960-4957-8CF4-DF702E3917FB}" type="datetime1">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5170313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7617CF2-7C6D-4FE5-9F5F-11BE028C221B}" type="datetime1">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919420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4F10975-B2D9-4C98-803B-A564DAE18D78}"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70960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4169D3A-1C31-403C-9059-B2E3C7CA3A0B}"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8210275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39825"/>
          </a:xfrm>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307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0"/>
            <a:ext cx="4038600" cy="21891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648200" y="3941763"/>
            <a:ext cx="4038600" cy="21891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5"/>
          <p:cNvSpPr>
            <a:spLocks noGrp="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aramond" pitchFamily="18" charset="0"/>
              </a:defRPr>
            </a:lvl1pPr>
          </a:lstStyle>
          <a:p>
            <a:pPr>
              <a:defRPr/>
            </a:pPr>
            <a:fld id="{38AB79C1-572B-470F-93E1-164BE83CC380}" type="datetime1">
              <a:rPr lang="tr-TR" smtClean="0">
                <a:solidFill>
                  <a:prstClr val="black">
                    <a:tint val="75000"/>
                  </a:prstClr>
                </a:solidFill>
              </a:rPr>
              <a:pPr>
                <a:defRPr/>
              </a:pPr>
              <a:t>14.5.2015</a:t>
            </a:fld>
            <a:endParaRPr lang="tr-TR">
              <a:solidFill>
                <a:prstClr val="black">
                  <a:tint val="75000"/>
                </a:prstClr>
              </a:solidFill>
            </a:endParaRPr>
          </a:p>
        </p:txBody>
      </p:sp>
      <p:sp>
        <p:nvSpPr>
          <p:cNvPr id="7" name="Altbilgi Yer Tutucusu 6"/>
          <p:cNvSpPr>
            <a:spLocks noGrp="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aramond" pitchFamily="18" charset="0"/>
              </a:defRPr>
            </a:lvl1pPr>
          </a:lstStyle>
          <a:p>
            <a:pPr>
              <a:defRPr/>
            </a:pPr>
            <a:endParaRPr lang="tr-TR">
              <a:solidFill>
                <a:prstClr val="black">
                  <a:tint val="75000"/>
                </a:prstClr>
              </a:solidFill>
            </a:endParaRPr>
          </a:p>
        </p:txBody>
      </p:sp>
      <p:sp>
        <p:nvSpPr>
          <p:cNvPr id="8" name="Slayt Numarası Yer Tutucusu 7"/>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atin typeface="Garamond" pitchFamily="18" charset="0"/>
              </a:defRPr>
            </a:lvl1pPr>
          </a:lstStyle>
          <a:p>
            <a:pPr>
              <a:defRPr/>
            </a:pPr>
            <a:fld id="{AFC4C77E-D019-4B4E-B390-B6937C55DFB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784489808"/>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E9930A0-9455-4459-9F95-2A971BF93370}"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6AEC0-EC75-4FAB-A7BB-1E234107107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4799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70FD2D4-DDFA-4618-A4D3-1F2593DEA3F5}"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20326E25-06BB-44B6-B039-69E6E98A86E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54844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63EB503C-16E7-46BC-A422-1B59DBF1741D}"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22BA6A5-4F41-4CB8-AC6E-758865231DE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8954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35B31ED-AE82-48A7-9361-B3AA17CF570E}" type="datetime1">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24D0A0C-A2E6-4489-9EBE-CE90A461743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478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pPr>
                <a:defRPr/>
              </a:pPr>
              <a:t>14.5.2015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2518BB64-7B39-456D-9962-C2ED3F0162B1}" type="datetime1">
              <a:rPr lang="tr-TR" smtClean="0">
                <a:solidFill>
                  <a:prstClr val="black">
                    <a:tint val="75000"/>
                  </a:prstClr>
                </a:solidFill>
              </a:rPr>
              <a:pPr/>
              <a:t>14.5.2015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A10F6ED2-036E-4EAC-A4D6-640C62AF6EA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753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2AA12C21-9C89-43DF-A36A-D652A3ED18E8}" type="datetime1">
              <a:rPr lang="tr-TR" smtClean="0">
                <a:solidFill>
                  <a:prstClr val="black">
                    <a:tint val="75000"/>
                  </a:prstClr>
                </a:solidFill>
              </a:rPr>
              <a:pPr/>
              <a:t>14.5.2015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370B1B80-687C-45C9-87B9-727666BCFC6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2937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388FF19-ECFC-4921-AB19-730AFF922DFF}" type="datetime1">
              <a:rPr lang="tr-TR" smtClean="0">
                <a:solidFill>
                  <a:prstClr val="black">
                    <a:tint val="75000"/>
                  </a:prstClr>
                </a:solidFill>
              </a:rPr>
              <a:pPr/>
              <a:t>14.5.2015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F607378-636D-495F-8C3C-EAF43FA8D1F4}"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9183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6DEA8CA-3524-44AB-AA8B-7F88E17CF094}" type="datetime1">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4B1708D-CED8-476E-803A-6E10BAE2813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7281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ECE805E-0B2A-42BE-8C12-793664BB3152}" type="datetime1">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CFD5E2EB-A9AC-4DCB-95B3-B4C37DBA904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14888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8C78338-2B2C-434F-A3A0-35037A247978}"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073C735D-72FC-4CE9-B95D-9510BCC330E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46228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73DD7F6-2384-4B15-A22F-953ECEAD9062}" type="datetime1">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X.TUYEM Uluslararası Yem Kongresi ve Yem Sergisi</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C88A8A79-FABB-4CB0-80D6-C180B135B4C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71921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30725"/>
          </a:xfrm>
        </p:spPr>
        <p:txBody>
          <a:bodyPr/>
          <a:lstStyle/>
          <a:p>
            <a:pPr lvl="0"/>
            <a:endParaRPr lang="tr-TR" noProof="0" smtClean="0"/>
          </a:p>
        </p:txBody>
      </p:sp>
      <p:sp>
        <p:nvSpPr>
          <p:cNvPr id="4" name="Rectangle 23"/>
          <p:cNvSpPr>
            <a:spLocks noGrp="1" noChangeArrowheads="1"/>
          </p:cNvSpPr>
          <p:nvPr>
            <p:ph type="dt" sz="half" idx="10"/>
          </p:nvPr>
        </p:nvSpPr>
        <p:spPr>
          <a:ln/>
        </p:spPr>
        <p:txBody>
          <a:bodyPr/>
          <a:lstStyle>
            <a:lvl1pPr>
              <a:defRPr/>
            </a:lvl1pPr>
          </a:lstStyle>
          <a:p>
            <a:pPr>
              <a:defRPr/>
            </a:pPr>
            <a:fld id="{62D79CC7-8E50-40AA-BD5A-0CF30794EDE4}" type="datetime1">
              <a:rPr lang="tr-TR" smtClean="0">
                <a:solidFill>
                  <a:prstClr val="black">
                    <a:tint val="75000"/>
                  </a:prstClr>
                </a:solidFill>
              </a:rPr>
              <a:pPr>
                <a:defRPr/>
              </a:pPr>
              <a:t>14.5.2015</a:t>
            </a:fld>
            <a:endParaRPr lang="en-US">
              <a:solidFill>
                <a:prstClr val="black">
                  <a:tint val="75000"/>
                </a:prstClr>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r>
              <a:rPr lang="en-US" smtClean="0">
                <a:solidFill>
                  <a:prstClr val="black">
                    <a:tint val="75000"/>
                  </a:prstClr>
                </a:solidFill>
              </a:rPr>
              <a:t>X.TUYEM Uluslararası Yem Kongresi ve Yem Sergisi</a:t>
            </a:r>
            <a:endParaRPr lang="en-US">
              <a:solidFill>
                <a:prstClr val="black">
                  <a:tint val="75000"/>
                </a:prstClr>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3361CEE4-0695-45C0-85D6-25DF9357410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574872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0" y="117475"/>
            <a:ext cx="9144000" cy="8636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92113" y="1125538"/>
            <a:ext cx="4038600" cy="5256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83113" y="1125538"/>
            <a:ext cx="4038600" cy="5256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0" y="6553200"/>
            <a:ext cx="3062288" cy="260350"/>
          </a:xfrm>
        </p:spPr>
        <p:txBody>
          <a:bodyPr/>
          <a:lstStyle>
            <a:lvl1pPr>
              <a:defRPr/>
            </a:lvl1pPr>
          </a:lstStyle>
          <a:p>
            <a:r>
              <a:rPr lang="tr-TR">
                <a:solidFill>
                  <a:prstClr val="black">
                    <a:tint val="75000"/>
                  </a:prstClr>
                </a:solidFill>
              </a:rPr>
              <a:t>15</a:t>
            </a:r>
            <a:r>
              <a:rPr lang="en-US">
                <a:solidFill>
                  <a:prstClr val="black">
                    <a:tint val="75000"/>
                  </a:prstClr>
                </a:solidFill>
              </a:rPr>
              <a:t> September 2006, </a:t>
            </a:r>
            <a:r>
              <a:rPr lang="tr-TR">
                <a:solidFill>
                  <a:prstClr val="black">
                    <a:tint val="75000"/>
                  </a:prstClr>
                </a:solidFill>
              </a:rPr>
              <a:t>Antalya</a:t>
            </a:r>
            <a:endParaRPr lang="en-US">
              <a:solidFill>
                <a:prstClr val="black">
                  <a:tint val="75000"/>
                </a:prstClr>
              </a:solidFill>
            </a:endParaRPr>
          </a:p>
        </p:txBody>
      </p:sp>
      <p:sp>
        <p:nvSpPr>
          <p:cNvPr id="6" name="5 Altbilgi Yer Tutucusu"/>
          <p:cNvSpPr>
            <a:spLocks noGrp="1"/>
          </p:cNvSpPr>
          <p:nvPr>
            <p:ph type="ftr" sz="quarter" idx="11"/>
          </p:nvPr>
        </p:nvSpPr>
        <p:spPr>
          <a:xfrm>
            <a:off x="6156325" y="6553200"/>
            <a:ext cx="2987675" cy="260350"/>
          </a:xfrm>
        </p:spPr>
        <p:txBody>
          <a:bodyPr/>
          <a:lstStyle>
            <a:lvl1pPr>
              <a:defRPr/>
            </a:lvl1pPr>
          </a:lstStyle>
          <a:p>
            <a:r>
              <a:rPr lang="tr-TR">
                <a:solidFill>
                  <a:prstClr val="black">
                    <a:tint val="75000"/>
                  </a:prstClr>
                </a:solidFill>
              </a:rPr>
              <a:t>cykaya@gmail.com</a:t>
            </a:r>
          </a:p>
        </p:txBody>
      </p:sp>
      <p:sp>
        <p:nvSpPr>
          <p:cNvPr id="7" name="6 Slayt Numarası Yer Tutucusu"/>
          <p:cNvSpPr>
            <a:spLocks noGrp="1"/>
          </p:cNvSpPr>
          <p:nvPr>
            <p:ph type="sldNum" sz="quarter" idx="12"/>
          </p:nvPr>
        </p:nvSpPr>
        <p:spPr>
          <a:xfrm>
            <a:off x="4502150" y="6453188"/>
            <a:ext cx="574675" cy="360362"/>
          </a:xfrm>
        </p:spPr>
        <p:txBody>
          <a:bodyPr/>
          <a:lstStyle>
            <a:lvl1pPr>
              <a:defRPr/>
            </a:lvl1pPr>
          </a:lstStyle>
          <a:p>
            <a:fld id="{A9860F00-CAF7-41C6-B0AC-8A343D267A05}" type="slidenum">
              <a:rPr lang="tr-TR">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2851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35162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pPr>
                <a:defRPr/>
              </a:pPr>
              <a:t>14.5.2015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075276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259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4216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solidFill>
                  <a:prstClr val="black">
                    <a:tint val="75000"/>
                  </a:prstClr>
                </a:solidFill>
              </a:rPr>
              <a:pPr>
                <a:defRPr/>
              </a:pPr>
              <a:t>14.5.2015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30525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solidFill>
                  <a:prstClr val="black">
                    <a:tint val="75000"/>
                  </a:prstClr>
                </a:solidFill>
              </a:rPr>
              <a:pPr>
                <a:defRPr/>
              </a:pPr>
              <a:t>14.5.2015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164688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solidFill>
                  <a:prstClr val="black">
                    <a:tint val="75000"/>
                  </a:prstClr>
                </a:solidFill>
              </a:rPr>
              <a:pPr>
                <a:defRPr/>
              </a:pPr>
              <a:t>14.5.2015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272214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000530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08461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66684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18721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pPr>
                <a:defRPr/>
              </a:pPr>
              <a:t>14.5.2015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5018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11938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602472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13950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solidFill>
                  <a:prstClr val="black">
                    <a:tint val="75000"/>
                  </a:prstClr>
                </a:solidFill>
              </a:rPr>
              <a:pPr>
                <a:defRPr/>
              </a:pPr>
              <a:t>14.5.2015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690821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solidFill>
                  <a:prstClr val="black">
                    <a:tint val="75000"/>
                  </a:prstClr>
                </a:solidFill>
              </a:rPr>
              <a:pPr>
                <a:defRPr/>
              </a:pPr>
              <a:t>14.5.2015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6627954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solidFill>
                  <a:prstClr val="black">
                    <a:tint val="75000"/>
                  </a:prstClr>
                </a:solidFill>
              </a:rPr>
              <a:pPr>
                <a:defRPr/>
              </a:pPr>
              <a:t>14.5.2015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707043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919096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4303293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017494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pPr>
                <a:defRPr/>
              </a:pPr>
              <a:t>14.5.2015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pPr>
                <a:defRPr/>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865955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4" name="23 Dikdörtgen"/>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5" name="24 Dikdörtgen"/>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6" name="25 Dikdörtgen"/>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26 Dikdörtgen"/>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0" name="29 Yuvarlatılmış Dikdörtgen"/>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1" name="30 Yuvarlatılmış Dikdörtgen"/>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6 Dikdörtgen"/>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9 Dikdörtgen"/>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10 Dikdörtgen"/>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9" name="18 Dikdörtgen"/>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7 Başlık"/>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705600" y="4206240"/>
            <a:ext cx="960120" cy="457200"/>
          </a:xfrm>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17" name="16 Altbilgi Yer Tutucusu"/>
          <p:cNvSpPr>
            <a:spLocks noGrp="1"/>
          </p:cNvSpPr>
          <p:nvPr>
            <p:ph type="ftr" sz="quarter" idx="11"/>
          </p:nvPr>
        </p:nvSpPr>
        <p:spPr>
          <a:xfrm>
            <a:off x="5410200" y="4205288"/>
            <a:ext cx="1295400" cy="457200"/>
          </a:xfrm>
        </p:spPr>
        <p:txBody>
          <a:bodyPr/>
          <a:lstStyle/>
          <a:p>
            <a:endParaRPr lang="tr-TR">
              <a:solidFill>
                <a:srgbClr val="438086"/>
              </a:solidFill>
            </a:endParaRPr>
          </a:p>
        </p:txBody>
      </p:sp>
      <p:sp>
        <p:nvSpPr>
          <p:cNvPr id="29" name="28 Slayt Numarası Yer Tutucusu"/>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97E8F03-CC91-4507-BCC5-1CC68DA1D041}" type="slidenum">
              <a:rPr lang="tr-TR" smtClean="0">
                <a:solidFill>
                  <a:prstClr val="white"/>
                </a:solidFill>
              </a:rPr>
              <a:pPr/>
              <a:t>‹#›</a:t>
            </a:fld>
            <a:endParaRPr lang="tr-TR">
              <a:solidFill>
                <a:prstClr val="white"/>
              </a:solidFill>
            </a:endParaRPr>
          </a:p>
        </p:txBody>
      </p:sp>
    </p:spTree>
    <p:extLst>
      <p:ext uri="{BB962C8B-B14F-4D97-AF65-F5344CB8AC3E}">
        <p14:creationId xmlns:p14="http://schemas.microsoft.com/office/powerpoint/2010/main" val="889835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995947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4082204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6" name="5 Altbilgi Yer Tutucusu"/>
          <p:cNvSpPr>
            <a:spLocks noGrp="1"/>
          </p:cNvSpPr>
          <p:nvPr>
            <p:ph type="ftr" sz="quarter" idx="11"/>
          </p:nvPr>
        </p:nvSpPr>
        <p:spPr/>
        <p:txBody>
          <a:bodyPr/>
          <a:lstStyle/>
          <a:p>
            <a:endParaRPr lang="tr-TR">
              <a:solidFill>
                <a:srgbClr val="438086"/>
              </a:solidFill>
            </a:endParaRPr>
          </a:p>
        </p:txBody>
      </p:sp>
      <p:sp>
        <p:nvSpPr>
          <p:cNvPr id="7" name="6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31887517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143000"/>
            <a:ext cx="8382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fld id="{6E297565-F7FA-4335-AB19-C9D7AA5B1BD8}" type="datetimeFigureOut">
              <a:rPr lang="tr-TR" smtClean="0">
                <a:solidFill>
                  <a:srgbClr val="438086"/>
                </a:solidFill>
              </a:rPr>
              <a:pPr/>
              <a:t>14.5.2015</a:t>
            </a:fld>
            <a:endParaRPr lang="tr-TR">
              <a:solidFill>
                <a:srgbClr val="438086"/>
              </a:solidFill>
            </a:endParaRPr>
          </a:p>
        </p:txBody>
      </p:sp>
      <p:sp>
        <p:nvSpPr>
          <p:cNvPr id="27" name="26 Slayt Numarası Yer Tutucusu"/>
          <p:cNvSpPr>
            <a:spLocks noGrp="1"/>
          </p:cNvSpPr>
          <p:nvPr>
            <p:ph type="sldNum" sz="quarter" idx="11"/>
          </p:nvPr>
        </p:nvSpPr>
        <p:spPr/>
        <p:txBody>
          <a:bodyPr rtlCol="0"/>
          <a:lstStyle/>
          <a:p>
            <a:fld id="{C97E8F03-CC91-4507-BCC5-1CC68DA1D041}" type="slidenum">
              <a:rPr lang="tr-TR" smtClean="0"/>
              <a:pPr/>
              <a:t>‹#›</a:t>
            </a:fld>
            <a:endParaRPr lang="tr-TR"/>
          </a:p>
        </p:txBody>
      </p:sp>
      <p:sp>
        <p:nvSpPr>
          <p:cNvPr id="28" name="27 Altbilgi Yer Tutucusu"/>
          <p:cNvSpPr>
            <a:spLocks noGrp="1"/>
          </p:cNvSpPr>
          <p:nvPr>
            <p:ph type="ftr" sz="quarter" idx="12"/>
          </p:nvPr>
        </p:nvSpPr>
        <p:spPr/>
        <p:txBody>
          <a:bodyPr rtlCol="0"/>
          <a:lstStyle/>
          <a:p>
            <a:endParaRPr lang="tr-TR">
              <a:solidFill>
                <a:srgbClr val="438086"/>
              </a:solidFill>
            </a:endParaRPr>
          </a:p>
        </p:txBody>
      </p:sp>
    </p:spTree>
    <p:extLst>
      <p:ext uri="{BB962C8B-B14F-4D97-AF65-F5344CB8AC3E}">
        <p14:creationId xmlns:p14="http://schemas.microsoft.com/office/powerpoint/2010/main" val="36901293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6583680" y="612648"/>
            <a:ext cx="957264" cy="457200"/>
          </a:xfrm>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4" name="3 Altbilgi Yer Tutucusu"/>
          <p:cNvSpPr>
            <a:spLocks noGrp="1"/>
          </p:cNvSpPr>
          <p:nvPr>
            <p:ph type="ftr" sz="quarter" idx="11"/>
          </p:nvPr>
        </p:nvSpPr>
        <p:spPr>
          <a:xfrm>
            <a:off x="5257800" y="612648"/>
            <a:ext cx="1325880" cy="457200"/>
          </a:xfrm>
        </p:spPr>
        <p:txBody>
          <a:bodyPr/>
          <a:lstStyle/>
          <a:p>
            <a:endParaRPr lang="tr-TR">
              <a:solidFill>
                <a:srgbClr val="438086"/>
              </a:solidFill>
            </a:endParaRPr>
          </a:p>
        </p:txBody>
      </p:sp>
      <p:sp>
        <p:nvSpPr>
          <p:cNvPr id="5" name="4 Slayt Numarası Yer Tutucusu"/>
          <p:cNvSpPr>
            <a:spLocks noGrp="1"/>
          </p:cNvSpPr>
          <p:nvPr>
            <p:ph type="sldNum" sz="quarter" idx="12"/>
          </p:nvPr>
        </p:nvSpPr>
        <p:spPr>
          <a:xfrm>
            <a:off x="8174736" y="2272"/>
            <a:ext cx="762000" cy="365760"/>
          </a:xfrm>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069375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3" name="2 Altbilgi Yer Tutucusu"/>
          <p:cNvSpPr>
            <a:spLocks noGrp="1"/>
          </p:cNvSpPr>
          <p:nvPr>
            <p:ph type="ftr" sz="quarter" idx="11"/>
          </p:nvPr>
        </p:nvSpPr>
        <p:spPr/>
        <p:txBody>
          <a:bodyPr/>
          <a:lstStyle/>
          <a:p>
            <a:endParaRPr lang="tr-TR">
              <a:solidFill>
                <a:srgbClr val="438086"/>
              </a:solidFill>
            </a:endParaRPr>
          </a:p>
        </p:txBody>
      </p:sp>
      <p:sp>
        <p:nvSpPr>
          <p:cNvPr id="4" name="3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135694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353496" y="1101970"/>
            <a:ext cx="338328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6" name="5 Altbilgi Yer Tutucusu"/>
          <p:cNvSpPr>
            <a:spLocks noGrp="1"/>
          </p:cNvSpPr>
          <p:nvPr>
            <p:ph type="ftr" sz="quarter" idx="11"/>
          </p:nvPr>
        </p:nvSpPr>
        <p:spPr/>
        <p:txBody>
          <a:bodyPr/>
          <a:lstStyle/>
          <a:p>
            <a:endParaRPr lang="tr-TR">
              <a:solidFill>
                <a:srgbClr val="438086"/>
              </a:solidFill>
            </a:endParaRPr>
          </a:p>
        </p:txBody>
      </p:sp>
      <p:sp>
        <p:nvSpPr>
          <p:cNvPr id="7" name="6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14706130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6" name="5 Altbilgi Yer Tutucusu"/>
          <p:cNvSpPr>
            <a:spLocks noGrp="1"/>
          </p:cNvSpPr>
          <p:nvPr>
            <p:ph type="ftr" sz="quarter" idx="11"/>
          </p:nvPr>
        </p:nvSpPr>
        <p:spPr/>
        <p:txBody>
          <a:bodyPr/>
          <a:lstStyle/>
          <a:p>
            <a:endParaRPr lang="tr-TR">
              <a:solidFill>
                <a:srgbClr val="438086"/>
              </a:solidFill>
            </a:endParaRPr>
          </a:p>
        </p:txBody>
      </p:sp>
      <p:sp>
        <p:nvSpPr>
          <p:cNvPr id="7" name="6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355346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pPr>
                <a:defRPr/>
              </a:pPr>
              <a:t>14.5.2015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pPr>
                <a:defRPr/>
              </a:pPr>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4876491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1143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143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6E297565-F7FA-4335-AB19-C9D7AA5B1BD8}" type="datetimeFigureOut">
              <a:rPr lang="tr-TR" smtClean="0">
                <a:solidFill>
                  <a:srgbClr val="438086"/>
                </a:solidFill>
              </a:rPr>
              <a:pPr/>
              <a:t>14.5.2015</a:t>
            </a:fld>
            <a:endParaRPr lang="tr-TR">
              <a:solidFill>
                <a:srgbClr val="438086"/>
              </a:solidFill>
            </a:endParaRPr>
          </a:p>
        </p:txBody>
      </p:sp>
      <p:sp>
        <p:nvSpPr>
          <p:cNvPr id="5" name="4 Altbilgi Yer Tutucusu"/>
          <p:cNvSpPr>
            <a:spLocks noGrp="1"/>
          </p:cNvSpPr>
          <p:nvPr>
            <p:ph type="ftr" sz="quarter" idx="11"/>
          </p:nvPr>
        </p:nvSpPr>
        <p:spPr/>
        <p:txBody>
          <a:bodyPr/>
          <a:lstStyle/>
          <a:p>
            <a:endParaRPr lang="tr-TR">
              <a:solidFill>
                <a:srgbClr val="438086"/>
              </a:solidFill>
            </a:endParaRPr>
          </a:p>
        </p:txBody>
      </p:sp>
      <p:sp>
        <p:nvSpPr>
          <p:cNvPr id="6" name="5 Slayt Numarası Yer Tutucusu"/>
          <p:cNvSpPr>
            <a:spLocks noGrp="1"/>
          </p:cNvSpPr>
          <p:nvPr>
            <p:ph type="sldNum" sz="quarter" idx="12"/>
          </p:nvPr>
        </p:nvSpPr>
        <p:spPr/>
        <p:txBody>
          <a:bodyPr/>
          <a:lstStyle/>
          <a:p>
            <a:fld id="{C97E8F03-CC91-4507-BCC5-1CC68DA1D041}" type="slidenum">
              <a:rPr lang="tr-TR" smtClean="0"/>
              <a:pPr/>
              <a:t>‹#›</a:t>
            </a:fld>
            <a:endParaRPr lang="tr-TR"/>
          </a:p>
        </p:txBody>
      </p:sp>
    </p:spTree>
    <p:extLst>
      <p:ext uri="{BB962C8B-B14F-4D97-AF65-F5344CB8AC3E}">
        <p14:creationId xmlns:p14="http://schemas.microsoft.com/office/powerpoint/2010/main" val="2388706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F2FF11C-F859-4BFD-B7FD-5ED0A7C86302}"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78D175B-5B54-4752-94C5-FE1640EA791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205416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513C3B6-61F8-4D6F-938C-861A26ED54A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CB7583C-C816-4003-AFC6-187985AC3A4A}"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918620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665AB36C-5ACF-415D-AD65-4B1A6EE16825}"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A3CCC6D1-E837-43BA-BDCF-EB87DE1183A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141042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03A4ED9C-6703-4B0F-88AD-1CCE1250737A}"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CDE5786D-6695-4465-8F1B-0EB37963404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185080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5055A43-2E42-4F1B-A612-C85715492DF2}" type="datetimeFigureOut">
              <a:rPr lang="tr-TR">
                <a:solidFill>
                  <a:prstClr val="black">
                    <a:tint val="75000"/>
                  </a:prstClr>
                </a:solidFill>
              </a:rPr>
              <a:pPr>
                <a:defRPr/>
              </a:pPr>
              <a:t>14.5.2015</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336DC974-2FA8-41BF-BDF5-C8042EC88D8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65836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D4E3D8A-84DF-4DB6-A398-920CA8E6A3E3}" type="datetimeFigureOut">
              <a:rPr lang="tr-TR">
                <a:solidFill>
                  <a:prstClr val="black">
                    <a:tint val="75000"/>
                  </a:prstClr>
                </a:solidFill>
              </a:rPr>
              <a:pPr>
                <a:defRPr/>
              </a:pPr>
              <a:t>14.5.2015</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6800C086-44AB-4324-BA14-C3218A77ACA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762835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FBA9A2E0-FF41-49EF-B138-85A60F3832D6}" type="datetimeFigureOut">
              <a:rPr lang="tr-TR">
                <a:solidFill>
                  <a:prstClr val="black">
                    <a:tint val="75000"/>
                  </a:prstClr>
                </a:solidFill>
              </a:rPr>
              <a:pPr>
                <a:defRPr/>
              </a:pPr>
              <a:t>14.5.2015</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005CAC5-B321-4C2B-AFD7-1F428BA527D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58411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ADBAA42-5A75-470D-8E3E-B392E2461979}"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2B6FC6F-921B-4A5B-8824-699105E38D7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57710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pPr>
                <a:defRPr/>
              </a:pPr>
              <a:t>14.5.2015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pPr>
                <a:defRPr/>
              </a:pPr>
              <a:t>‹#›</a:t>
            </a:fld>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460B92-6571-4CF9-8333-5BFE24A5D9B3}" type="datetimeFigureOut">
              <a:rPr lang="tr-TR">
                <a:solidFill>
                  <a:prstClr val="black">
                    <a:tint val="75000"/>
                  </a:prstClr>
                </a:solidFill>
              </a:rPr>
              <a:pPr>
                <a:defRPr/>
              </a:pPr>
              <a:t>14.5.2015</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A6C781F3-8218-4C66-99C9-212331B45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29301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DB66723-8EF1-4CF3-99DC-4CBA3289E137}"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4F9CD73-A800-4106-9772-B3DE8328CA6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56542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AB8277-8BB4-474E-AFD7-2015795EFBDD}"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9E61B1E-EAFF-4A50-9C0D-FF2EC4BAE95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8228624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01660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331433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578983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1844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13983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3671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AFCAA67-523D-45CD-93CF-AA4EC239599F}" type="datetimeFigureOut">
              <a:rPr lang="tr-TR" smtClean="0">
                <a:solidFill>
                  <a:prstClr val="black">
                    <a:tint val="75000"/>
                  </a:prstClr>
                </a:solidFill>
              </a:rPr>
              <a:pPr/>
              <a:t>14.5.2015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3FAA2D72-A2DD-438B-A4AB-10ED09958492}"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859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pPr>
                <a:defRPr/>
              </a:pPr>
              <a:t>14.5.2015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auto">
              <a:spcBef>
                <a:spcPts val="0"/>
              </a:spcBef>
              <a:spcAft>
                <a:spcPts val="0"/>
              </a:spcAft>
            </a:pPr>
            <a:fld id="{6E297565-F7FA-4335-AB19-C9D7AA5B1BD8}" type="datetimeFigureOut">
              <a:rPr lang="tr-TR" smtClean="0">
                <a:solidFill>
                  <a:srgbClr val="438086"/>
                </a:solidFill>
                <a:latin typeface="Georgia"/>
              </a:rPr>
              <a:pPr fontAlgn="auto">
                <a:spcBef>
                  <a:spcPts val="0"/>
                </a:spcBef>
                <a:spcAft>
                  <a:spcPts val="0"/>
                </a:spcAft>
              </a:pPr>
              <a:t>14.5.2015</a:t>
            </a:fld>
            <a:endParaRPr lang="tr-TR">
              <a:solidFill>
                <a:srgbClr val="438086"/>
              </a:solidFill>
              <a:latin typeface="Georgia"/>
            </a:endParaRP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auto">
              <a:spcBef>
                <a:spcPts val="0"/>
              </a:spcBef>
              <a:spcAft>
                <a:spcPts val="0"/>
              </a:spcAft>
            </a:pPr>
            <a:endParaRPr lang="tr-TR">
              <a:solidFill>
                <a:srgbClr val="438086"/>
              </a:solidFill>
              <a:latin typeface="Georgia"/>
            </a:endParaRP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auto">
              <a:spcBef>
                <a:spcPts val="0"/>
              </a:spcBef>
              <a:spcAft>
                <a:spcPts val="0"/>
              </a:spcAft>
            </a:pPr>
            <a:fld id="{C97E8F03-CC91-4507-BCC5-1CC68DA1D041}" type="slidenum">
              <a:rPr lang="tr-TR" smtClean="0">
                <a:latin typeface="Georgia"/>
              </a:rPr>
              <a:pPr fontAlgn="auto">
                <a:spcBef>
                  <a:spcPts val="0"/>
                </a:spcBef>
                <a:spcAft>
                  <a:spcPts val="0"/>
                </a:spcAft>
              </a:pPr>
              <a:t>‹#›</a:t>
            </a:fld>
            <a:endParaRPr lang="tr-TR">
              <a:latin typeface="Georgia"/>
            </a:endParaRPr>
          </a:p>
        </p:txBody>
      </p:sp>
    </p:spTree>
    <p:extLst>
      <p:ext uri="{BB962C8B-B14F-4D97-AF65-F5344CB8AC3E}">
        <p14:creationId xmlns:p14="http://schemas.microsoft.com/office/powerpoint/2010/main" val="75334958"/>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0004288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03BD883-3A87-487E-B34A-3A7B9EF0A1FC}"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5F821BF-7116-4066-BA87-6A81524AC20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624788541"/>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03BD883-3A87-487E-B34A-3A7B9EF0A1FC}" type="datetimeFigureOut">
              <a:rPr lang="tr-TR"/>
              <a:pPr>
                <a:defRPr/>
              </a:pPr>
              <a:t>14.5.2015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5F821BF-7116-4066-BA87-6A81524AC20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7053E01-4A1D-4611-AC6B-AA77B25F6E44}" type="datetime1">
              <a:rPr lang="tr-TR" smtClean="0">
                <a:solidFill>
                  <a:prstClr val="black">
                    <a:tint val="75000"/>
                  </a:prstClr>
                </a:solidFill>
                <a:latin typeface="Calibri"/>
              </a:rPr>
              <a:pPr fontAlgn="auto">
                <a:spcBef>
                  <a:spcPts val="0"/>
                </a:spcBef>
                <a:spcAft>
                  <a:spcPts val="0"/>
                </a:spcAft>
              </a:pPr>
              <a:t>14.5.2015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E3FA091-7E2B-4306-A964-23F4A9D2E55A}"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310941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D9"/>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5D355-33D4-4392-9972-6BD0CF507C6B}" type="datetime1">
              <a:rPr lang="tr-TR" smtClean="0">
                <a:solidFill>
                  <a:prstClr val="black">
                    <a:tint val="75000"/>
                  </a:prstClr>
                </a:solidFill>
                <a:latin typeface="Times New Roman" pitchFamily="18" charset="0"/>
              </a:rPr>
              <a:pPr/>
              <a:t>14.5.2015</a:t>
            </a:fld>
            <a:endParaRPr lang="tr-TR">
              <a:solidFill>
                <a:prstClr val="black">
                  <a:tint val="75000"/>
                </a:prstClr>
              </a:solidFill>
              <a:latin typeface="Times New Roman" pitchFamily="18" charset="0"/>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solidFill>
                  <a:prstClr val="black">
                    <a:tint val="75000"/>
                  </a:prstClr>
                </a:solidFill>
                <a:latin typeface="Times New Roman" pitchFamily="18" charset="0"/>
              </a:rPr>
              <a:t>X.TUYEM Uluslararası Yem Kongresi ve Yem Sergisi</a:t>
            </a:r>
            <a:endParaRPr lang="tr-TR">
              <a:solidFill>
                <a:prstClr val="black">
                  <a:tint val="75000"/>
                </a:prstClr>
              </a:solidFill>
              <a:latin typeface="Times New Roman" pitchFamily="18" charset="0"/>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BEF86-A95F-412C-A676-2E7FD056EE01}" type="slidenum">
              <a:rPr lang="tr-TR" smtClean="0">
                <a:solidFill>
                  <a:prstClr val="black">
                    <a:tint val="75000"/>
                  </a:prstClr>
                </a:solidFill>
                <a:latin typeface="Times New Roman" pitchFamily="18" charset="0"/>
              </a:rPr>
              <a:pPr/>
              <a:t>‹#›</a:t>
            </a:fld>
            <a:endParaRPr lang="tr-TR">
              <a:solidFill>
                <a:prstClr val="black">
                  <a:tint val="75000"/>
                </a:prstClr>
              </a:solidFill>
              <a:latin typeface="Times New Roman" pitchFamily="18" charset="0"/>
            </a:endParaRPr>
          </a:p>
        </p:txBody>
      </p:sp>
    </p:spTree>
    <p:extLst>
      <p:ext uri="{BB962C8B-B14F-4D97-AF65-F5344CB8AC3E}">
        <p14:creationId xmlns:p14="http://schemas.microsoft.com/office/powerpoint/2010/main" val="6654080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51605728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72753696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28 Dikdörtgen"/>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0" name="29 Dikdörtgen"/>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1" name="30 Dikdörtgen"/>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31 Dikdörtgen"/>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3" name="32 Yuvarlatılmış Dikdörtgen"/>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useBgFill="1">
        <p:nvSpPr>
          <p:cNvPr id="34" name="33 Yuvarlatılmış Dikdörtgen"/>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5" name="34 Dikdörtgen"/>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6" name="35 Dikdörtgen"/>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37" name="36 Dikdörtgen"/>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8" name="37 Dikdörtgen"/>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9" name="38 Dikdörtgen"/>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40" name="39 Dikdörtgen"/>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22" name="21 Başlık Yer Tutucusu"/>
          <p:cNvSpPr>
            <a:spLocks noGrp="1"/>
          </p:cNvSpPr>
          <p:nvPr>
            <p:ph type="title"/>
          </p:nvPr>
        </p:nvSpPr>
        <p:spPr>
          <a:xfrm>
            <a:off x="457200" y="1143000"/>
            <a:ext cx="82296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fontAlgn="auto">
              <a:spcBef>
                <a:spcPts val="0"/>
              </a:spcBef>
              <a:spcAft>
                <a:spcPts val="0"/>
              </a:spcAft>
            </a:pPr>
            <a:fld id="{6E297565-F7FA-4335-AB19-C9D7AA5B1BD8}" type="datetimeFigureOut">
              <a:rPr lang="tr-TR" smtClean="0">
                <a:solidFill>
                  <a:srgbClr val="438086"/>
                </a:solidFill>
                <a:latin typeface="Georgia"/>
              </a:rPr>
              <a:pPr fontAlgn="auto">
                <a:spcBef>
                  <a:spcPts val="0"/>
                </a:spcBef>
                <a:spcAft>
                  <a:spcPts val="0"/>
                </a:spcAft>
              </a:pPr>
              <a:t>14.5.2015</a:t>
            </a:fld>
            <a:endParaRPr lang="tr-TR">
              <a:solidFill>
                <a:srgbClr val="438086"/>
              </a:solidFill>
              <a:latin typeface="Georgia"/>
            </a:endParaRPr>
          </a:p>
        </p:txBody>
      </p:sp>
      <p:sp>
        <p:nvSpPr>
          <p:cNvPr id="3" name="2 Altbilgi Yer Tutucusu"/>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fontAlgn="auto">
              <a:spcBef>
                <a:spcPts val="0"/>
              </a:spcBef>
              <a:spcAft>
                <a:spcPts val="0"/>
              </a:spcAft>
            </a:pPr>
            <a:endParaRPr lang="tr-TR">
              <a:solidFill>
                <a:srgbClr val="438086"/>
              </a:solidFill>
              <a:latin typeface="Georgia"/>
            </a:endParaRPr>
          </a:p>
        </p:txBody>
      </p:sp>
      <p:sp>
        <p:nvSpPr>
          <p:cNvPr id="23" name="22 Slayt Numarası Yer Tutucusu"/>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fontAlgn="auto">
              <a:spcBef>
                <a:spcPts val="0"/>
              </a:spcBef>
              <a:spcAft>
                <a:spcPts val="0"/>
              </a:spcAft>
            </a:pPr>
            <a:fld id="{C97E8F03-CC91-4507-BCC5-1CC68DA1D041}" type="slidenum">
              <a:rPr lang="tr-TR" smtClean="0">
                <a:latin typeface="Georgia"/>
              </a:rPr>
              <a:pPr fontAlgn="auto">
                <a:spcBef>
                  <a:spcPts val="0"/>
                </a:spcBef>
                <a:spcAft>
                  <a:spcPts val="0"/>
                </a:spcAft>
              </a:pPr>
              <a:t>‹#›</a:t>
            </a:fld>
            <a:endParaRPr lang="tr-TR">
              <a:latin typeface="Georgia"/>
            </a:endParaRPr>
          </a:p>
        </p:txBody>
      </p:sp>
    </p:spTree>
    <p:extLst>
      <p:ext uri="{BB962C8B-B14F-4D97-AF65-F5344CB8AC3E}">
        <p14:creationId xmlns:p14="http://schemas.microsoft.com/office/powerpoint/2010/main" val="134768341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7C35DBD-DE28-4DCA-BC4F-849B7796284A}" type="datetimeFigureOut">
              <a:rPr lang="tr-TR">
                <a:solidFill>
                  <a:prstClr val="black">
                    <a:tint val="75000"/>
                  </a:prstClr>
                </a:solidFill>
              </a:rPr>
              <a:pPr>
                <a:defRPr/>
              </a:pPr>
              <a:t>14.5.2015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48D0B4-EFDE-45DA-BCEA-1F76BDB4175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3248653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AFCAA67-523D-45CD-93CF-AA4EC239599F}" type="datetimeFigureOut">
              <a:rPr lang="tr-TR" smtClean="0">
                <a:solidFill>
                  <a:prstClr val="black">
                    <a:tint val="75000"/>
                  </a:prstClr>
                </a:solidFill>
                <a:latin typeface="Calibri"/>
              </a:rPr>
              <a:pPr fontAlgn="auto">
                <a:spcBef>
                  <a:spcPts val="0"/>
                </a:spcBef>
                <a:spcAft>
                  <a:spcPts val="0"/>
                </a:spcAft>
              </a:pPr>
              <a:t>14.5.2015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AA2D72-A2DD-438B-A4AB-10ED09958492}"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296372050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image" Target="../media/image39.jpeg"/><Relationship Id="rId4" Type="http://schemas.openxmlformats.org/officeDocument/2006/relationships/image" Target="../media/image38.em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0.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gorsel.yandex.com.tr/"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94.xml"/><Relationship Id="rId4" Type="http://schemas.openxmlformats.org/officeDocument/2006/relationships/image" Target="../media/image32.jpeg"/></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94.xml"/><Relationship Id="rId4"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94.xml"/><Relationship Id="rId4" Type="http://schemas.openxmlformats.org/officeDocument/2006/relationships/image" Target="../media/image50.jpeg"/></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05.xml"/><Relationship Id="rId4" Type="http://schemas.openxmlformats.org/officeDocument/2006/relationships/image" Target="../media/image55.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05.xml"/><Relationship Id="rId4" Type="http://schemas.openxmlformats.org/officeDocument/2006/relationships/image" Target="../media/image57.jpeg"/></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105.xml"/><Relationship Id="rId4" Type="http://schemas.openxmlformats.org/officeDocument/2006/relationships/image" Target="../media/image59.jpeg"/></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105.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105.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6.xml"/></Relationships>
</file>

<file path=ppt/slides/_rels/slide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6.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2.jpeg"/><Relationship Id="rId1" Type="http://schemas.openxmlformats.org/officeDocument/2006/relationships/slideLayout" Target="../slideLayouts/slideLayout116.xml"/><Relationship Id="rId4" Type="http://schemas.openxmlformats.org/officeDocument/2006/relationships/image" Target="cid:image005.png@01D08BF2.AE4442C0"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2.jpeg"/><Relationship Id="rId1" Type="http://schemas.openxmlformats.org/officeDocument/2006/relationships/slideLayout" Target="../slideLayouts/slideLayout116.xml"/></Relationships>
</file>

<file path=ppt/slides/_rels/slide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6.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2.jpeg"/><Relationship Id="rId1" Type="http://schemas.openxmlformats.org/officeDocument/2006/relationships/slideLayout" Target="../slideLayouts/slideLayout11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jpeg"/><Relationship Id="rId1" Type="http://schemas.openxmlformats.org/officeDocument/2006/relationships/slideLayout" Target="../slideLayouts/slideLayout127.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 Id="rId4" Type="http://schemas.openxmlformats.org/officeDocument/2006/relationships/image" Target="../media/image70.jpeg"/></Relationships>
</file>

<file path=ppt/slides/_rels/slide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hyperlink" Target="mailto:ismailmert@asuder.org.tr" TargetMode="External"/><Relationship Id="rId4" Type="http://schemas.openxmlformats.org/officeDocument/2006/relationships/hyperlink" Target="http://www.asuder.org.tr/"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t>TÜRKİYE’DE </a:t>
            </a:r>
            <a:r>
              <a:rPr lang="tr-TR" b="1" dirty="0"/>
              <a:t>SÜT SEKTÖRÜ </a:t>
            </a:r>
            <a:br>
              <a:rPr lang="tr-TR" b="1" dirty="0"/>
            </a:b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r>
              <a:rPr lang="tr-TR" b="1" dirty="0" smtClean="0"/>
              <a:t>Dr. İsmail MERT</a:t>
            </a:r>
          </a:p>
          <a:p>
            <a:pPr marL="0" indent="0" algn="ctr">
              <a:buNone/>
            </a:pPr>
            <a:r>
              <a:rPr lang="tr-TR" b="1" dirty="0" smtClean="0"/>
              <a:t>ASÜD Genel Sekreteri</a:t>
            </a:r>
          </a:p>
          <a:p>
            <a:pPr marL="0" indent="0" algn="ctr">
              <a:buNone/>
            </a:pP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0" y="5603484"/>
            <a:ext cx="7236296"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endParaRPr lang="tr-TR" sz="2000" b="1" dirty="0" smtClean="0">
              <a:ea typeface="Calibri"/>
              <a:cs typeface="Times New Roman"/>
            </a:endParaRPr>
          </a:p>
          <a:p>
            <a:pPr>
              <a:lnSpc>
                <a:spcPct val="115000"/>
              </a:lnSpc>
              <a:spcBef>
                <a:spcPct val="20000"/>
              </a:spcBef>
              <a:spcAft>
                <a:spcPts val="1000"/>
              </a:spcAft>
            </a:pPr>
            <a:r>
              <a:rPr lang="tr-TR" sz="2000" b="1" dirty="0" smtClean="0">
                <a:ea typeface="Calibri"/>
                <a:cs typeface="Times New Roman"/>
              </a:rPr>
              <a:t>Türk Ziraat Yüksek Mühendisleri Birliği 75. Yıl Kuruluş Yıldönümü- Et ve Süt Ürünleri Fiyatları</a:t>
            </a:r>
            <a:endParaRPr lang="tr-TR" sz="2000" b="1" dirty="0" smtClean="0">
              <a:ea typeface="Calibri"/>
              <a:cs typeface="Times New Roman"/>
            </a:endParaRPr>
          </a:p>
          <a:p>
            <a:pPr>
              <a:lnSpc>
                <a:spcPct val="115000"/>
              </a:lnSpc>
              <a:spcBef>
                <a:spcPct val="20000"/>
              </a:spcBef>
              <a:spcAft>
                <a:spcPts val="1000"/>
              </a:spcAft>
            </a:pPr>
            <a:r>
              <a:rPr lang="tr-TR" sz="2000" b="1" dirty="0" smtClean="0">
                <a:ea typeface="Calibri"/>
                <a:cs typeface="Times New Roman"/>
              </a:rPr>
              <a:t>	</a:t>
            </a:r>
            <a:r>
              <a:rPr lang="tr-TR" sz="2000" b="1" dirty="0" smtClean="0">
                <a:ea typeface="Calibri"/>
                <a:cs typeface="Times New Roman"/>
              </a:rPr>
              <a:t>16 mayıs </a:t>
            </a:r>
            <a:r>
              <a:rPr lang="tr-TR" sz="2000" b="1" dirty="0" smtClean="0">
                <a:ea typeface="Calibri"/>
                <a:cs typeface="Times New Roman"/>
              </a:rPr>
              <a:t>2015 - </a:t>
            </a:r>
            <a:r>
              <a:rPr lang="tr-TR" sz="2000" b="1" dirty="0" smtClean="0">
                <a:ea typeface="Calibri"/>
                <a:cs typeface="Times New Roman"/>
              </a:rPr>
              <a:t>ANKARA</a:t>
            </a:r>
            <a:endParaRPr lang="tr-TR" sz="2000" b="1" dirty="0" smtClean="0">
              <a:ea typeface="Calibri"/>
              <a:cs typeface="Times New Roman"/>
            </a:endParaRPr>
          </a:p>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smtClean="0">
                <a:ea typeface="Calibri"/>
                <a:cs typeface="Times New Roman"/>
              </a:rPr>
              <a:t>		</a:t>
            </a:r>
            <a:endParaRPr lang="tr-TR" dirty="0"/>
          </a:p>
        </p:txBody>
      </p:sp>
    </p:spTree>
    <p:extLst>
      <p:ext uri="{BB962C8B-B14F-4D97-AF65-F5344CB8AC3E}">
        <p14:creationId xmlns:p14="http://schemas.microsoft.com/office/powerpoint/2010/main" val="167101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10</a:t>
            </a:fld>
            <a:endParaRPr lang="tr-TR">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a:solidFill>
                  <a:prstClr val="black"/>
                </a:solidFill>
                <a:ea typeface="Calibri"/>
                <a:cs typeface="Times New Roman"/>
              </a:rPr>
              <a:t>YURT İÇİ TÜKETİMİ ARTIRMAK</a:t>
            </a:r>
            <a:endParaRPr lang="tr-TR" sz="4800" dirty="0">
              <a:solidFill>
                <a:schemeClr val="tx1"/>
              </a:solidFill>
            </a:endParaRPr>
          </a:p>
        </p:txBody>
      </p:sp>
      <p:sp>
        <p:nvSpPr>
          <p:cNvPr id="5" name="Dikdörtgen 4"/>
          <p:cNvSpPr/>
          <p:nvPr/>
        </p:nvSpPr>
        <p:spPr>
          <a:xfrm>
            <a:off x="251520" y="1412776"/>
            <a:ext cx="9144000" cy="2308324"/>
          </a:xfrm>
          <a:prstGeom prst="rect">
            <a:avLst/>
          </a:prstGeom>
        </p:spPr>
        <p:txBody>
          <a:bodyPr wrap="square">
            <a:spAutoFit/>
          </a:bodyPr>
          <a:lstStyle/>
          <a:p>
            <a:pPr marL="685800" indent="-685800">
              <a:buFont typeface="Arial" panose="020B0604020202020204" pitchFamily="34" charset="0"/>
              <a:buChar char="•"/>
            </a:pPr>
            <a:endParaRPr lang="tr-TR" sz="4800" dirty="0" smtClean="0">
              <a:solidFill>
                <a:srgbClr val="000000"/>
              </a:solidFill>
              <a:latin typeface="Calibri"/>
              <a:ea typeface="Times New Roman"/>
            </a:endParaRPr>
          </a:p>
          <a:p>
            <a:pPr marL="685800" indent="-685800">
              <a:buFont typeface="Arial" panose="020B0604020202020204" pitchFamily="34" charset="0"/>
              <a:buChar char="•"/>
            </a:pPr>
            <a:r>
              <a:rPr lang="tr-TR" sz="4800" dirty="0" smtClean="0">
                <a:solidFill>
                  <a:srgbClr val="000000"/>
                </a:solidFill>
                <a:latin typeface="Calibri"/>
                <a:ea typeface="Times New Roman"/>
              </a:rPr>
              <a:t>Tüketici Algı Araştırması  yaptırdık  </a:t>
            </a:r>
            <a:endParaRPr lang="tr-TR" sz="48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1" y="1412776"/>
            <a:ext cx="9176281" cy="582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4289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11</a:t>
            </a:fld>
            <a:endParaRPr lang="tr-TR">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a:solidFill>
                  <a:prstClr val="black"/>
                </a:solidFill>
                <a:ea typeface="Calibri"/>
                <a:cs typeface="Times New Roman"/>
              </a:rPr>
              <a:t>YURT İÇİ TÜKETİMİ ARTIRMAK</a:t>
            </a:r>
            <a:endParaRPr lang="tr-TR" sz="4800" dirty="0">
              <a:solidFill>
                <a:schemeClr val="tx1"/>
              </a:solidFill>
            </a:endParaRPr>
          </a:p>
        </p:txBody>
      </p:sp>
      <p:sp>
        <p:nvSpPr>
          <p:cNvPr id="5" name="Dikdörtgen 4"/>
          <p:cNvSpPr/>
          <p:nvPr/>
        </p:nvSpPr>
        <p:spPr>
          <a:xfrm>
            <a:off x="0" y="1628800"/>
            <a:ext cx="9144000" cy="4524315"/>
          </a:xfrm>
          <a:prstGeom prst="rect">
            <a:avLst/>
          </a:prstGeom>
        </p:spPr>
        <p:txBody>
          <a:bodyPr wrap="square">
            <a:spAutoFit/>
          </a:bodyPr>
          <a:lstStyle/>
          <a:p>
            <a:pPr marL="685800" indent="-685800">
              <a:buFont typeface="Arial" panose="020B0604020202020204" pitchFamily="34" charset="0"/>
              <a:buChar char="•"/>
            </a:pPr>
            <a:endParaRPr lang="tr-TR" sz="4800" dirty="0" smtClean="0">
              <a:solidFill>
                <a:srgbClr val="000000"/>
              </a:solidFill>
              <a:latin typeface="Calibri"/>
              <a:ea typeface="Times New Roman"/>
            </a:endParaRPr>
          </a:p>
          <a:p>
            <a:pPr marL="685800" indent="-685800">
              <a:buFont typeface="Arial" panose="020B0604020202020204" pitchFamily="34" charset="0"/>
              <a:buChar char="•"/>
            </a:pPr>
            <a:r>
              <a:rPr lang="tr-TR" sz="4800" dirty="0" smtClean="0">
                <a:solidFill>
                  <a:srgbClr val="000000"/>
                </a:solidFill>
                <a:latin typeface="Calibri"/>
                <a:ea typeface="Times New Roman"/>
              </a:rPr>
              <a:t>Kanaat Önderlerinin Çiftlik ve Süt İşleme Tesisi Ziyareti</a:t>
            </a:r>
          </a:p>
          <a:p>
            <a:pPr marL="685800" indent="-685800">
              <a:buFont typeface="Arial" panose="020B0604020202020204" pitchFamily="34" charset="0"/>
              <a:buChar char="•"/>
            </a:pPr>
            <a:r>
              <a:rPr lang="tr-TR" sz="4800" dirty="0" smtClean="0">
                <a:solidFill>
                  <a:srgbClr val="000000"/>
                </a:solidFill>
                <a:latin typeface="Calibri"/>
                <a:ea typeface="Times New Roman"/>
              </a:rPr>
              <a:t>Süt </a:t>
            </a:r>
            <a:r>
              <a:rPr lang="tr-TR" sz="4800" dirty="0" err="1" smtClean="0">
                <a:solidFill>
                  <a:srgbClr val="000000"/>
                </a:solidFill>
                <a:latin typeface="Calibri"/>
                <a:ea typeface="Times New Roman"/>
              </a:rPr>
              <a:t>portalı</a:t>
            </a:r>
            <a:endParaRPr lang="tr-TR" sz="4800" dirty="0" smtClean="0">
              <a:solidFill>
                <a:srgbClr val="000000"/>
              </a:solidFill>
              <a:latin typeface="Calibri"/>
              <a:ea typeface="Times New Roman"/>
            </a:endParaRPr>
          </a:p>
          <a:p>
            <a:pPr marL="685800" indent="-685800">
              <a:buFont typeface="Arial" panose="020B0604020202020204" pitchFamily="34" charset="0"/>
              <a:buChar char="•"/>
            </a:pPr>
            <a:r>
              <a:rPr lang="tr-TR" sz="4800" dirty="0" smtClean="0">
                <a:solidFill>
                  <a:srgbClr val="000000"/>
                </a:solidFill>
                <a:latin typeface="Calibri"/>
                <a:ea typeface="Times New Roman"/>
              </a:rPr>
              <a:t>Bilgilendirme broşürleri</a:t>
            </a:r>
          </a:p>
          <a:p>
            <a:pPr marL="685800" indent="-685800">
              <a:buFont typeface="Arial" panose="020B0604020202020204" pitchFamily="34" charset="0"/>
              <a:buChar char="•"/>
            </a:pPr>
            <a:r>
              <a:rPr lang="tr-TR" sz="4800" dirty="0" smtClean="0">
                <a:solidFill>
                  <a:srgbClr val="000000"/>
                </a:solidFill>
                <a:latin typeface="Calibri"/>
                <a:ea typeface="Times New Roman"/>
              </a:rPr>
              <a:t>Toplantılar ve TV </a:t>
            </a:r>
            <a:r>
              <a:rPr lang="tr-TR" sz="4800" dirty="0" err="1" smtClean="0">
                <a:solidFill>
                  <a:srgbClr val="000000"/>
                </a:solidFill>
                <a:latin typeface="Calibri"/>
                <a:ea typeface="Times New Roman"/>
              </a:rPr>
              <a:t>proğramları</a:t>
            </a:r>
            <a:r>
              <a:rPr lang="tr-TR" sz="4800" dirty="0" smtClean="0">
                <a:solidFill>
                  <a:srgbClr val="000000"/>
                </a:solidFill>
                <a:latin typeface="Calibri"/>
                <a:ea typeface="Times New Roman"/>
              </a:rPr>
              <a:t> </a:t>
            </a:r>
            <a:endParaRPr lang="tr-TR" sz="4800" dirty="0">
              <a:solidFill>
                <a:prstClr val="black"/>
              </a:solidFill>
            </a:endParaRPr>
          </a:p>
        </p:txBody>
      </p:sp>
    </p:spTree>
    <p:extLst>
      <p:ext uri="{BB962C8B-B14F-4D97-AF65-F5344CB8AC3E}">
        <p14:creationId xmlns:p14="http://schemas.microsoft.com/office/powerpoint/2010/main" val="36929273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644601" y="2636912"/>
            <a:ext cx="7717239" cy="252028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8000" b="1" dirty="0" smtClean="0">
                <a:solidFill>
                  <a:schemeClr val="bg1"/>
                </a:solidFill>
              </a:rPr>
              <a:t>GİRİŞ</a:t>
            </a:r>
          </a:p>
        </p:txBody>
      </p:sp>
    </p:spTree>
    <p:extLst>
      <p:ext uri="{BB962C8B-B14F-4D97-AF65-F5344CB8AC3E}">
        <p14:creationId xmlns:p14="http://schemas.microsoft.com/office/powerpoint/2010/main" val="2062782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13</a:t>
            </a:fld>
            <a:endParaRPr lang="tr-TR">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prstClr val="black"/>
                </a:solidFill>
                <a:ea typeface="Calibri"/>
                <a:cs typeface="Times New Roman"/>
              </a:rPr>
              <a:t>SÜT</a:t>
            </a:r>
            <a:endParaRPr lang="tr-TR" sz="4800" dirty="0">
              <a:solidFill>
                <a:schemeClr val="tx1"/>
              </a:solidFill>
            </a:endParaRPr>
          </a:p>
        </p:txBody>
      </p:sp>
      <p:graphicFrame>
        <p:nvGraphicFramePr>
          <p:cNvPr id="7" name="2 Diyagram"/>
          <p:cNvGraphicFramePr/>
          <p:nvPr>
            <p:extLst>
              <p:ext uri="{D42A27DB-BD31-4B8C-83A1-F6EECF244321}">
                <p14:modId xmlns:p14="http://schemas.microsoft.com/office/powerpoint/2010/main" val="1485053803"/>
              </p:ext>
            </p:extLst>
          </p:nvPr>
        </p:nvGraphicFramePr>
        <p:xfrm>
          <a:off x="0" y="1149619"/>
          <a:ext cx="9135864" cy="550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7753" y="6065089"/>
            <a:ext cx="1154759" cy="8048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517501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DE3FA091-7E2B-4306-A964-23F4A9D2E55A}" type="slidenum">
              <a:rPr lang="tr-TR" smtClean="0">
                <a:solidFill>
                  <a:prstClr val="black">
                    <a:tint val="75000"/>
                  </a:prstClr>
                </a:solidFill>
              </a:rPr>
              <a:pPr/>
              <a:t>14</a:t>
            </a:fld>
            <a:endParaRPr lang="tr-TR">
              <a:solidFill>
                <a:prstClr val="black">
                  <a:tint val="75000"/>
                </a:prstClr>
              </a:solidFill>
            </a:endParaRPr>
          </a:p>
        </p:txBody>
      </p:sp>
      <p:pic>
        <p:nvPicPr>
          <p:cNvPr id="106510" name="Picture 14" descr="http://www.gidateknik.com/wp-content/uploads/2011/02/organik-s%C3%BCt.jpg"/>
          <p:cNvPicPr>
            <a:picLocks noChangeAspect="1" noChangeArrowheads="1"/>
          </p:cNvPicPr>
          <p:nvPr/>
        </p:nvPicPr>
        <p:blipFill>
          <a:blip r:embed="rId2" cstate="print"/>
          <a:srcRect/>
          <a:stretch>
            <a:fillRect/>
          </a:stretch>
        </p:blipFill>
        <p:spPr bwMode="auto">
          <a:xfrm>
            <a:off x="1507071" y="1390128"/>
            <a:ext cx="6408712" cy="4559152"/>
          </a:xfrm>
          <a:prstGeom prst="rect">
            <a:avLst/>
          </a:prstGeom>
          <a:noFill/>
        </p:spPr>
      </p:pic>
      <p:sp>
        <p:nvSpPr>
          <p:cNvPr id="9" name="Dikdörtgen 8"/>
          <p:cNvSpPr/>
          <p:nvPr/>
        </p:nvSpPr>
        <p:spPr>
          <a:xfrm>
            <a:off x="1475656" y="620688"/>
            <a:ext cx="6408712" cy="769441"/>
          </a:xfrm>
          <a:prstGeom prst="rect">
            <a:avLst/>
          </a:prstGeom>
        </p:spPr>
        <p:txBody>
          <a:bodyPr wrap="square">
            <a:spAutoFit/>
          </a:bodyPr>
          <a:lstStyle/>
          <a:p>
            <a:pPr>
              <a:spcBef>
                <a:spcPct val="20000"/>
              </a:spcBef>
            </a:pPr>
            <a:r>
              <a:rPr lang="tr-TR" sz="4400" dirty="0" smtClean="0">
                <a:solidFill>
                  <a:prstClr val="black"/>
                </a:solidFill>
                <a:latin typeface="Calibri"/>
              </a:rPr>
              <a:t>	  HAYVAN VARLIĞI</a:t>
            </a:r>
            <a:endParaRPr lang="tr-TR" sz="4400" dirty="0">
              <a:solidFill>
                <a:prstClr val="black"/>
              </a:solidFill>
              <a:latin typeface="Calibri"/>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rPr>
              <a:t>HAYVAN VARLIĞI</a:t>
            </a:r>
            <a:endParaRPr lang="tr-TR" sz="4800" b="1" dirty="0">
              <a:solidFill>
                <a:schemeClr val="tx1"/>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2378" y="4365104"/>
            <a:ext cx="1917395" cy="184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8264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00034" y="0"/>
            <a:ext cx="8229600" cy="650857"/>
          </a:xfrm>
        </p:spPr>
        <p:txBody>
          <a:bodyPr>
            <a:normAutofit fontScale="90000"/>
          </a:bodyPr>
          <a:lstStyle/>
          <a:p>
            <a:pPr>
              <a:defRPr/>
            </a:pPr>
            <a:r>
              <a:rPr lang="tr-TR" dirty="0" smtClean="0"/>
              <a:t>Türkiye hayvan varlığı (x1000)</a:t>
            </a:r>
          </a:p>
        </p:txBody>
      </p:sp>
      <p:graphicFrame>
        <p:nvGraphicFramePr>
          <p:cNvPr id="255124" name="Group 148"/>
          <p:cNvGraphicFramePr>
            <a:graphicFrameLocks noGrp="1"/>
          </p:cNvGraphicFramePr>
          <p:nvPr>
            <p:ph idx="1"/>
            <p:extLst>
              <p:ext uri="{D42A27DB-BD31-4B8C-83A1-F6EECF244321}">
                <p14:modId xmlns:p14="http://schemas.microsoft.com/office/powerpoint/2010/main" val="3292108321"/>
              </p:ext>
            </p:extLst>
          </p:nvPr>
        </p:nvGraphicFramePr>
        <p:xfrm>
          <a:off x="327988" y="616699"/>
          <a:ext cx="7988428" cy="5838024"/>
        </p:xfrm>
        <a:graphic>
          <a:graphicData uri="http://schemas.openxmlformats.org/drawingml/2006/table">
            <a:tbl>
              <a:tblPr/>
              <a:tblGrid>
                <a:gridCol w="993098"/>
                <a:gridCol w="1230386"/>
                <a:gridCol w="1414944"/>
                <a:gridCol w="1599502"/>
                <a:gridCol w="1283116"/>
                <a:gridCol w="1467382"/>
              </a:tblGrid>
              <a:tr h="61285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YIL</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Sığır</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Koyun</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Ankara</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Keçisi</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Kıl</a:t>
                      </a: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Keçisi</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chemeClr val="tx1"/>
                          </a:solidFill>
                          <a:effectLst/>
                          <a:latin typeface="Times New Roman" pitchFamily="18" charset="0"/>
                          <a:cs typeface="Times New Roman" pitchFamily="18" charset="0"/>
                        </a:rPr>
                        <a:t>Manda</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8509">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1928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6.934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13.632</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3.170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8936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795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1940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9.759</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26.272</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5.501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11.395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947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1950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10.123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23.083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3.966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14.498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948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1960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12.435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34.463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5.995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18.636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1.140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1970</a:t>
                      </a:r>
                      <a:endParaRPr kumimoji="0" lang="tr-TR" sz="2000" b="0" i="0" u="none" strike="noStrike" cap="none" normalizeH="0" baseline="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12.756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36.471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4.443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15.040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1.117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1980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15.894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48.638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3.658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15.385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1.031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1990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11.377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40.553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1.279</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9.698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371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1995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11.789</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33.791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714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8.397</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255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2000</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10.761</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28.492</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373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6.828</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146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2005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10.526</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25.304</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233</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6.285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105</a:t>
                      </a:r>
                      <a:endParaRPr kumimoji="0" lang="tr-TR" sz="2000" b="0" i="0" u="none" strike="noStrike" cap="none" normalizeH="0" baseline="0" dirty="0" smtClean="0">
                        <a:ln>
                          <a:noFill/>
                        </a:ln>
                        <a:solidFill>
                          <a:schemeClr val="tx1"/>
                        </a:solidFill>
                        <a:effectLst/>
                        <a:latin typeface="Times New Roman" pitchFamily="18" charset="0"/>
                      </a:endParaRPr>
                    </a:p>
                  </a:txBody>
                  <a:tcPr marL="18000" marR="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rPr>
                        <a:t>2010</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 11.369</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23.089</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152</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6.140</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rgbClr val="000000"/>
                          </a:solidFill>
                          <a:effectLst/>
                          <a:latin typeface="Times New Roman" pitchFamily="18" charset="0"/>
                          <a:cs typeface="Times New Roman" pitchFamily="18" charset="0"/>
                        </a:rPr>
                        <a:t>84</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Times New Roman" pitchFamily="18" charset="0"/>
                        </a:rPr>
                        <a:t>2011</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  12.386</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25.031</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151</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7.126</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97</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Times New Roman" pitchFamily="18" charset="0"/>
                        </a:rPr>
                        <a:t>2012</a:t>
                      </a: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13.914</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27.425</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158</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8.199</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20000"/>
                        </a:spcBef>
                        <a:spcAft>
                          <a:spcPct val="0"/>
                        </a:spcAft>
                        <a:buClr>
                          <a:schemeClr val="hlink"/>
                        </a:buClr>
                        <a:buSzPct val="60000"/>
                        <a:buFont typeface="Wingdings" pitchFamily="2" charset="2"/>
                        <a:buNone/>
                        <a:tabLst/>
                      </a:pPr>
                      <a:r>
                        <a:rPr kumimoji="0" lang="tr-TR" sz="2000" b="0" i="0" u="none" strike="noStrike" cap="none" normalizeH="0" baseline="0" dirty="0" smtClean="0">
                          <a:ln>
                            <a:noFill/>
                          </a:ln>
                          <a:solidFill>
                            <a:schemeClr val="tx1"/>
                          </a:solidFill>
                          <a:effectLst/>
                          <a:latin typeface="Times New Roman" pitchFamily="18" charset="0"/>
                        </a:rPr>
                        <a:t>107</a:t>
                      </a:r>
                      <a:endParaRPr kumimoji="0" lang="en-US" sz="2000" b="0" i="0" u="none" strike="noStrike" cap="none" normalizeH="0" baseline="0" dirty="0" smtClean="0">
                        <a:ln>
                          <a:noFill/>
                        </a:ln>
                        <a:solidFill>
                          <a:schemeClr val="tx1"/>
                        </a:solidFill>
                        <a:effectLst/>
                        <a:latin typeface="Times New Roman"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algn="ctr"/>
                      <a:r>
                        <a:rPr lang="tr-TR" sz="2000" dirty="0" smtClean="0">
                          <a:latin typeface="Times New Roman" panose="02020603050405020304" pitchFamily="18" charset="0"/>
                          <a:cs typeface="Times New Roman" panose="02020603050405020304" pitchFamily="18" charset="0"/>
                        </a:rPr>
                        <a:t>2013</a:t>
                      </a:r>
                      <a:endParaRPr lang="tr-TR" sz="2000" dirty="0">
                        <a:latin typeface="Times New Roman" panose="02020603050405020304" pitchFamily="18" charset="0"/>
                        <a:cs typeface="Times New Roman" panose="02020603050405020304" pitchFamily="18" charset="0"/>
                      </a:endParaRPr>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indent="0" algn="r">
                        <a:spcBef>
                          <a:spcPts val="600"/>
                        </a:spcBef>
                        <a:spcAft>
                          <a:spcPts val="600"/>
                        </a:spcAft>
                      </a:pPr>
                      <a:r>
                        <a:rPr lang="tr-TR" sz="2000" dirty="0" smtClean="0">
                          <a:effectLst/>
                          <a:latin typeface="Times New Roman" panose="02020603050405020304" pitchFamily="18" charset="0"/>
                          <a:ea typeface="Times"/>
                          <a:cs typeface="Times New Roman" panose="02020603050405020304" pitchFamily="18" charset="0"/>
                        </a:rPr>
                        <a:t>     14.415</a:t>
                      </a:r>
                      <a:endParaRPr lang="tr-TR" sz="2000" dirty="0">
                        <a:effectLst/>
                        <a:latin typeface="Times New Roman" panose="02020603050405020304" pitchFamily="18" charset="0"/>
                        <a:ea typeface="Time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a:effectLst/>
                          <a:latin typeface="Times New Roman" panose="02020603050405020304" pitchFamily="18" charset="0"/>
                          <a:ea typeface="Times"/>
                          <a:cs typeface="Times New Roman" panose="02020603050405020304" pitchFamily="18" charset="0"/>
                        </a:rPr>
                        <a:t>29.284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smtClean="0">
                          <a:effectLst/>
                          <a:latin typeface="Times New Roman" panose="02020603050405020304" pitchFamily="18" charset="0"/>
                          <a:ea typeface="Times"/>
                          <a:cs typeface="Times New Roman" panose="02020603050405020304" pitchFamily="18" charset="0"/>
                        </a:rPr>
                        <a:t>166</a:t>
                      </a:r>
                      <a:endParaRPr lang="tr-TR" sz="2000" dirty="0">
                        <a:effectLst/>
                        <a:latin typeface="Times New Roman" panose="02020603050405020304" pitchFamily="18" charset="0"/>
                        <a:ea typeface="Time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smtClean="0">
                          <a:effectLst/>
                          <a:latin typeface="Times New Roman" panose="02020603050405020304" pitchFamily="18" charset="0"/>
                          <a:ea typeface="Times"/>
                          <a:cs typeface="Times New Roman" panose="02020603050405020304" pitchFamily="18" charset="0"/>
                        </a:rPr>
                        <a:t>9.059</a:t>
                      </a:r>
                      <a:endParaRPr lang="tr-TR" sz="2000" dirty="0">
                        <a:effectLst/>
                        <a:latin typeface="Times New Roman" panose="02020603050405020304" pitchFamily="18" charset="0"/>
                        <a:ea typeface="Times"/>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indent="514985" algn="r">
                        <a:spcBef>
                          <a:spcPts val="600"/>
                        </a:spcBef>
                        <a:spcAft>
                          <a:spcPts val="600"/>
                        </a:spcAft>
                      </a:pPr>
                      <a:r>
                        <a:rPr lang="tr-TR" sz="2000" dirty="0">
                          <a:effectLst/>
                          <a:latin typeface="Times New Roman" panose="02020603050405020304" pitchFamily="18" charset="0"/>
                          <a:ea typeface="Times"/>
                          <a:cs typeface="Times New Roman" panose="02020603050405020304" pitchFamily="18" charset="0"/>
                        </a:rPr>
                        <a:t>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515">
                <a:tc>
                  <a:txBody>
                    <a:bodyPr/>
                    <a:lstStyle/>
                    <a:p>
                      <a:pPr algn="ctr"/>
                      <a:r>
                        <a:rPr lang="tr-TR" dirty="0" smtClean="0"/>
                        <a:t>2014</a:t>
                      </a:r>
                      <a:endParaRPr lang="tr-TR" dirty="0"/>
                    </a:p>
                  </a:txBody>
                  <a:tcPr marL="18000" marR="0" marT="18000" marB="180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14.123</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31.115</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178</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10.169</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lang="tr-TR" sz="1800" dirty="0" smtClean="0">
                          <a:effectLst/>
                          <a:latin typeface="Times New Roman"/>
                          <a:ea typeface="Calibri"/>
                        </a:rPr>
                        <a:t>122</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430835"/>
            <a:ext cx="755576" cy="4271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Dikdörtgen"/>
          <p:cNvSpPr/>
          <p:nvPr/>
        </p:nvSpPr>
        <p:spPr>
          <a:xfrm>
            <a:off x="323528" y="6180892"/>
            <a:ext cx="8215370" cy="677108"/>
          </a:xfrm>
          <a:prstGeom prst="rect">
            <a:avLst/>
          </a:prstGeom>
        </p:spPr>
        <p:txBody>
          <a:bodyPr wrap="square">
            <a:spAutoFit/>
          </a:bodyPr>
          <a:lstStyle/>
          <a:p>
            <a:pPr marL="263525"/>
            <a:endParaRPr lang="tr-TR" sz="2000" b="1" i="1" dirty="0" smtClean="0">
              <a:solidFill>
                <a:prstClr val="black"/>
              </a:solidFill>
              <a:latin typeface="Times New Roman" panose="02020603050405020304" pitchFamily="18" charset="0"/>
              <a:cs typeface="Times New Roman" panose="02020603050405020304" pitchFamily="18" charset="0"/>
            </a:endParaRPr>
          </a:p>
          <a:p>
            <a:r>
              <a:rPr lang="tr-TR" dirty="0" smtClean="0">
                <a:solidFill>
                  <a:prstClr val="black"/>
                </a:solidFill>
              </a:rPr>
              <a:t>Kaynak</a:t>
            </a:r>
            <a:r>
              <a:rPr lang="tr-TR" dirty="0">
                <a:solidFill>
                  <a:prstClr val="black"/>
                </a:solidFill>
              </a:rPr>
              <a:t>: Türkiye İstatistik </a:t>
            </a:r>
            <a:r>
              <a:rPr lang="tr-TR" dirty="0" smtClean="0">
                <a:solidFill>
                  <a:prstClr val="black"/>
                </a:solidFill>
              </a:rPr>
              <a:t>Kurumu</a:t>
            </a:r>
            <a:endParaRPr lang="tr-TR" dirty="0">
              <a:solidFill>
                <a:prstClr val="black"/>
              </a:solidFill>
            </a:endParaRPr>
          </a:p>
        </p:txBody>
      </p:sp>
      <p:sp>
        <p:nvSpPr>
          <p:cNvPr id="6" name="Başlık 1"/>
          <p:cNvSpPr txBox="1">
            <a:spLocks/>
          </p:cNvSpPr>
          <p:nvPr/>
        </p:nvSpPr>
        <p:spPr bwMode="auto">
          <a:xfrm>
            <a:off x="6963" y="0"/>
            <a:ext cx="9144001" cy="69269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600" b="1" dirty="0" smtClean="0">
                <a:solidFill>
                  <a:prstClr val="black"/>
                </a:solidFill>
                <a:ea typeface="+mj-ea"/>
                <a:cs typeface="+mj-cs"/>
              </a:rPr>
              <a:t>Türkiye Hayvan Varlığı (x1000)</a:t>
            </a:r>
            <a:endParaRPr lang="tr-TR" sz="3600" dirty="0">
              <a:solidFill>
                <a:prstClr val="white"/>
              </a:solidFill>
            </a:endParaRPr>
          </a:p>
        </p:txBody>
      </p:sp>
      <p:sp>
        <p:nvSpPr>
          <p:cNvPr id="8" name="Başlık 1"/>
          <p:cNvSpPr txBox="1">
            <a:spLocks/>
          </p:cNvSpPr>
          <p:nvPr/>
        </p:nvSpPr>
        <p:spPr bwMode="auto">
          <a:xfrm>
            <a:off x="0" y="6439643"/>
            <a:ext cx="8388424" cy="41835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Tree>
    <p:extLst>
      <p:ext uri="{BB962C8B-B14F-4D97-AF65-F5344CB8AC3E}">
        <p14:creationId xmlns:p14="http://schemas.microsoft.com/office/powerpoint/2010/main" val="41488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00034" y="0"/>
            <a:ext cx="8229600" cy="650857"/>
          </a:xfrm>
        </p:spPr>
        <p:txBody>
          <a:bodyPr>
            <a:normAutofit fontScale="90000"/>
          </a:bodyPr>
          <a:lstStyle/>
          <a:p>
            <a:pPr>
              <a:defRPr/>
            </a:pPr>
            <a:r>
              <a:rPr lang="tr-TR" dirty="0" smtClean="0"/>
              <a:t>Türkiye hayvan varlığı (x1000)</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430835"/>
            <a:ext cx="755576" cy="4271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6963" y="0"/>
            <a:ext cx="9144001" cy="69269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600" b="1" dirty="0" smtClean="0">
                <a:solidFill>
                  <a:prstClr val="black"/>
                </a:solidFill>
                <a:ea typeface="+mj-ea"/>
                <a:cs typeface="+mj-cs"/>
              </a:rPr>
              <a:t>Türkiye Hayvan Varlığı (x1000)</a:t>
            </a:r>
            <a:endParaRPr lang="tr-TR" sz="3600" dirty="0">
              <a:solidFill>
                <a:prstClr val="white"/>
              </a:solidFill>
            </a:endParaRPr>
          </a:p>
        </p:txBody>
      </p:sp>
      <p:sp>
        <p:nvSpPr>
          <p:cNvPr id="8" name="Başlık 1"/>
          <p:cNvSpPr txBox="1">
            <a:spLocks/>
          </p:cNvSpPr>
          <p:nvPr/>
        </p:nvSpPr>
        <p:spPr bwMode="auto">
          <a:xfrm>
            <a:off x="0" y="6439643"/>
            <a:ext cx="8388424" cy="41835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graphicFrame>
        <p:nvGraphicFramePr>
          <p:cNvPr id="10" name="Tablo Yer Tutucusu 9"/>
          <p:cNvGraphicFramePr>
            <a:graphicFrameLocks noGrp="1"/>
          </p:cNvGraphicFramePr>
          <p:nvPr>
            <p:ph type="tbl" idx="1"/>
            <p:extLst>
              <p:ext uri="{D42A27DB-BD31-4B8C-83A1-F6EECF244321}">
                <p14:modId xmlns:p14="http://schemas.microsoft.com/office/powerpoint/2010/main" val="834259446"/>
              </p:ext>
            </p:extLst>
          </p:nvPr>
        </p:nvGraphicFramePr>
        <p:xfrm>
          <a:off x="6963" y="692697"/>
          <a:ext cx="8679837" cy="44644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
          <p:cNvSpPr>
            <a:spLocks noChangeArrowheads="1"/>
          </p:cNvSpPr>
          <p:nvPr/>
        </p:nvSpPr>
        <p:spPr bwMode="auto">
          <a:xfrm>
            <a:off x="179512" y="4985010"/>
            <a:ext cx="85867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Hayvancılığa </a:t>
            </a:r>
            <a:r>
              <a:rPr lang="tr-TR" sz="2800" b="1" dirty="0">
                <a:latin typeface="Arial" pitchFamily="34" charset="0"/>
                <a:ea typeface="Times New Roman" pitchFamily="18" charset="0"/>
                <a:cs typeface="Arial" pitchFamily="34" charset="0"/>
              </a:rPr>
              <a:t>son yıllarda uygulanan </a:t>
            </a: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destekleme politikalarıyla hayvan varlığında </a:t>
            </a:r>
            <a:r>
              <a:rPr kumimoji="0" lang="tr-TR" sz="2800" b="1" i="0" u="none" strike="noStrike" cap="none" normalizeH="0" baseline="0" dirty="0" smtClean="0">
                <a:ln>
                  <a:noFill/>
                </a:ln>
                <a:effectLst/>
                <a:latin typeface="Calibri"/>
                <a:ea typeface="Times New Roman" pitchFamily="18" charset="0"/>
                <a:cs typeface="Arial" pitchFamily="34" charset="0"/>
              </a:rPr>
              <a:t>ö</a:t>
            </a:r>
            <a:r>
              <a:rPr kumimoji="0" lang="tr-TR" sz="2800" b="1" i="0" u="none" strike="noStrike" cap="none" normalizeH="0" baseline="0" dirty="0" smtClean="0">
                <a:ln>
                  <a:noFill/>
                </a:ln>
                <a:effectLst/>
                <a:latin typeface="Arial" pitchFamily="34" charset="0"/>
                <a:ea typeface="Times New Roman" pitchFamily="18" charset="0"/>
                <a:cs typeface="Arial" pitchFamily="34" charset="0"/>
              </a:rPr>
              <a:t>nemli artışlar yaşanmıştır</a:t>
            </a:r>
            <a:r>
              <a:rPr kumimoji="0" lang="tr-TR"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p:txBody>
      </p:sp>
    </p:spTree>
    <p:extLst>
      <p:ext uri="{BB962C8B-B14F-4D97-AF65-F5344CB8AC3E}">
        <p14:creationId xmlns:p14="http://schemas.microsoft.com/office/powerpoint/2010/main" val="3484550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00034" y="0"/>
            <a:ext cx="8229600" cy="650857"/>
          </a:xfrm>
        </p:spPr>
        <p:txBody>
          <a:bodyPr>
            <a:normAutofit fontScale="90000"/>
          </a:bodyPr>
          <a:lstStyle/>
          <a:p>
            <a:pPr>
              <a:defRPr/>
            </a:pPr>
            <a:r>
              <a:rPr lang="tr-TR" dirty="0" smtClean="0"/>
              <a:t>Türkiye hayvan varlığı (x1000)</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424" y="6430835"/>
            <a:ext cx="755576" cy="4271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6963" y="0"/>
            <a:ext cx="9144001" cy="69269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lvl="0" eaLnBrk="1" fontAlgn="auto" hangingPunct="1">
              <a:spcBef>
                <a:spcPts val="0"/>
              </a:spcBef>
              <a:spcAft>
                <a:spcPts val="0"/>
              </a:spcAft>
            </a:pPr>
            <a:r>
              <a:rPr lang="tr-TR" sz="2800" b="1" dirty="0">
                <a:solidFill>
                  <a:schemeClr val="tx1"/>
                </a:solidFill>
              </a:rPr>
              <a:t>Tarımsal Destekler ve Hayvancılık </a:t>
            </a:r>
            <a:endParaRPr lang="tr-TR" sz="2800" dirty="0">
              <a:solidFill>
                <a:schemeClr val="tx1"/>
              </a:solidFill>
              <a:latin typeface="Arial" charset="0"/>
              <a:cs typeface="Arial" charset="0"/>
            </a:endParaRPr>
          </a:p>
        </p:txBody>
      </p:sp>
      <p:sp>
        <p:nvSpPr>
          <p:cNvPr id="8" name="Başlık 1"/>
          <p:cNvSpPr txBox="1">
            <a:spLocks/>
          </p:cNvSpPr>
          <p:nvPr/>
        </p:nvSpPr>
        <p:spPr bwMode="auto">
          <a:xfrm>
            <a:off x="0" y="6309321"/>
            <a:ext cx="8388424" cy="5486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Gıda Tarım ve Hayvancılık Bakanlığı</a:t>
            </a:r>
            <a:endParaRPr lang="tr-TR" sz="3600" dirty="0">
              <a:solidFill>
                <a:prstClr val="white"/>
              </a:solidFill>
            </a:endParaRPr>
          </a:p>
        </p:txBody>
      </p:sp>
      <p:graphicFrame>
        <p:nvGraphicFramePr>
          <p:cNvPr id="9" name="Tablo 8"/>
          <p:cNvGraphicFramePr>
            <a:graphicFrameLocks noGrp="1"/>
          </p:cNvGraphicFramePr>
          <p:nvPr>
            <p:extLst>
              <p:ext uri="{D42A27DB-BD31-4B8C-83A1-F6EECF244321}">
                <p14:modId xmlns:p14="http://schemas.microsoft.com/office/powerpoint/2010/main" val="3287792701"/>
              </p:ext>
            </p:extLst>
          </p:nvPr>
        </p:nvGraphicFramePr>
        <p:xfrm>
          <a:off x="6963" y="692698"/>
          <a:ext cx="9137036" cy="5653060"/>
        </p:xfrm>
        <a:graphic>
          <a:graphicData uri="http://schemas.openxmlformats.org/drawingml/2006/table">
            <a:tbl>
              <a:tblPr>
                <a:tableStyleId>{69C7853C-536D-4A76-A0AE-DD22124D55A5}</a:tableStyleId>
              </a:tblPr>
              <a:tblGrid>
                <a:gridCol w="1912064"/>
                <a:gridCol w="2361617"/>
                <a:gridCol w="2701701"/>
                <a:gridCol w="2161654"/>
              </a:tblGrid>
              <a:tr h="28803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 Yıllar</a:t>
                      </a:r>
                      <a:endParaRPr kumimoji="0" lang="tr-TR" sz="1800" b="1" i="0" u="none" strike="noStrike" cap="none" normalizeH="0" baseline="0" dirty="0" smtClean="0">
                        <a:ln>
                          <a:noFill/>
                        </a:ln>
                        <a:solidFill>
                          <a:srgbClr val="FFFFFF"/>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 Tarımsal Destek (Bin TL)</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 Hayvancılık Desteği (Bin TL)</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Hayvancılığın Payı (%)</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2000</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2.444.000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12.000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0,5</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2001</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2.717.000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41.450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1,5</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2002</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1.868.856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83.200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4,5</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9286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2003</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2.669.484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106.089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4,0</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2004</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3.049.376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249.755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8,2</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2005</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3.681.977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352.224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9,6</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smtClean="0">
                          <a:ln>
                            <a:noFill/>
                          </a:ln>
                          <a:effectLst/>
                          <a:sym typeface="Gill Sans Light" charset="0"/>
                        </a:rPr>
                        <a:t>2006</a:t>
                      </a:r>
                      <a:endParaRPr kumimoji="0" lang="tr-TR" sz="1800" b="1" i="0" u="none" strike="noStrike" cap="none" normalizeH="0" baseline="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4.743.708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678.983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14,3</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smtClean="0">
                          <a:ln>
                            <a:noFill/>
                          </a:ln>
                          <a:effectLst/>
                          <a:sym typeface="Gill Sans Light" charset="0"/>
                        </a:rPr>
                        <a:t>2007</a:t>
                      </a:r>
                      <a:endParaRPr kumimoji="0" lang="tr-TR" sz="1800" b="1" i="0" u="none" strike="noStrike" cap="none" normalizeH="0" baseline="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5.541.995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722.676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13,0</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smtClean="0">
                          <a:ln>
                            <a:noFill/>
                          </a:ln>
                          <a:effectLst/>
                          <a:sym typeface="Gill Sans Light" charset="0"/>
                        </a:rPr>
                        <a:t>2008</a:t>
                      </a:r>
                      <a:endParaRPr kumimoji="0" lang="tr-TR" sz="1800" b="1" i="0" u="none" strike="noStrike" cap="none" normalizeH="0" baseline="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5.850.507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1.330.322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22,7</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smtClean="0">
                          <a:ln>
                            <a:noFill/>
                          </a:ln>
                          <a:effectLst/>
                          <a:sym typeface="Gill Sans Light" charset="0"/>
                        </a:rPr>
                        <a:t>2009</a:t>
                      </a:r>
                      <a:endParaRPr kumimoji="0" lang="tr-TR" sz="1800" b="1" i="0" u="none" strike="noStrike" cap="none" normalizeH="0" baseline="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4.530.942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895.827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19,8</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smtClean="0">
                          <a:ln>
                            <a:noFill/>
                          </a:ln>
                          <a:effectLst/>
                          <a:sym typeface="Gill Sans Light" charset="0"/>
                        </a:rPr>
                        <a:t>2010</a:t>
                      </a:r>
                      <a:endParaRPr kumimoji="0" lang="tr-TR" sz="1800" b="1" i="0" u="none" strike="noStrike" cap="none" normalizeH="0" baseline="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5.881.069</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1.192.617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20,3</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87971">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2011</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7.084.725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1.727.529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24,4</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smtClean="0">
                          <a:ln>
                            <a:noFill/>
                          </a:ln>
                          <a:effectLst/>
                          <a:sym typeface="Gill Sans Light" charset="0"/>
                        </a:rPr>
                        <a:t>2012</a:t>
                      </a:r>
                      <a:endParaRPr kumimoji="0" lang="tr-TR" sz="1800" b="1" i="0" u="none" strike="noStrike" cap="none" normalizeH="0" baseline="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7.635.084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2.216.210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29,02</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2013</a:t>
                      </a:r>
                      <a:endParaRPr kumimoji="0" lang="tr-TR" sz="1800" b="1" i="0" u="none" strike="noStrike" cap="none" normalizeH="0" baseline="0" dirty="0" smtClean="0">
                        <a:ln>
                          <a:noFill/>
                        </a:ln>
                        <a:solidFill>
                          <a:schemeClr val="bg1"/>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8.748.800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u="none" strike="noStrike" cap="none" normalizeH="0" baseline="0" dirty="0" smtClean="0">
                          <a:ln>
                            <a:noFill/>
                          </a:ln>
                          <a:effectLst/>
                          <a:latin typeface="+mn-lt"/>
                          <a:sym typeface="Gill Sans Light" charset="0"/>
                        </a:rPr>
                        <a:t>2.721.993 </a:t>
                      </a:r>
                      <a:endPar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endParaRP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u="none" strike="noStrike" cap="none" normalizeH="0" baseline="0" dirty="0" smtClean="0">
                          <a:ln>
                            <a:noFill/>
                          </a:ln>
                          <a:effectLst/>
                          <a:sym typeface="Gill Sans Light" charset="0"/>
                        </a:rPr>
                        <a:t>31,11</a:t>
                      </a:r>
                      <a:endPar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endParaRPr>
                    </a:p>
                  </a:txBody>
                  <a:tcPr marL="12032" marR="12032" marT="0" marB="0" anchor="b" horzOverflow="overflow"/>
                </a:tc>
              </a:tr>
              <a:tr h="3411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pitchFamily="34" charset="0"/>
                          <a:ea typeface="Calibri" pitchFamily="34" charset="0"/>
                          <a:cs typeface="Arial" pitchFamily="34" charset="0"/>
                          <a:sym typeface="Gill Sans Light" charset="0"/>
                        </a:rPr>
                        <a:t>2014</a:t>
                      </a: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rPr>
                        <a:t>9.495.573</a:t>
                      </a:r>
                    </a:p>
                  </a:txBody>
                  <a:tcPr marL="12032" marR="12032" marT="0" marB="0" anchor="b" horzOverflow="overflow"/>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smtClean="0">
                          <a:ln>
                            <a:noFill/>
                          </a:ln>
                          <a:solidFill>
                            <a:srgbClr val="202020"/>
                          </a:solidFill>
                          <a:effectLst/>
                          <a:latin typeface="+mn-lt"/>
                          <a:ea typeface="Calibri" pitchFamily="34" charset="0"/>
                          <a:cs typeface="Arial" pitchFamily="34" charset="0"/>
                          <a:sym typeface="Gill Sans Light" charset="0"/>
                        </a:rPr>
                        <a:t>2.887.000</a:t>
                      </a:r>
                    </a:p>
                  </a:txBody>
                  <a:tcPr marL="12032" marR="12032" marT="0" marB="0" anchor="b"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202020"/>
                          </a:solidFill>
                          <a:effectLst/>
                          <a:latin typeface="Arial" pitchFamily="34" charset="0"/>
                          <a:ea typeface="Calibri" pitchFamily="34" charset="0"/>
                          <a:cs typeface="Arial" pitchFamily="34" charset="0"/>
                          <a:sym typeface="Gill Sans Light" charset="0"/>
                        </a:rPr>
                        <a:t>30,5</a:t>
                      </a:r>
                    </a:p>
                  </a:txBody>
                  <a:tcPr marL="12032" marR="12032" marT="0" marB="0" anchor="b" horzOverflow="overflow"/>
                </a:tc>
              </a:tr>
            </a:tbl>
          </a:graphicData>
        </a:graphic>
      </p:graphicFrame>
    </p:spTree>
    <p:extLst>
      <p:ext uri="{BB962C8B-B14F-4D97-AF65-F5344CB8AC3E}">
        <p14:creationId xmlns:p14="http://schemas.microsoft.com/office/powerpoint/2010/main" val="2324878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620688"/>
            <a:ext cx="8229600" cy="485800"/>
          </a:xfrm>
        </p:spPr>
        <p:txBody>
          <a:bodyPr>
            <a:normAutofit fontScale="90000"/>
          </a:bodyPr>
          <a:lstStyle/>
          <a:p>
            <a:r>
              <a:rPr lang="tr-TR" dirty="0" smtClean="0"/>
              <a:t>Türkiye’de Süt Destekleri</a:t>
            </a:r>
            <a:endParaRPr lang="tr-TR" dirty="0"/>
          </a:p>
        </p:txBody>
      </p:sp>
      <p:sp>
        <p:nvSpPr>
          <p:cNvPr id="4" name="Başlık 1"/>
          <p:cNvSpPr txBox="1">
            <a:spLocks/>
          </p:cNvSpPr>
          <p:nvPr/>
        </p:nvSpPr>
        <p:spPr bwMode="auto">
          <a:xfrm>
            <a:off x="-1" y="0"/>
            <a:ext cx="9144001" cy="119675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headEnd/>
            <a:tailEnd/>
          </a:ln>
          <a:effectLst>
            <a:outerShdw blurRad="40000" dist="23000" dir="5400000" rotWithShape="0">
              <a:srgbClr val="000000">
                <a:alpha val="35000"/>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defRPr/>
            </a:pPr>
            <a:r>
              <a:rPr lang="tr-TR" sz="3600" b="1" dirty="0" smtClean="0">
                <a:solidFill>
                  <a:prstClr val="black"/>
                </a:solidFill>
                <a:latin typeface="Calibri"/>
              </a:rPr>
              <a:t>Türkiye’deki Süt Destekleri</a:t>
            </a:r>
            <a:endParaRPr lang="tr-TR" sz="3600" dirty="0">
              <a:solidFill>
                <a:prstClr val="white"/>
              </a:solidFill>
              <a:latin typeface="Calibri"/>
            </a:endParaRPr>
          </a:p>
        </p:txBody>
      </p:sp>
      <p:sp>
        <p:nvSpPr>
          <p:cNvPr id="5" name="Başlık 1"/>
          <p:cNvSpPr txBox="1">
            <a:spLocks/>
          </p:cNvSpPr>
          <p:nvPr/>
        </p:nvSpPr>
        <p:spPr bwMode="auto">
          <a:xfrm>
            <a:off x="-1" y="6381328"/>
            <a:ext cx="7793471" cy="47667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miter lim="800000"/>
            <a:headEnd/>
            <a:tailEnd/>
          </a:ln>
          <a:effectLst>
            <a:outerShdw blurRad="40000" dist="23000" dir="5400000" rotWithShape="0">
              <a:srgbClr val="000000">
                <a:alpha val="35000"/>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defRPr/>
            </a:pPr>
            <a:r>
              <a:rPr lang="tr-TR" sz="3600" dirty="0" smtClean="0">
                <a:solidFill>
                  <a:prstClr val="white"/>
                </a:solidFill>
                <a:latin typeface="Calibri"/>
              </a:rPr>
              <a:t>Kaynak: </a:t>
            </a:r>
            <a:r>
              <a:rPr lang="tr-TR" sz="3600" dirty="0" err="1" smtClean="0">
                <a:solidFill>
                  <a:prstClr val="white"/>
                </a:solidFill>
                <a:latin typeface="Calibri"/>
              </a:rPr>
              <a:t>Haygem</a:t>
            </a:r>
            <a:endParaRPr lang="tr-TR" sz="3600" dirty="0">
              <a:solidFill>
                <a:prstClr val="white"/>
              </a:solidFill>
              <a:latin typeface="Calibri"/>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277107"/>
            <a:ext cx="1080120" cy="635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 name="İçerik Yer Tutucusu 7"/>
          <p:cNvGraphicFramePr>
            <a:graphicFrameLocks noGrp="1"/>
          </p:cNvGraphicFramePr>
          <p:nvPr>
            <p:ph idx="1"/>
            <p:extLst>
              <p:ext uri="{D42A27DB-BD31-4B8C-83A1-F6EECF244321}">
                <p14:modId xmlns:p14="http://schemas.microsoft.com/office/powerpoint/2010/main" val="1855994454"/>
              </p:ext>
            </p:extLst>
          </p:nvPr>
        </p:nvGraphicFramePr>
        <p:xfrm>
          <a:off x="0" y="1196752"/>
          <a:ext cx="9144000" cy="5205638"/>
        </p:xfrm>
        <a:graphic>
          <a:graphicData uri="http://schemas.openxmlformats.org/drawingml/2006/table">
            <a:tbl>
              <a:tblPr firstRow="1" firstCol="1" bandRow="1"/>
              <a:tblGrid>
                <a:gridCol w="924710"/>
                <a:gridCol w="1845253"/>
                <a:gridCol w="1081957"/>
                <a:gridCol w="1279801"/>
                <a:gridCol w="1096463"/>
                <a:gridCol w="1152128"/>
                <a:gridCol w="1763688"/>
              </a:tblGrid>
              <a:tr h="936104">
                <a:tc>
                  <a:txBody>
                    <a:bodyPr/>
                    <a:lstStyle/>
                    <a:p>
                      <a:pPr>
                        <a:spcAft>
                          <a:spcPts val="0"/>
                        </a:spcAft>
                      </a:pPr>
                      <a:r>
                        <a:rPr lang="tr-TR" sz="2000" dirty="0">
                          <a:effectLst/>
                          <a:latin typeface="Calibri"/>
                          <a:ea typeface="Calibri"/>
                        </a:rPr>
                        <a:t>YIL</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Destek birim fiyatı</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Toplam Süt </a:t>
                      </a:r>
                      <a:r>
                        <a:rPr lang="tr-TR" sz="2000" dirty="0" smtClean="0">
                          <a:effectLst/>
                          <a:latin typeface="Calibri"/>
                          <a:ea typeface="Calibri"/>
                        </a:rPr>
                        <a:t>üretimi</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2000" dirty="0">
                          <a:effectLst/>
                          <a:latin typeface="Calibri"/>
                          <a:ea typeface="Calibri"/>
                        </a:rPr>
                        <a:t>Desteklenen Süt </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2000">
                          <a:effectLst/>
                          <a:latin typeface="Calibri"/>
                          <a:ea typeface="Calibri"/>
                        </a:rPr>
                        <a:t>Destekleme Miktarı</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Desteklenen</a:t>
                      </a:r>
                      <a:endParaRPr lang="tr-TR" sz="2000">
                        <a:effectLst/>
                        <a:latin typeface="Times New Roman"/>
                        <a:ea typeface="Calibri"/>
                      </a:endParaRPr>
                    </a:p>
                    <a:p>
                      <a:pPr>
                        <a:spcAft>
                          <a:spcPts val="0"/>
                        </a:spcAft>
                      </a:pPr>
                      <a:r>
                        <a:rPr lang="tr-TR" sz="2000">
                          <a:effectLst/>
                          <a:latin typeface="Calibri"/>
                          <a:ea typeface="Calibri"/>
                        </a:rPr>
                        <a:t>İşletme Sayısı</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815">
                <a:tc>
                  <a:txBody>
                    <a:bodyPr/>
                    <a:lstStyle/>
                    <a:p>
                      <a:pPr>
                        <a:spcAft>
                          <a:spcPts val="0"/>
                        </a:spcAft>
                      </a:pPr>
                      <a:r>
                        <a:rPr lang="tr-TR" sz="2000">
                          <a:effectLst/>
                          <a:latin typeface="Calibri"/>
                          <a:ea typeface="Calibri"/>
                        </a:rPr>
                        <a:t> </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TL/</a:t>
                      </a:r>
                      <a:r>
                        <a:rPr lang="tr-TR" sz="2000" dirty="0" err="1">
                          <a:effectLst/>
                          <a:latin typeface="Calibri"/>
                          <a:ea typeface="Calibri"/>
                        </a:rPr>
                        <a:t>Lt</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(milyon ton)</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Miktarı </a:t>
                      </a:r>
                      <a:r>
                        <a:rPr lang="tr-TR" sz="2000" dirty="0" smtClean="0">
                          <a:effectLst/>
                          <a:latin typeface="Calibri"/>
                          <a:ea typeface="Calibri"/>
                        </a:rPr>
                        <a:t>(Milyon Ton)</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Oranı %</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Bin TL</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adet</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07">
                <a:tc>
                  <a:txBody>
                    <a:bodyPr/>
                    <a:lstStyle/>
                    <a:p>
                      <a:pPr>
                        <a:spcAft>
                          <a:spcPts val="0"/>
                        </a:spcAft>
                      </a:pPr>
                      <a:r>
                        <a:rPr lang="tr-TR" sz="2000" dirty="0">
                          <a:effectLst/>
                          <a:latin typeface="Calibri"/>
                          <a:ea typeface="Calibri"/>
                        </a:rPr>
                        <a:t>2002</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0,1</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8,4</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1,5</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17</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43.337</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907">
                <a:tc>
                  <a:txBody>
                    <a:bodyPr/>
                    <a:lstStyle/>
                    <a:p>
                      <a:pPr>
                        <a:spcAft>
                          <a:spcPts val="0"/>
                        </a:spcAft>
                      </a:pPr>
                      <a:r>
                        <a:rPr lang="tr-TR" sz="2000">
                          <a:effectLst/>
                          <a:latin typeface="Calibri"/>
                          <a:ea typeface="Calibri"/>
                        </a:rPr>
                        <a:t>2005</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0,03-0,04-0,07</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11,7</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3,4</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31</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116.027</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 </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514">
                <a:tc>
                  <a:txBody>
                    <a:bodyPr/>
                    <a:lstStyle/>
                    <a:p>
                      <a:pPr>
                        <a:spcAft>
                          <a:spcPts val="0"/>
                        </a:spcAft>
                      </a:pPr>
                      <a:r>
                        <a:rPr lang="tr-TR" sz="2000">
                          <a:effectLst/>
                          <a:latin typeface="Calibri"/>
                          <a:ea typeface="Calibri"/>
                        </a:rPr>
                        <a:t>2010</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0,04-0,1</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13,5</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6,1</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45</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248.608</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391.270</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8910">
                <a:tc>
                  <a:txBody>
                    <a:bodyPr/>
                    <a:lstStyle/>
                    <a:p>
                      <a:pPr>
                        <a:spcAft>
                          <a:spcPts val="0"/>
                        </a:spcAft>
                      </a:pPr>
                      <a:r>
                        <a:rPr lang="tr-TR" sz="2000">
                          <a:effectLst/>
                          <a:latin typeface="Calibri"/>
                          <a:ea typeface="Calibri"/>
                        </a:rPr>
                        <a:t>2011</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0,06-0,08-0,15</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15,0</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6,4</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42</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421.551</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345.479</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0266">
                <a:tc>
                  <a:txBody>
                    <a:bodyPr/>
                    <a:lstStyle/>
                    <a:p>
                      <a:pPr>
                        <a:spcAft>
                          <a:spcPts val="0"/>
                        </a:spcAft>
                      </a:pPr>
                      <a:r>
                        <a:rPr lang="tr-TR" sz="2000">
                          <a:effectLst/>
                          <a:latin typeface="Calibri"/>
                          <a:ea typeface="Calibri"/>
                        </a:rPr>
                        <a:t>2012</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0,04-0,06-0,08-0,15</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17,4</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7,3</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42</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462.716</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383.973</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815">
                <a:tc>
                  <a:txBody>
                    <a:bodyPr/>
                    <a:lstStyle/>
                    <a:p>
                      <a:pPr>
                        <a:spcAft>
                          <a:spcPts val="0"/>
                        </a:spcAft>
                      </a:pPr>
                      <a:r>
                        <a:rPr lang="tr-TR" sz="2000">
                          <a:effectLst/>
                          <a:latin typeface="Calibri"/>
                          <a:ea typeface="Calibri"/>
                        </a:rPr>
                        <a:t>2013</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0,04-0,06-0,07-0,09-0,2</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18,2</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7,6</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42</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518.514</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393.222</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815">
                <a:tc>
                  <a:txBody>
                    <a:bodyPr/>
                    <a:lstStyle/>
                    <a:p>
                      <a:pPr>
                        <a:spcAft>
                          <a:spcPts val="0"/>
                        </a:spcAft>
                      </a:pPr>
                      <a:r>
                        <a:rPr lang="tr-TR" sz="2000">
                          <a:effectLst/>
                          <a:latin typeface="Calibri"/>
                          <a:ea typeface="Calibri"/>
                        </a:rPr>
                        <a:t>2014</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0,04-0,06-0,05-0,03-0,2</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18,5</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 </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 </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a:effectLst/>
                          <a:latin typeface="Calibri"/>
                          <a:ea typeface="Calibri"/>
                        </a:rPr>
                        <a:t> </a:t>
                      </a:r>
                      <a:endParaRPr lang="tr-TR" sz="20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2000" dirty="0">
                          <a:effectLst/>
                          <a:latin typeface="Calibri"/>
                          <a:ea typeface="Calibri"/>
                        </a:rPr>
                        <a:t> </a:t>
                      </a:r>
                      <a:endParaRPr lang="tr-TR" sz="20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7213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7158" y="5072074"/>
            <a:ext cx="8215370" cy="646331"/>
          </a:xfrm>
          <a:prstGeom prst="rect">
            <a:avLst/>
          </a:prstGeom>
        </p:spPr>
        <p:txBody>
          <a:bodyPr wrap="square">
            <a:spAutoFit/>
          </a:bodyPr>
          <a:lstStyle/>
          <a:p>
            <a:endParaRPr lang="tr-TR" dirty="0" smtClean="0">
              <a:solidFill>
                <a:prstClr val="black"/>
              </a:solidFill>
            </a:endParaRPr>
          </a:p>
          <a:p>
            <a:endParaRPr lang="tr-TR" dirty="0">
              <a:solidFill>
                <a:prstClr val="black"/>
              </a:solidFill>
            </a:endParaRPr>
          </a:p>
        </p:txBody>
      </p:sp>
      <p:sp>
        <p:nvSpPr>
          <p:cNvPr id="6" name="5 Dikdörtgen"/>
          <p:cNvSpPr/>
          <p:nvPr/>
        </p:nvSpPr>
        <p:spPr>
          <a:xfrm>
            <a:off x="559479" y="412085"/>
            <a:ext cx="8001056" cy="461665"/>
          </a:xfrm>
          <a:prstGeom prst="rect">
            <a:avLst/>
          </a:prstGeom>
        </p:spPr>
        <p:txBody>
          <a:bodyPr wrap="square">
            <a:spAutoFit/>
          </a:bodyPr>
          <a:lstStyle/>
          <a:p>
            <a:pPr algn="ctr"/>
            <a:r>
              <a:rPr lang="tr-TR" sz="2400" dirty="0">
                <a:solidFill>
                  <a:prstClr val="black"/>
                </a:solidFill>
              </a:rPr>
              <a:t>Türkiye’de </a:t>
            </a:r>
            <a:r>
              <a:rPr lang="tr-TR" sz="2400" dirty="0" smtClean="0">
                <a:solidFill>
                  <a:prstClr val="black"/>
                </a:solidFill>
              </a:rPr>
              <a:t>Sığır Sayısı</a:t>
            </a:r>
            <a:endParaRPr lang="tr-TR" sz="2400" dirty="0">
              <a:solidFill>
                <a:prstClr val="black"/>
              </a:solidFill>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792" y="5553092"/>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ikdörtgen 1"/>
          <p:cNvSpPr/>
          <p:nvPr/>
        </p:nvSpPr>
        <p:spPr>
          <a:xfrm>
            <a:off x="1217317" y="6066910"/>
            <a:ext cx="1603965" cy="369332"/>
          </a:xfrm>
          <a:prstGeom prst="rect">
            <a:avLst/>
          </a:prstGeom>
        </p:spPr>
        <p:txBody>
          <a:bodyPr wrap="none">
            <a:spAutoFit/>
          </a:bodyPr>
          <a:lstStyle/>
          <a:p>
            <a:r>
              <a:rPr lang="tr-TR" dirty="0">
                <a:solidFill>
                  <a:prstClr val="black"/>
                </a:solidFill>
              </a:rPr>
              <a:t>Kaynak: TÜİK</a:t>
            </a:r>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1547406707"/>
              </p:ext>
            </p:extLst>
          </p:nvPr>
        </p:nvGraphicFramePr>
        <p:xfrm>
          <a:off x="0" y="1136679"/>
          <a:ext cx="9144000" cy="4572365"/>
        </p:xfrm>
        <a:graphic>
          <a:graphicData uri="http://schemas.openxmlformats.org/drawingml/2006/table">
            <a:tbl>
              <a:tblPr firstRow="1" firstCol="1" bandRow="1">
                <a:tableStyleId>{5C22544A-7EE6-4342-B048-85BDC9FD1C3A}</a:tableStyleId>
              </a:tblPr>
              <a:tblGrid>
                <a:gridCol w="992497"/>
                <a:gridCol w="1269028"/>
                <a:gridCol w="867774"/>
                <a:gridCol w="1393751"/>
                <a:gridCol w="901332"/>
                <a:gridCol w="1360193"/>
                <a:gridCol w="855750"/>
                <a:gridCol w="1503675"/>
              </a:tblGrid>
              <a:tr h="389029">
                <a:tc rowSpan="2">
                  <a:txBody>
                    <a:bodyPr/>
                    <a:lstStyle/>
                    <a:p>
                      <a:pPr indent="514985">
                        <a:lnSpc>
                          <a:spcPct val="115000"/>
                        </a:lnSpc>
                        <a:spcAft>
                          <a:spcPts val="1000"/>
                        </a:spcAft>
                      </a:pPr>
                      <a:r>
                        <a:rPr lang="tr-TR" sz="2000" dirty="0">
                          <a:effectLst/>
                        </a:rPr>
                        <a:t>Yıl</a:t>
                      </a:r>
                      <a:endParaRPr lang="tr-TR" sz="2000" dirty="0">
                        <a:effectLst/>
                        <a:latin typeface="Times New Roman"/>
                        <a:ea typeface="Times"/>
                      </a:endParaRPr>
                    </a:p>
                  </a:txBody>
                  <a:tcPr marL="68580" marR="68580" marT="0" marB="0"/>
                </a:tc>
                <a:tc gridSpan="2">
                  <a:txBody>
                    <a:bodyPr/>
                    <a:lstStyle/>
                    <a:p>
                      <a:pPr marL="0" indent="0" algn="ctr">
                        <a:lnSpc>
                          <a:spcPct val="115000"/>
                        </a:lnSpc>
                        <a:spcAft>
                          <a:spcPts val="1000"/>
                        </a:spcAft>
                      </a:pPr>
                      <a:r>
                        <a:rPr lang="tr-TR" sz="2000" dirty="0">
                          <a:effectLst/>
                        </a:rPr>
                        <a:t>Kültür</a:t>
                      </a:r>
                      <a:endParaRPr lang="tr-TR" sz="2000" dirty="0">
                        <a:effectLst/>
                        <a:latin typeface="Times New Roman"/>
                        <a:ea typeface="Times"/>
                      </a:endParaRPr>
                    </a:p>
                  </a:txBody>
                  <a:tcPr marL="68580" marR="68580" marT="0" marB="0"/>
                </a:tc>
                <a:tc hMerge="1">
                  <a:txBody>
                    <a:bodyPr/>
                    <a:lstStyle/>
                    <a:p>
                      <a:endParaRPr lang="tr-TR"/>
                    </a:p>
                  </a:txBody>
                  <a:tcPr/>
                </a:tc>
                <a:tc gridSpan="2">
                  <a:txBody>
                    <a:bodyPr/>
                    <a:lstStyle/>
                    <a:p>
                      <a:pPr marL="0" indent="0" algn="ctr">
                        <a:lnSpc>
                          <a:spcPct val="115000"/>
                        </a:lnSpc>
                        <a:spcAft>
                          <a:spcPts val="1000"/>
                        </a:spcAft>
                      </a:pPr>
                      <a:r>
                        <a:rPr lang="tr-TR" sz="2000" dirty="0">
                          <a:effectLst/>
                        </a:rPr>
                        <a:t>Melez</a:t>
                      </a:r>
                      <a:endParaRPr lang="tr-TR" sz="2000" dirty="0">
                        <a:effectLst/>
                        <a:latin typeface="Times New Roman"/>
                        <a:ea typeface="Times"/>
                      </a:endParaRPr>
                    </a:p>
                  </a:txBody>
                  <a:tcPr marL="68580" marR="68580" marT="0" marB="0"/>
                </a:tc>
                <a:tc hMerge="1">
                  <a:txBody>
                    <a:bodyPr/>
                    <a:lstStyle/>
                    <a:p>
                      <a:endParaRPr lang="tr-TR"/>
                    </a:p>
                  </a:txBody>
                  <a:tcPr/>
                </a:tc>
                <a:tc gridSpan="2">
                  <a:txBody>
                    <a:bodyPr/>
                    <a:lstStyle/>
                    <a:p>
                      <a:pPr marL="0" indent="0" algn="ctr">
                        <a:lnSpc>
                          <a:spcPct val="115000"/>
                        </a:lnSpc>
                        <a:spcAft>
                          <a:spcPts val="1000"/>
                        </a:spcAft>
                      </a:pPr>
                      <a:r>
                        <a:rPr lang="tr-TR" sz="2000" dirty="0">
                          <a:effectLst/>
                        </a:rPr>
                        <a:t>Yerli</a:t>
                      </a:r>
                      <a:endParaRPr lang="tr-TR" sz="2000" dirty="0">
                        <a:effectLst/>
                        <a:latin typeface="Times New Roman"/>
                        <a:ea typeface="Times"/>
                      </a:endParaRPr>
                    </a:p>
                  </a:txBody>
                  <a:tcPr marL="68580" marR="68580" marT="0" marB="0"/>
                </a:tc>
                <a:tc hMerge="1">
                  <a:txBody>
                    <a:bodyPr/>
                    <a:lstStyle/>
                    <a:p>
                      <a:endParaRPr lang="tr-TR"/>
                    </a:p>
                  </a:txBody>
                  <a:tcPr/>
                </a:tc>
                <a:tc rowSpan="2">
                  <a:txBody>
                    <a:bodyPr/>
                    <a:lstStyle/>
                    <a:p>
                      <a:pPr marL="0" indent="0">
                        <a:lnSpc>
                          <a:spcPct val="115000"/>
                        </a:lnSpc>
                        <a:spcAft>
                          <a:spcPts val="1000"/>
                        </a:spcAft>
                      </a:pPr>
                      <a:r>
                        <a:rPr lang="tr-TR" sz="2000" dirty="0">
                          <a:effectLst/>
                        </a:rPr>
                        <a:t>Toplam</a:t>
                      </a:r>
                      <a:endParaRPr lang="tr-TR" sz="2000" dirty="0">
                        <a:effectLst/>
                        <a:latin typeface="Times New Roman"/>
                        <a:ea typeface="Times"/>
                      </a:endParaRPr>
                    </a:p>
                  </a:txBody>
                  <a:tcPr marL="68580" marR="68580" marT="0" marB="0"/>
                </a:tc>
              </a:tr>
              <a:tr h="661365">
                <a:tc vMerge="1">
                  <a:txBody>
                    <a:bodyPr/>
                    <a:lstStyle/>
                    <a:p>
                      <a:endParaRPr lang="tr-TR"/>
                    </a:p>
                  </a:txBody>
                  <a:tcPr/>
                </a:tc>
                <a:tc>
                  <a:txBody>
                    <a:bodyPr/>
                    <a:lstStyle/>
                    <a:p>
                      <a:pPr marL="0" indent="0" algn="ctr">
                        <a:lnSpc>
                          <a:spcPct val="115000"/>
                        </a:lnSpc>
                        <a:spcAft>
                          <a:spcPts val="1000"/>
                        </a:spcAft>
                      </a:pPr>
                      <a:r>
                        <a:rPr lang="tr-TR" sz="2000" dirty="0">
                          <a:effectLst/>
                        </a:rPr>
                        <a:t>Baş</a:t>
                      </a:r>
                      <a:endParaRPr lang="tr-TR" sz="2000" dirty="0">
                        <a:effectLst/>
                        <a:latin typeface="Times New Roman"/>
                        <a:ea typeface="Times"/>
                      </a:endParaRPr>
                    </a:p>
                  </a:txBody>
                  <a:tcPr marL="68580" marR="68580" marT="0" marB="0"/>
                </a:tc>
                <a:tc>
                  <a:txBody>
                    <a:bodyPr/>
                    <a:lstStyle/>
                    <a:p>
                      <a:pPr indent="514985">
                        <a:lnSpc>
                          <a:spcPct val="115000"/>
                        </a:lnSpc>
                        <a:spcAft>
                          <a:spcPts val="1000"/>
                        </a:spcAft>
                      </a:pPr>
                      <a:r>
                        <a:rPr lang="tr-TR" sz="2000" dirty="0">
                          <a:effectLst/>
                        </a:rPr>
                        <a:t>%</a:t>
                      </a:r>
                      <a:endParaRPr lang="tr-TR" sz="2000" dirty="0">
                        <a:effectLst/>
                        <a:latin typeface="Times New Roman"/>
                        <a:ea typeface="Times"/>
                      </a:endParaRPr>
                    </a:p>
                  </a:txBody>
                  <a:tcPr marL="68580" marR="68580" marT="0" marB="0"/>
                </a:tc>
                <a:tc>
                  <a:txBody>
                    <a:bodyPr/>
                    <a:lstStyle/>
                    <a:p>
                      <a:pPr indent="514985">
                        <a:lnSpc>
                          <a:spcPct val="115000"/>
                        </a:lnSpc>
                        <a:spcAft>
                          <a:spcPts val="1000"/>
                        </a:spcAft>
                      </a:pPr>
                      <a:r>
                        <a:rPr lang="tr-TR" sz="2000" dirty="0">
                          <a:effectLst/>
                        </a:rPr>
                        <a:t>Baş</a:t>
                      </a:r>
                      <a:endParaRPr lang="tr-TR" sz="2000" dirty="0">
                        <a:effectLst/>
                        <a:latin typeface="Times New Roman"/>
                        <a:ea typeface="Times"/>
                      </a:endParaRPr>
                    </a:p>
                  </a:txBody>
                  <a:tcPr marL="68580" marR="68580" marT="0" marB="0"/>
                </a:tc>
                <a:tc>
                  <a:txBody>
                    <a:bodyPr/>
                    <a:lstStyle/>
                    <a:p>
                      <a:pPr indent="514985">
                        <a:lnSpc>
                          <a:spcPct val="115000"/>
                        </a:lnSpc>
                        <a:spcAft>
                          <a:spcPts val="1000"/>
                        </a:spcAft>
                      </a:pPr>
                      <a:r>
                        <a:rPr lang="tr-TR" sz="2000" dirty="0">
                          <a:effectLst/>
                        </a:rPr>
                        <a:t>%</a:t>
                      </a:r>
                      <a:endParaRPr lang="tr-TR" sz="2000" dirty="0">
                        <a:effectLst/>
                        <a:latin typeface="Times New Roman"/>
                        <a:ea typeface="Times"/>
                      </a:endParaRPr>
                    </a:p>
                  </a:txBody>
                  <a:tcPr marL="68580" marR="68580" marT="0" marB="0"/>
                </a:tc>
                <a:tc>
                  <a:txBody>
                    <a:bodyPr/>
                    <a:lstStyle/>
                    <a:p>
                      <a:pPr indent="514985">
                        <a:lnSpc>
                          <a:spcPct val="115000"/>
                        </a:lnSpc>
                        <a:spcAft>
                          <a:spcPts val="1000"/>
                        </a:spcAft>
                      </a:pPr>
                      <a:r>
                        <a:rPr lang="tr-TR" sz="2000" dirty="0">
                          <a:effectLst/>
                        </a:rPr>
                        <a:t>Baş</a:t>
                      </a:r>
                      <a:endParaRPr lang="tr-TR" sz="2000" dirty="0">
                        <a:effectLst/>
                        <a:latin typeface="Times New Roman"/>
                        <a:ea typeface="Times"/>
                      </a:endParaRPr>
                    </a:p>
                  </a:txBody>
                  <a:tcPr marL="68580" marR="68580" marT="0" marB="0"/>
                </a:tc>
                <a:tc>
                  <a:txBody>
                    <a:bodyPr/>
                    <a:lstStyle/>
                    <a:p>
                      <a:pPr indent="514985">
                        <a:lnSpc>
                          <a:spcPct val="115000"/>
                        </a:lnSpc>
                        <a:spcAft>
                          <a:spcPts val="1000"/>
                        </a:spcAft>
                      </a:pPr>
                      <a:r>
                        <a:rPr lang="tr-TR" sz="2000" dirty="0">
                          <a:effectLst/>
                        </a:rPr>
                        <a:t>%</a:t>
                      </a:r>
                      <a:endParaRPr lang="tr-TR" sz="2000" dirty="0">
                        <a:effectLst/>
                        <a:latin typeface="Times New Roman"/>
                        <a:ea typeface="Times"/>
                      </a:endParaRPr>
                    </a:p>
                  </a:txBody>
                  <a:tcPr marL="68580" marR="68580" marT="0" marB="0"/>
                </a:tc>
                <a:tc vMerge="1">
                  <a:txBody>
                    <a:bodyPr/>
                    <a:lstStyle/>
                    <a:p>
                      <a:endParaRPr lang="tr-TR"/>
                    </a:p>
                  </a:txBody>
                  <a:tcPr/>
                </a:tc>
              </a:tr>
              <a:tr h="388697">
                <a:tc>
                  <a:txBody>
                    <a:bodyPr/>
                    <a:lstStyle/>
                    <a:p>
                      <a:pPr marL="0" indent="0" algn="ctr">
                        <a:lnSpc>
                          <a:spcPct val="115000"/>
                        </a:lnSpc>
                        <a:spcAft>
                          <a:spcPts val="1000"/>
                        </a:spcAft>
                      </a:pPr>
                      <a:r>
                        <a:rPr lang="tr-TR" sz="2000" dirty="0">
                          <a:effectLst/>
                        </a:rPr>
                        <a:t>2000</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1.806.000</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16,78</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4.738.000</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44,36</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4.217.000</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38,35</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10.761.000</a:t>
                      </a:r>
                      <a:endParaRPr lang="tr-TR" sz="2000" dirty="0">
                        <a:effectLst/>
                        <a:latin typeface="Times New Roman"/>
                        <a:ea typeface="Times"/>
                      </a:endParaRPr>
                    </a:p>
                  </a:txBody>
                  <a:tcPr marL="68580" marR="68580" marT="0" marB="0"/>
                </a:tc>
              </a:tr>
              <a:tr h="437722">
                <a:tc>
                  <a:txBody>
                    <a:bodyPr/>
                    <a:lstStyle/>
                    <a:p>
                      <a:pPr marL="0" indent="0" algn="ctr">
                        <a:lnSpc>
                          <a:spcPct val="115000"/>
                        </a:lnSpc>
                        <a:spcAft>
                          <a:spcPts val="1000"/>
                        </a:spcAft>
                      </a:pPr>
                      <a:r>
                        <a:rPr lang="tr-TR" sz="2000" dirty="0">
                          <a:effectLst/>
                        </a:rPr>
                        <a:t>2005</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2.354.957</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22,37</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4.537.998</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43,11</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3.633.485</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34,52</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10.526.440</a:t>
                      </a:r>
                      <a:endParaRPr lang="tr-TR" sz="2000" dirty="0">
                        <a:effectLst/>
                        <a:latin typeface="Times New Roman"/>
                        <a:ea typeface="Times"/>
                      </a:endParaRPr>
                    </a:p>
                  </a:txBody>
                  <a:tcPr marL="68580" marR="68580" marT="0" marB="0"/>
                </a:tc>
              </a:tr>
              <a:tr h="397948">
                <a:tc>
                  <a:txBody>
                    <a:bodyPr/>
                    <a:lstStyle/>
                    <a:p>
                      <a:pPr marL="0" indent="0" algn="ctr">
                        <a:lnSpc>
                          <a:spcPct val="115000"/>
                        </a:lnSpc>
                        <a:spcAft>
                          <a:spcPts val="1000"/>
                        </a:spcAft>
                      </a:pPr>
                      <a:r>
                        <a:rPr lang="tr-TR" sz="2000" dirty="0">
                          <a:effectLst/>
                        </a:rPr>
                        <a:t>2009</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3.723.583</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34,70</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4.406.041</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41,10</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2.594.334</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24,20</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10.723.958</a:t>
                      </a:r>
                      <a:endParaRPr lang="tr-TR" sz="2000" dirty="0">
                        <a:effectLst/>
                        <a:latin typeface="Times New Roman"/>
                        <a:ea typeface="Times"/>
                      </a:endParaRPr>
                    </a:p>
                  </a:txBody>
                  <a:tcPr marL="68580" marR="68580" marT="0" marB="0"/>
                </a:tc>
              </a:tr>
              <a:tr h="416911">
                <a:tc>
                  <a:txBody>
                    <a:bodyPr/>
                    <a:lstStyle/>
                    <a:p>
                      <a:pPr marL="0" indent="0" algn="ctr">
                        <a:lnSpc>
                          <a:spcPct val="115000"/>
                        </a:lnSpc>
                        <a:spcAft>
                          <a:spcPts val="1000"/>
                        </a:spcAft>
                      </a:pPr>
                      <a:r>
                        <a:rPr lang="tr-TR" sz="2000" dirty="0">
                          <a:effectLst/>
                        </a:rPr>
                        <a:t>2010</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4.197.890</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36,90</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4.707.188</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41,40</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2.464.722</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21,70</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11.369.800</a:t>
                      </a:r>
                      <a:endParaRPr lang="tr-TR" sz="2000" dirty="0">
                        <a:effectLst/>
                        <a:latin typeface="Times New Roman"/>
                        <a:ea typeface="Times"/>
                      </a:endParaRPr>
                    </a:p>
                  </a:txBody>
                  <a:tcPr marL="68580" marR="68580" marT="0" marB="0"/>
                </a:tc>
              </a:tr>
              <a:tr h="435873">
                <a:tc>
                  <a:txBody>
                    <a:bodyPr/>
                    <a:lstStyle/>
                    <a:p>
                      <a:pPr marL="0" indent="0" algn="ctr">
                        <a:lnSpc>
                          <a:spcPct val="115000"/>
                        </a:lnSpc>
                        <a:spcAft>
                          <a:spcPts val="1000"/>
                        </a:spcAft>
                      </a:pPr>
                      <a:r>
                        <a:rPr lang="tr-TR" sz="2000" dirty="0">
                          <a:effectLst/>
                        </a:rPr>
                        <a:t>2011</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4.836.547</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39,05</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5.120.621</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41,34</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2.429.169</a:t>
                      </a:r>
                      <a:endParaRPr lang="tr-TR" sz="2000"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b="1" dirty="0">
                          <a:effectLst/>
                        </a:rPr>
                        <a:t>19,61</a:t>
                      </a:r>
                      <a:endParaRPr lang="tr-TR" sz="2000" b="1" dirty="0">
                        <a:effectLst/>
                        <a:latin typeface="Times New Roman"/>
                        <a:ea typeface="Times"/>
                      </a:endParaRPr>
                    </a:p>
                  </a:txBody>
                  <a:tcPr marL="68580" marR="68580" marT="0" marB="0"/>
                </a:tc>
                <a:tc>
                  <a:txBody>
                    <a:bodyPr/>
                    <a:lstStyle/>
                    <a:p>
                      <a:pPr marL="0" indent="0" algn="r">
                        <a:lnSpc>
                          <a:spcPct val="115000"/>
                        </a:lnSpc>
                        <a:spcAft>
                          <a:spcPts val="1000"/>
                        </a:spcAft>
                      </a:pPr>
                      <a:r>
                        <a:rPr lang="tr-TR" sz="2000" dirty="0">
                          <a:effectLst/>
                        </a:rPr>
                        <a:t>12.386.337</a:t>
                      </a:r>
                      <a:endParaRPr lang="tr-TR" sz="2000" dirty="0">
                        <a:effectLst/>
                        <a:latin typeface="Times New Roman"/>
                        <a:ea typeface="Times"/>
                      </a:endParaRPr>
                    </a:p>
                  </a:txBody>
                  <a:tcPr marL="68580" marR="68580" marT="0" marB="0"/>
                </a:tc>
              </a:tr>
              <a:tr h="389029">
                <a:tc>
                  <a:txBody>
                    <a:bodyPr/>
                    <a:lstStyle/>
                    <a:p>
                      <a:pPr marL="0" indent="0" algn="ctr">
                        <a:lnSpc>
                          <a:spcPct val="115000"/>
                        </a:lnSpc>
                        <a:spcAft>
                          <a:spcPts val="1000"/>
                        </a:spcAft>
                      </a:pPr>
                      <a:r>
                        <a:rPr lang="tr-TR" sz="2000" dirty="0">
                          <a:effectLst/>
                        </a:rPr>
                        <a:t>2012</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dirty="0">
                          <a:effectLst/>
                        </a:rPr>
                        <a:t>5.679.484</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effectLst/>
                        </a:rPr>
                        <a:t>40,80</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a:effectLst/>
                        </a:rPr>
                        <a:t>5.776.028</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effectLst/>
                        </a:rPr>
                        <a:t>41,50</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a:effectLst/>
                        </a:rPr>
                        <a:t>2.459.400</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effectLst/>
                        </a:rPr>
                        <a:t>17,70</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a:effectLst/>
                        </a:rPr>
                        <a:t>13.914.912</a:t>
                      </a:r>
                      <a:endParaRPr lang="tr-TR" sz="2000" dirty="0">
                        <a:effectLst/>
                        <a:latin typeface="Times New Roman"/>
                        <a:ea typeface="Times"/>
                      </a:endParaRPr>
                    </a:p>
                  </a:txBody>
                  <a:tcPr marL="68580" marR="68580" marT="0" marB="0"/>
                </a:tc>
              </a:tr>
              <a:tr h="364363">
                <a:tc>
                  <a:txBody>
                    <a:bodyPr/>
                    <a:lstStyle/>
                    <a:p>
                      <a:pPr marL="0" indent="0" algn="ctr">
                        <a:lnSpc>
                          <a:spcPct val="115000"/>
                        </a:lnSpc>
                        <a:spcAft>
                          <a:spcPts val="1000"/>
                        </a:spcAft>
                      </a:pPr>
                      <a:r>
                        <a:rPr lang="tr-TR" sz="2000" dirty="0">
                          <a:effectLst/>
                        </a:rPr>
                        <a:t>2013</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dirty="0">
                          <a:effectLst/>
                        </a:rPr>
                        <a:t>5.954.333</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effectLst/>
                        </a:rPr>
                        <a:t>41,30</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a:effectLst/>
                        </a:rPr>
                        <a:t>6.112.437</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a:effectLst/>
                        </a:rPr>
                        <a:t>42,4</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a:effectLst/>
                        </a:rPr>
                        <a:t>2.348.487</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effectLst/>
                        </a:rPr>
                        <a:t>16,30</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a:effectLst/>
                        </a:rPr>
                        <a:t>14.415.257</a:t>
                      </a:r>
                      <a:endParaRPr lang="tr-TR" sz="2000" dirty="0">
                        <a:effectLst/>
                        <a:latin typeface="Times New Roman"/>
                        <a:ea typeface="Times"/>
                      </a:endParaRPr>
                    </a:p>
                  </a:txBody>
                  <a:tcPr marL="68580" marR="68580" marT="0" marB="0"/>
                </a:tc>
              </a:tr>
              <a:tr h="691428">
                <a:tc>
                  <a:txBody>
                    <a:bodyPr/>
                    <a:lstStyle/>
                    <a:p>
                      <a:pPr marL="0" indent="0" algn="ctr">
                        <a:lnSpc>
                          <a:spcPct val="115000"/>
                        </a:lnSpc>
                        <a:spcAft>
                          <a:spcPts val="1000"/>
                        </a:spcAft>
                      </a:pPr>
                      <a:r>
                        <a:rPr lang="tr-TR" sz="2000" dirty="0" smtClean="0">
                          <a:effectLst/>
                          <a:latin typeface="Times New Roman"/>
                          <a:ea typeface="Times"/>
                        </a:rPr>
                        <a:t>2014</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dirty="0" smtClean="0"/>
                        <a:t>6.216.665 </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t>42,07 </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smtClean="0"/>
                        <a:t>6.366.660</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t>43,09</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smtClean="0"/>
                        <a:t>2.191.599</a:t>
                      </a:r>
                      <a:endParaRPr lang="tr-TR" sz="2000" dirty="0">
                        <a:effectLst/>
                        <a:latin typeface="Times New Roman"/>
                        <a:ea typeface="Times"/>
                      </a:endParaRPr>
                    </a:p>
                  </a:txBody>
                  <a:tcPr marL="68580" marR="68580" marT="0" marB="0"/>
                </a:tc>
                <a:tc>
                  <a:txBody>
                    <a:bodyPr/>
                    <a:lstStyle/>
                    <a:p>
                      <a:pPr marL="0" indent="0" algn="r">
                        <a:spcAft>
                          <a:spcPts val="0"/>
                        </a:spcAft>
                      </a:pPr>
                      <a:r>
                        <a:rPr lang="tr-TR" sz="2000" b="1" dirty="0" smtClean="0"/>
                        <a:t>14,83 </a:t>
                      </a:r>
                      <a:endParaRPr lang="tr-TR" sz="2000" b="1" dirty="0">
                        <a:effectLst/>
                        <a:latin typeface="Times New Roman"/>
                        <a:ea typeface="Times"/>
                      </a:endParaRPr>
                    </a:p>
                  </a:txBody>
                  <a:tcPr marL="68580" marR="68580" marT="0" marB="0"/>
                </a:tc>
                <a:tc>
                  <a:txBody>
                    <a:bodyPr/>
                    <a:lstStyle/>
                    <a:p>
                      <a:pPr marL="0" indent="0" algn="r">
                        <a:spcAft>
                          <a:spcPts val="0"/>
                        </a:spcAft>
                      </a:pPr>
                      <a:r>
                        <a:rPr lang="tr-TR" sz="2000" dirty="0" smtClean="0"/>
                        <a:t>14.774.924</a:t>
                      </a:r>
                      <a:endParaRPr lang="tr-TR" sz="2000" dirty="0">
                        <a:effectLst/>
                        <a:latin typeface="Times New Roman"/>
                        <a:ea typeface="Times"/>
                      </a:endParaRPr>
                    </a:p>
                  </a:txBody>
                  <a:tcPr marL="68580" marR="68580" marT="0" marB="0"/>
                </a:tc>
              </a:tr>
            </a:tbl>
          </a:graphicData>
        </a:graphic>
      </p:graphicFrame>
      <p:sp>
        <p:nvSpPr>
          <p:cNvPr id="8" name="Başlık 1"/>
          <p:cNvSpPr txBox="1">
            <a:spLocks/>
          </p:cNvSpPr>
          <p:nvPr/>
        </p:nvSpPr>
        <p:spPr bwMode="auto">
          <a:xfrm>
            <a:off x="0" y="-33947"/>
            <a:ext cx="9144001" cy="101467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600" b="1" dirty="0" smtClean="0">
                <a:solidFill>
                  <a:prstClr val="black"/>
                </a:solidFill>
                <a:ea typeface="+mj-ea"/>
                <a:cs typeface="+mj-cs"/>
              </a:rPr>
              <a:t>Türkiye’deki Sığır Sayısı </a:t>
            </a:r>
            <a:endParaRPr lang="tr-TR" sz="3600" dirty="0">
              <a:solidFill>
                <a:prstClr val="white"/>
              </a:solidFill>
            </a:endParaRPr>
          </a:p>
        </p:txBody>
      </p:sp>
      <p:sp>
        <p:nvSpPr>
          <p:cNvPr id="9" name="Başlık 1"/>
          <p:cNvSpPr txBox="1">
            <a:spLocks/>
          </p:cNvSpPr>
          <p:nvPr/>
        </p:nvSpPr>
        <p:spPr bwMode="auto">
          <a:xfrm>
            <a:off x="-1" y="5718405"/>
            <a:ext cx="7092281" cy="113959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Tree>
    <p:extLst>
      <p:ext uri="{BB962C8B-B14F-4D97-AF65-F5344CB8AC3E}">
        <p14:creationId xmlns:p14="http://schemas.microsoft.com/office/powerpoint/2010/main" val="11668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b="1" dirty="0" smtClean="0">
                <a:solidFill>
                  <a:prstClr val="white"/>
                </a:solidFill>
              </a:rPr>
              <a:t>Ambalajlı </a:t>
            </a:r>
            <a:r>
              <a:rPr lang="tr-TR" b="1" dirty="0">
                <a:solidFill>
                  <a:prstClr val="white"/>
                </a:solidFill>
              </a:rPr>
              <a:t>Süt ve Süt Ürünleri Sanayicileri Derneği (ASÜD)</a:t>
            </a:r>
            <a:r>
              <a:rPr lang="tr-TR" sz="1500" dirty="0">
                <a:solidFill>
                  <a:prstClr val="white"/>
                </a:solidFill>
                <a:ea typeface="Calibri"/>
                <a:cs typeface="Times New Roman"/>
              </a:rPr>
              <a:t/>
            </a:r>
            <a:br>
              <a:rPr lang="tr-TR" sz="1500" dirty="0">
                <a:solidFill>
                  <a:prstClr val="white"/>
                </a:solidFill>
                <a:ea typeface="Calibri"/>
                <a:cs typeface="Times New Roman"/>
              </a:rPr>
            </a:br>
            <a:endParaRPr lang="tr-TR" sz="8000"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395536" y="5661248"/>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r>
              <a:rPr lang="tr-TR" sz="1500" dirty="0" smtClean="0">
                <a:solidFill>
                  <a:prstClr val="black"/>
                </a:solidFill>
                <a:ea typeface="Calibri"/>
                <a:cs typeface="Times New Roman"/>
              </a:rPr>
              <a:t/>
            </a:r>
            <a:br>
              <a:rPr lang="tr-TR" sz="1500" dirty="0" smtClean="0">
                <a:solidFill>
                  <a:prstClr val="black"/>
                </a:solidFill>
                <a:ea typeface="Calibri"/>
                <a:cs typeface="Times New Roman"/>
              </a:rPr>
            </a:br>
            <a:endParaRPr lang="tr-TR" dirty="0">
              <a:solidFill>
                <a:prstClr val="black"/>
              </a:solidFill>
            </a:endParaRPr>
          </a:p>
        </p:txBody>
      </p:sp>
      <p:sp>
        <p:nvSpPr>
          <p:cNvPr id="5" name="Dikdörtgen 4"/>
          <p:cNvSpPr/>
          <p:nvPr/>
        </p:nvSpPr>
        <p:spPr>
          <a:xfrm>
            <a:off x="593804" y="1353241"/>
            <a:ext cx="8496944" cy="5115246"/>
          </a:xfrm>
          <a:prstGeom prst="rect">
            <a:avLst/>
          </a:prstGeom>
        </p:spPr>
        <p:txBody>
          <a:bodyPr wrap="square">
            <a:spAutoFit/>
          </a:bodyPr>
          <a:lstStyle/>
          <a:p>
            <a:pPr lvl="0" eaLnBrk="0" hangingPunct="0">
              <a:spcBef>
                <a:spcPct val="20000"/>
              </a:spcBef>
            </a:pPr>
            <a:r>
              <a:rPr lang="tr-TR" sz="3600" b="1" dirty="0" smtClean="0">
                <a:solidFill>
                  <a:schemeClr val="accent3">
                    <a:lumMod val="50000"/>
                  </a:schemeClr>
                </a:solidFill>
                <a:latin typeface="Calibri"/>
              </a:rPr>
              <a:t>ASÜD:</a:t>
            </a:r>
          </a:p>
          <a:p>
            <a:pPr marL="342900" lvl="0" indent="-342900" eaLnBrk="0" hangingPunct="0">
              <a:spcBef>
                <a:spcPct val="20000"/>
              </a:spcBef>
              <a:buFont typeface="Arial" charset="0"/>
              <a:buChar char="•"/>
            </a:pPr>
            <a:r>
              <a:rPr lang="tr-TR" sz="3200" dirty="0" smtClean="0">
                <a:solidFill>
                  <a:prstClr val="black"/>
                </a:solidFill>
                <a:latin typeface="Calibri"/>
              </a:rPr>
              <a:t>06 </a:t>
            </a:r>
            <a:r>
              <a:rPr lang="tr-TR" sz="3200" dirty="0">
                <a:solidFill>
                  <a:prstClr val="black"/>
                </a:solidFill>
                <a:latin typeface="Calibri"/>
              </a:rPr>
              <a:t>Mart 2009’da </a:t>
            </a:r>
            <a:r>
              <a:rPr lang="tr-TR" sz="3200" dirty="0" smtClean="0">
                <a:solidFill>
                  <a:prstClr val="black"/>
                </a:solidFill>
                <a:latin typeface="Calibri"/>
              </a:rPr>
              <a:t>tarihinde kuruldu</a:t>
            </a:r>
            <a:r>
              <a:rPr lang="tr-TR" sz="3200" dirty="0">
                <a:solidFill>
                  <a:prstClr val="black"/>
                </a:solidFill>
                <a:latin typeface="Calibri"/>
              </a:rPr>
              <a:t>.</a:t>
            </a:r>
          </a:p>
          <a:p>
            <a:pPr marL="342900" lvl="0" indent="-342900" eaLnBrk="0" hangingPunct="0">
              <a:spcBef>
                <a:spcPct val="20000"/>
              </a:spcBef>
              <a:buFont typeface="Arial" charset="0"/>
              <a:buChar char="•"/>
            </a:pPr>
            <a:r>
              <a:rPr lang="tr-TR" sz="3200" dirty="0" smtClean="0">
                <a:solidFill>
                  <a:prstClr val="black"/>
                </a:solidFill>
                <a:latin typeface="Calibri"/>
              </a:rPr>
              <a:t>128’e </a:t>
            </a:r>
            <a:r>
              <a:rPr lang="tr-TR" sz="3200" dirty="0">
                <a:solidFill>
                  <a:prstClr val="black"/>
                </a:solidFill>
                <a:latin typeface="Calibri"/>
              </a:rPr>
              <a:t>ulaşan üye sayısı ile süt sektörünün en büyük ve en yetkili kuruluşudur. </a:t>
            </a:r>
            <a:r>
              <a:rPr lang="tr-TR" sz="3200" dirty="0" smtClean="0">
                <a:solidFill>
                  <a:prstClr val="black"/>
                </a:solidFill>
                <a:latin typeface="Calibri"/>
              </a:rPr>
              <a:t>Toplam </a:t>
            </a:r>
            <a:r>
              <a:rPr lang="tr-TR" sz="3200" dirty="0">
                <a:solidFill>
                  <a:prstClr val="black"/>
                </a:solidFill>
                <a:latin typeface="Calibri"/>
              </a:rPr>
              <a:t>süt işleme kapasitesi </a:t>
            </a:r>
            <a:r>
              <a:rPr lang="tr-TR" sz="3200" dirty="0" smtClean="0">
                <a:solidFill>
                  <a:prstClr val="black"/>
                </a:solidFill>
                <a:latin typeface="Calibri"/>
              </a:rPr>
              <a:t>6 milyon </a:t>
            </a:r>
            <a:r>
              <a:rPr lang="tr-TR" sz="3200" dirty="0">
                <a:solidFill>
                  <a:prstClr val="black"/>
                </a:solidFill>
                <a:latin typeface="Calibri"/>
              </a:rPr>
              <a:t>tonun </a:t>
            </a:r>
            <a:r>
              <a:rPr lang="tr-TR" sz="3200" dirty="0" smtClean="0">
                <a:solidFill>
                  <a:prstClr val="black"/>
                </a:solidFill>
                <a:latin typeface="Calibri"/>
              </a:rPr>
              <a:t>üzerindedir. Alt </a:t>
            </a:r>
            <a:r>
              <a:rPr lang="tr-TR" sz="3200" dirty="0">
                <a:solidFill>
                  <a:prstClr val="black"/>
                </a:solidFill>
                <a:latin typeface="Calibri"/>
              </a:rPr>
              <a:t>sektörlere göre değişmekle birlikte sektörün </a:t>
            </a:r>
            <a:r>
              <a:rPr lang="tr-TR" sz="3200" dirty="0" smtClean="0">
                <a:solidFill>
                  <a:prstClr val="black"/>
                </a:solidFill>
                <a:latin typeface="Calibri"/>
              </a:rPr>
              <a:t>% 75’ini </a:t>
            </a:r>
            <a:r>
              <a:rPr lang="tr-TR" sz="3200" dirty="0">
                <a:solidFill>
                  <a:prstClr val="black"/>
                </a:solidFill>
                <a:latin typeface="Calibri"/>
              </a:rPr>
              <a:t>temsil etmektedir</a:t>
            </a:r>
            <a:r>
              <a:rPr lang="tr-TR" sz="3200" dirty="0" smtClean="0">
                <a:solidFill>
                  <a:prstClr val="black"/>
                </a:solidFill>
                <a:latin typeface="Calibri"/>
              </a:rPr>
              <a:t>.</a:t>
            </a:r>
            <a:r>
              <a:rPr lang="tr-TR" sz="3200" dirty="0">
                <a:solidFill>
                  <a:prstClr val="black"/>
                </a:solidFill>
                <a:latin typeface="Calibri"/>
              </a:rPr>
              <a:t> Bu sebeple de Ulusal Süt Konseyinde süt sanayini ASÜD temsil etmektedir.</a:t>
            </a:r>
          </a:p>
          <a:p>
            <a:pPr marL="342900" lvl="0" indent="-342900" eaLnBrk="0" hangingPunct="0">
              <a:spcBef>
                <a:spcPct val="20000"/>
              </a:spcBef>
              <a:buFont typeface="Arial" charset="0"/>
              <a:buChar char="•"/>
            </a:pPr>
            <a:endParaRPr lang="tr-TR" dirty="0"/>
          </a:p>
        </p:txBody>
      </p:sp>
    </p:spTree>
    <p:extLst>
      <p:ext uri="{BB962C8B-B14F-4D97-AF65-F5344CB8AC3E}">
        <p14:creationId xmlns:p14="http://schemas.microsoft.com/office/powerpoint/2010/main" val="1276706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1901188194"/>
              </p:ext>
            </p:extLst>
          </p:nvPr>
        </p:nvGraphicFramePr>
        <p:xfrm>
          <a:off x="59507" y="769440"/>
          <a:ext cx="9001000" cy="5652966"/>
        </p:xfrm>
        <a:graphic>
          <a:graphicData uri="http://schemas.openxmlformats.org/drawingml/2006/table">
            <a:tbl>
              <a:tblPr firstRow="1" firstCol="1" bandRow="1"/>
              <a:tblGrid>
                <a:gridCol w="1632173"/>
                <a:gridCol w="1176138"/>
                <a:gridCol w="999601"/>
                <a:gridCol w="1503159"/>
                <a:gridCol w="1230298"/>
                <a:gridCol w="1230298"/>
                <a:gridCol w="1229333"/>
              </a:tblGrid>
              <a:tr h="571328">
                <a:tc>
                  <a:txBody>
                    <a:bodyPr/>
                    <a:lstStyle/>
                    <a:p>
                      <a:pPr algn="ctr">
                        <a:lnSpc>
                          <a:spcPct val="115000"/>
                        </a:lnSpc>
                        <a:spcAft>
                          <a:spcPts val="0"/>
                        </a:spcAft>
                      </a:pPr>
                      <a:r>
                        <a:rPr lang="tr-TR" sz="2000" dirty="0">
                          <a:effectLst/>
                          <a:latin typeface="Calibri"/>
                          <a:ea typeface="Times New Roman"/>
                          <a:cs typeface="Tahoma"/>
                        </a:rPr>
                        <a:t>Kapasite Aralığı</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0"/>
                        </a:spcAft>
                      </a:pPr>
                      <a:r>
                        <a:rPr lang="tr-TR" sz="2000" dirty="0">
                          <a:effectLst/>
                          <a:latin typeface="Calibri"/>
                          <a:ea typeface="Times New Roman"/>
                          <a:cs typeface="Tahoma"/>
                        </a:rPr>
                        <a:t>İşletme Sayısı</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22910">
                <a:tc>
                  <a:txBody>
                    <a:bodyPr/>
                    <a:lstStyle/>
                    <a:p>
                      <a:pPr algn="ctr">
                        <a:lnSpc>
                          <a:spcPct val="115000"/>
                        </a:lnSpc>
                        <a:spcAft>
                          <a:spcPts val="0"/>
                        </a:spcAft>
                      </a:pPr>
                      <a:r>
                        <a:rPr lang="tr-TR" sz="2000">
                          <a:effectLst/>
                          <a:latin typeface="Calibri"/>
                          <a:ea typeface="Times New Roman"/>
                          <a:cs typeface="Tahoma"/>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2000">
                          <a:effectLst/>
                          <a:latin typeface="Calibri"/>
                          <a:ea typeface="Calibri"/>
                          <a:cs typeface="Times New Roman"/>
                        </a:rPr>
                        <a:t>2011</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2000" dirty="0">
                          <a:effectLst/>
                          <a:latin typeface="Calibri"/>
                          <a:ea typeface="Calibri"/>
                          <a:cs typeface="Times New Roman"/>
                        </a:rPr>
                        <a:t>2012</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2000" dirty="0">
                          <a:effectLst/>
                          <a:latin typeface="Calibri"/>
                          <a:ea typeface="Calibri"/>
                          <a:cs typeface="Times New Roman"/>
                        </a:rPr>
                        <a:t>2013</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489918">
                <a:tc>
                  <a:txBody>
                    <a:bodyPr/>
                    <a:lstStyle/>
                    <a:p>
                      <a:pPr algn="ctr">
                        <a:lnSpc>
                          <a:spcPct val="115000"/>
                        </a:lnSpc>
                        <a:spcAft>
                          <a:spcPts val="0"/>
                        </a:spcAft>
                      </a:pPr>
                      <a:r>
                        <a:rPr lang="tr-TR" sz="2000">
                          <a:effectLst/>
                          <a:latin typeface="Calibri"/>
                          <a:ea typeface="Times New Roman"/>
                          <a:cs typeface="Tahoma"/>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a:effectLst/>
                          <a:latin typeface="Calibri"/>
                          <a:ea typeface="Calibri"/>
                          <a:cs typeface="Times New Roman"/>
                        </a:rPr>
                        <a:t>Adet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Dağılım%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a:effectLst/>
                          <a:latin typeface="Calibri"/>
                          <a:ea typeface="Calibri"/>
                          <a:cs typeface="Times New Roman"/>
                        </a:rPr>
                        <a:t>Adet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Dağılım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Adet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000" dirty="0">
                          <a:effectLst/>
                          <a:latin typeface="Calibri"/>
                          <a:ea typeface="Calibri"/>
                          <a:cs typeface="Times New Roman"/>
                        </a:rPr>
                        <a:t>Dağılım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1-5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1.047.778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60,05</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811.778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59</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701.907</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56,11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91">
                <a:tc>
                  <a:txBody>
                    <a:bodyPr/>
                    <a:lstStyle/>
                    <a:p>
                      <a:pPr algn="ctr">
                        <a:lnSpc>
                          <a:spcPct val="115000"/>
                        </a:lnSpc>
                        <a:spcAft>
                          <a:spcPts val="0"/>
                        </a:spcAft>
                      </a:pPr>
                      <a:r>
                        <a:rPr lang="tr-TR" sz="2000" dirty="0">
                          <a:effectLst/>
                          <a:latin typeface="Calibri"/>
                          <a:ea typeface="Times New Roman"/>
                          <a:cs typeface="Times New Roman"/>
                        </a:rPr>
                        <a:t>6-9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363.683</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20,85</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293.399</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21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252.776</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10-19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234.714</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13,45</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198.117</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14</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190.009</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15,19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a:effectLst/>
                          <a:latin typeface="Calibri"/>
                          <a:ea typeface="Times New Roman"/>
                          <a:cs typeface="Times New Roman"/>
                        </a:rPr>
                        <a:t>20-49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74.920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4,29</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60.570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4</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85.910</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6,87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691">
                <a:tc>
                  <a:txBody>
                    <a:bodyPr/>
                    <a:lstStyle/>
                    <a:p>
                      <a:pPr algn="ctr">
                        <a:lnSpc>
                          <a:spcPct val="115000"/>
                        </a:lnSpc>
                        <a:spcAft>
                          <a:spcPts val="0"/>
                        </a:spcAft>
                      </a:pPr>
                      <a:r>
                        <a:rPr lang="tr-TR" sz="2000" dirty="0">
                          <a:effectLst/>
                          <a:latin typeface="Calibri"/>
                          <a:ea typeface="Times New Roman"/>
                          <a:cs typeface="Times New Roman"/>
                        </a:rPr>
                        <a:t>50-99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17.496</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1.00</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14.228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16.204</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1,30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100-199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4.500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0,26</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2.798</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&gt;1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3.141</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0,25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2000" dirty="0">
                          <a:effectLst/>
                          <a:latin typeface="Calibri"/>
                          <a:ea typeface="Times New Roman"/>
                          <a:cs typeface="Times New Roman"/>
                        </a:rPr>
                        <a:t>200-499 Baş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1.765</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0,10</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a:effectLst/>
                          <a:latin typeface="Calibri"/>
                          <a:ea typeface="Calibri"/>
                          <a:cs typeface="Times New Roman"/>
                        </a:rPr>
                        <a:t>1.190</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solidFill>
                            <a:srgbClr val="000000"/>
                          </a:solidFill>
                          <a:effectLst/>
                          <a:latin typeface="Calibri"/>
                          <a:ea typeface="Times New Roman"/>
                          <a:cs typeface="Times New Roman"/>
                        </a:rPr>
                        <a:t>&gt;1</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783</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0,06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633">
                <a:tc>
                  <a:txBody>
                    <a:bodyPr/>
                    <a:lstStyle/>
                    <a:p>
                      <a:pPr algn="ctr">
                        <a:lnSpc>
                          <a:spcPct val="115000"/>
                        </a:lnSpc>
                        <a:spcAft>
                          <a:spcPts val="0"/>
                        </a:spcAft>
                      </a:pPr>
                      <a:r>
                        <a:rPr lang="tr-TR" sz="2000" dirty="0">
                          <a:effectLst/>
                          <a:latin typeface="Calibri"/>
                          <a:ea typeface="Times New Roman"/>
                          <a:cs typeface="Times New Roman"/>
                        </a:rPr>
                        <a:t>500 Baş ve Üzeri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effectLst/>
                          <a:latin typeface="Calibri"/>
                          <a:ea typeface="Calibri"/>
                          <a:cs typeface="Times New Roman"/>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 </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a:effectLst/>
                          <a:latin typeface="Calibri"/>
                          <a:ea typeface="Calibri"/>
                          <a:cs typeface="Times New Roman"/>
                        </a:rPr>
                        <a:t> </a:t>
                      </a:r>
                      <a:endParaRPr lang="tr-TR" sz="20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Calibri"/>
                          <a:cs typeface="Times New Roman"/>
                        </a:rPr>
                        <a:t> </a:t>
                      </a:r>
                      <a:endParaRPr lang="tr-TR" sz="2000" b="1"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dirty="0">
                          <a:effectLst/>
                          <a:latin typeface="Calibri"/>
                          <a:ea typeface="Calibri"/>
                          <a:cs typeface="Times New Roman"/>
                        </a:rPr>
                        <a:t>217</a:t>
                      </a:r>
                      <a:endParaRPr lang="tr-TR" sz="20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000" b="1" dirty="0">
                          <a:effectLst/>
                          <a:latin typeface="Calibri"/>
                          <a:ea typeface="Times New Roman"/>
                          <a:cs typeface="Times New Roman"/>
                        </a:rPr>
                        <a:t>0,02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564">
                <a:tc>
                  <a:txBody>
                    <a:bodyPr/>
                    <a:lstStyle/>
                    <a:p>
                      <a:pPr algn="ctr">
                        <a:lnSpc>
                          <a:spcPct val="115000"/>
                        </a:lnSpc>
                        <a:spcAft>
                          <a:spcPts val="0"/>
                        </a:spcAft>
                      </a:pPr>
                      <a:r>
                        <a:rPr lang="tr-TR" sz="1800" dirty="0">
                          <a:effectLst/>
                          <a:latin typeface="Calibri"/>
                          <a:ea typeface="Calibri"/>
                          <a:cs typeface="Times New Roman"/>
                        </a:rPr>
                        <a:t> </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solidFill>
                            <a:srgbClr val="000000"/>
                          </a:solidFill>
                          <a:effectLst/>
                          <a:latin typeface="Calibri"/>
                          <a:ea typeface="Times New Roman"/>
                          <a:cs typeface="Times New Roman"/>
                        </a:rPr>
                        <a:t>1.744.859</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solidFill>
                            <a:srgbClr val="000000"/>
                          </a:solidFill>
                          <a:effectLst/>
                          <a:latin typeface="Calibri"/>
                          <a:ea typeface="Times New Roman"/>
                          <a:cs typeface="Times New Roman"/>
                        </a:rPr>
                        <a:t>100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solidFill>
                            <a:srgbClr val="000000"/>
                          </a:solidFill>
                          <a:effectLst/>
                          <a:latin typeface="Calibri"/>
                          <a:ea typeface="Times New Roman"/>
                          <a:cs typeface="Times New Roman"/>
                        </a:rPr>
                        <a:t>1.382.080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effectLst/>
                          <a:latin typeface="Calibri"/>
                          <a:ea typeface="Calibri"/>
                          <a:cs typeface="Times New Roman"/>
                        </a:rPr>
                        <a:t>100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effectLst/>
                          <a:latin typeface="Calibri"/>
                          <a:ea typeface="Calibri"/>
                          <a:cs typeface="Times New Roman"/>
                        </a:rPr>
                        <a:t>1.250.947</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dirty="0">
                          <a:effectLst/>
                          <a:latin typeface="Calibri"/>
                          <a:ea typeface="Times New Roman"/>
                          <a:cs typeface="Times New Roman"/>
                        </a:rPr>
                        <a:t>100</a:t>
                      </a:r>
                      <a:endParaRPr lang="tr-TR" sz="18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5 Dikdörtgen"/>
          <p:cNvSpPr/>
          <p:nvPr/>
        </p:nvSpPr>
        <p:spPr>
          <a:xfrm>
            <a:off x="755576" y="0"/>
            <a:ext cx="8001056" cy="769441"/>
          </a:xfrm>
          <a:prstGeom prst="rect">
            <a:avLst/>
          </a:prstGeom>
        </p:spPr>
        <p:txBody>
          <a:bodyPr wrap="square">
            <a:spAutoFit/>
          </a:bodyPr>
          <a:lstStyle/>
          <a:p>
            <a:pPr algn="ctr"/>
            <a:r>
              <a:rPr lang="tr-TR" sz="4400" dirty="0" smtClean="0">
                <a:solidFill>
                  <a:prstClr val="black"/>
                </a:solidFill>
              </a:rPr>
              <a:t>Türkiye Sığırcılık işletmeleri</a:t>
            </a:r>
            <a:endParaRPr lang="tr-TR" sz="4400"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39364"/>
            <a:ext cx="1090263" cy="7186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bwMode="auto">
          <a:xfrm>
            <a:off x="-1" y="0"/>
            <a:ext cx="9144001" cy="769441"/>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600" b="1" dirty="0" smtClean="0">
                <a:solidFill>
                  <a:prstClr val="black"/>
                </a:solidFill>
                <a:ea typeface="+mj-ea"/>
                <a:cs typeface="+mj-cs"/>
              </a:rPr>
              <a:t>Türkiye Sığırcılık İşletmeleri</a:t>
            </a:r>
            <a:endParaRPr lang="tr-TR" sz="3600" dirty="0">
              <a:solidFill>
                <a:prstClr val="white"/>
              </a:solidFill>
            </a:endParaRPr>
          </a:p>
        </p:txBody>
      </p:sp>
      <p:sp>
        <p:nvSpPr>
          <p:cNvPr id="6" name="Başlık 1"/>
          <p:cNvSpPr txBox="1">
            <a:spLocks/>
          </p:cNvSpPr>
          <p:nvPr/>
        </p:nvSpPr>
        <p:spPr bwMode="auto">
          <a:xfrm>
            <a:off x="-1" y="6381328"/>
            <a:ext cx="7793471" cy="476670"/>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a:t>
            </a:r>
            <a:r>
              <a:rPr lang="tr-TR" sz="3600" dirty="0" err="1" smtClean="0">
                <a:solidFill>
                  <a:prstClr val="white"/>
                </a:solidFill>
              </a:rPr>
              <a:t>Haygem</a:t>
            </a:r>
            <a:endParaRPr lang="tr-TR" sz="3600" dirty="0">
              <a:solidFill>
                <a:prstClr val="white"/>
              </a:solidFill>
            </a:endParaRPr>
          </a:p>
        </p:txBody>
      </p:sp>
    </p:spTree>
    <p:extLst>
      <p:ext uri="{BB962C8B-B14F-4D97-AF65-F5344CB8AC3E}">
        <p14:creationId xmlns:p14="http://schemas.microsoft.com/office/powerpoint/2010/main" val="551882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Dikdörtgen"/>
          <p:cNvSpPr/>
          <p:nvPr/>
        </p:nvSpPr>
        <p:spPr>
          <a:xfrm>
            <a:off x="755576" y="0"/>
            <a:ext cx="8001056" cy="769441"/>
          </a:xfrm>
          <a:prstGeom prst="rect">
            <a:avLst/>
          </a:prstGeom>
        </p:spPr>
        <p:txBody>
          <a:bodyPr wrap="square">
            <a:spAutoFit/>
          </a:bodyPr>
          <a:lstStyle/>
          <a:p>
            <a:pPr algn="ctr"/>
            <a:r>
              <a:rPr lang="tr-TR" sz="4400" dirty="0" smtClean="0">
                <a:solidFill>
                  <a:prstClr val="black"/>
                </a:solidFill>
              </a:rPr>
              <a:t>Türkiye Sığırcılık işletmeleri</a:t>
            </a:r>
            <a:endParaRPr lang="tr-TR" sz="4400" dirty="0">
              <a:solidFill>
                <a:prstClr val="black"/>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6139364"/>
            <a:ext cx="1090263" cy="7186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İçerik Yer Tutucusu 3"/>
          <p:cNvGraphicFramePr>
            <a:graphicFrameLocks noGrp="1"/>
          </p:cNvGraphicFramePr>
          <p:nvPr>
            <p:ph idx="1"/>
            <p:extLst>
              <p:ext uri="{D42A27DB-BD31-4B8C-83A1-F6EECF244321}">
                <p14:modId xmlns:p14="http://schemas.microsoft.com/office/powerpoint/2010/main" val="1619690946"/>
              </p:ext>
            </p:extLst>
          </p:nvPr>
        </p:nvGraphicFramePr>
        <p:xfrm>
          <a:off x="107504" y="769439"/>
          <a:ext cx="9036494" cy="4954315"/>
        </p:xfrm>
        <a:graphic>
          <a:graphicData uri="http://schemas.openxmlformats.org/drawingml/2006/table">
            <a:tbl>
              <a:tblPr firstRow="1" firstCol="1" bandRow="1"/>
              <a:tblGrid>
                <a:gridCol w="1008112"/>
                <a:gridCol w="873452"/>
                <a:gridCol w="737439"/>
                <a:gridCol w="837381"/>
                <a:gridCol w="504056"/>
                <a:gridCol w="872962"/>
                <a:gridCol w="621986"/>
                <a:gridCol w="1052594"/>
                <a:gridCol w="737439"/>
                <a:gridCol w="1053634"/>
                <a:gridCol w="737439"/>
              </a:tblGrid>
              <a:tr h="496301">
                <a:tc rowSpan="2">
                  <a:txBody>
                    <a:bodyPr/>
                    <a:lstStyle/>
                    <a:p>
                      <a:pPr>
                        <a:lnSpc>
                          <a:spcPct val="115000"/>
                        </a:lnSpc>
                        <a:spcAft>
                          <a:spcPts val="0"/>
                        </a:spcAft>
                      </a:pPr>
                      <a:r>
                        <a:rPr lang="tr-TR" sz="1600" dirty="0">
                          <a:effectLst/>
                          <a:latin typeface="Tahoma"/>
                          <a:ea typeface="Times New Roman"/>
                          <a:cs typeface="Times New Roman"/>
                        </a:rPr>
                        <a:t>Kapasite Aralığı</a:t>
                      </a:r>
                      <a:endParaRPr lang="tr-TR" sz="1600" dirty="0">
                        <a:effectLst/>
                        <a:latin typeface="Calibri"/>
                        <a:ea typeface="Calibri"/>
                        <a:cs typeface="Times New Roman"/>
                      </a:endParaRPr>
                    </a:p>
                    <a:p>
                      <a:pPr>
                        <a:lnSpc>
                          <a:spcPct val="115000"/>
                        </a:lnSpc>
                        <a:spcAft>
                          <a:spcPts val="0"/>
                        </a:spcAft>
                      </a:pPr>
                      <a:r>
                        <a:rPr lang="tr-TR" sz="1600" dirty="0">
                          <a:effectLst/>
                          <a:latin typeface="Tahoma"/>
                          <a:ea typeface="Times New Roman"/>
                          <a:cs typeface="Times New Roman"/>
                        </a:rPr>
                        <a:t>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15000"/>
                        </a:lnSpc>
                        <a:spcAft>
                          <a:spcPts val="1000"/>
                        </a:spcAft>
                      </a:pPr>
                      <a:r>
                        <a:rPr lang="tr-TR" sz="1600" dirty="0">
                          <a:effectLst/>
                          <a:latin typeface="Tahoma"/>
                          <a:ea typeface="Times New Roman"/>
                          <a:cs typeface="Times New Roman"/>
                        </a:rPr>
                        <a:t>İşletme Sayısı</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1000"/>
                        </a:spcAft>
                      </a:pPr>
                      <a:r>
                        <a:rPr lang="tr-TR" sz="1600" dirty="0">
                          <a:effectLst/>
                          <a:latin typeface="Tahoma"/>
                          <a:ea typeface="Times New Roman"/>
                          <a:cs typeface="Times New Roman"/>
                        </a:rPr>
                        <a:t>Hayvan sayısı</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41723">
                <a:tc vMerge="1">
                  <a:txBody>
                    <a:bodyPr/>
                    <a:lstStyle/>
                    <a:p>
                      <a:pPr>
                        <a:lnSpc>
                          <a:spcPct val="115000"/>
                        </a:lnSpc>
                        <a:spcAft>
                          <a:spcPts val="0"/>
                        </a:spcAft>
                      </a:pP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tr-TR" sz="1600">
                          <a:effectLst/>
                          <a:latin typeface="Calibri"/>
                          <a:ea typeface="Calibri"/>
                          <a:cs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1000"/>
                        </a:spcAft>
                      </a:pPr>
                      <a:r>
                        <a:rPr lang="tr-TR" sz="1600">
                          <a:effectLst/>
                          <a:latin typeface="Calibri"/>
                          <a:ea typeface="Calibri"/>
                          <a:cs typeface="Times New Roman"/>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600">
                          <a:effectLst/>
                          <a:latin typeface="Calibri"/>
                          <a:ea typeface="Calibri"/>
                          <a:cs typeface="Times New Roman"/>
                        </a:rPr>
                        <a:t>2013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1000"/>
                        </a:spcAft>
                      </a:pPr>
                      <a:r>
                        <a:rPr lang="tr-TR" sz="1600" dirty="0">
                          <a:effectLst/>
                          <a:latin typeface="Calibri"/>
                          <a:ea typeface="Calibri"/>
                          <a:cs typeface="Times New Roman"/>
                        </a:rPr>
                        <a:t>2011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1000"/>
                        </a:spcAft>
                      </a:pPr>
                      <a:r>
                        <a:rPr lang="tr-TR" sz="1600">
                          <a:effectLst/>
                          <a:latin typeface="Calibri"/>
                          <a:ea typeface="Calibri"/>
                          <a:cs typeface="Times New Roman"/>
                        </a:rPr>
                        <a:t>2012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670031">
                <a:tc>
                  <a:txBody>
                    <a:bodyPr/>
                    <a:lstStyle/>
                    <a:p>
                      <a:pPr>
                        <a:lnSpc>
                          <a:spcPct val="115000"/>
                        </a:lnSpc>
                        <a:spcAft>
                          <a:spcPts val="0"/>
                        </a:spcAft>
                      </a:pPr>
                      <a:r>
                        <a:rPr lang="tr-TR" sz="1600">
                          <a:effectLst/>
                          <a:latin typeface="Tahoma"/>
                          <a:ea typeface="Times New Roman"/>
                          <a:cs typeface="Times New Roman"/>
                        </a:rPr>
                        <a:t> </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Adet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Dağılım%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Adet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Dağılım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Adet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Dağılım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Baş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dirty="0">
                          <a:effectLst/>
                          <a:latin typeface="Calibri"/>
                          <a:ea typeface="Calibri"/>
                          <a:cs typeface="Times New Roman"/>
                        </a:rPr>
                        <a:t>Dağılım</a:t>
                      </a:r>
                    </a:p>
                    <a:p>
                      <a:pPr>
                        <a:spcAft>
                          <a:spcPts val="0"/>
                        </a:spcAft>
                      </a:pPr>
                      <a:r>
                        <a:rPr lang="tr-TR" sz="1600"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Baş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600">
                          <a:effectLst/>
                          <a:latin typeface="Calibri"/>
                          <a:ea typeface="Calibri"/>
                          <a:cs typeface="Times New Roman"/>
                        </a:rPr>
                        <a:t>Dağılım</a:t>
                      </a:r>
                    </a:p>
                    <a:p>
                      <a:pPr>
                        <a:spcAft>
                          <a:spcPts val="0"/>
                        </a:spcAft>
                      </a:pPr>
                      <a:r>
                        <a:rPr lang="tr-TR" sz="16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713">
                <a:tc>
                  <a:txBody>
                    <a:bodyPr/>
                    <a:lstStyle/>
                    <a:p>
                      <a:pPr>
                        <a:lnSpc>
                          <a:spcPct val="115000"/>
                        </a:lnSpc>
                        <a:spcAft>
                          <a:spcPts val="0"/>
                        </a:spcAft>
                      </a:pPr>
                      <a:r>
                        <a:rPr lang="tr-TR" sz="1600" dirty="0" smtClean="0">
                          <a:effectLst/>
                          <a:latin typeface="Times New Roman"/>
                          <a:ea typeface="Times New Roman"/>
                          <a:cs typeface="Times New Roman"/>
                        </a:rPr>
                        <a:t>01-05</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400" dirty="0">
                          <a:effectLst/>
                          <a:latin typeface="Calibri"/>
                          <a:ea typeface="Calibri"/>
                          <a:cs typeface="Times New Roman"/>
                        </a:rPr>
                        <a:t>1.047.778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400" dirty="0">
                          <a:effectLst/>
                          <a:latin typeface="Calibri"/>
                          <a:ea typeface="Calibri"/>
                          <a:cs typeface="Times New Roman"/>
                        </a:rPr>
                        <a:t>60,05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400" dirty="0">
                          <a:effectLst/>
                          <a:latin typeface="Calibri"/>
                          <a:ea typeface="Calibri"/>
                          <a:cs typeface="Times New Roman"/>
                        </a:rPr>
                        <a:t>811.778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400" dirty="0">
                          <a:solidFill>
                            <a:srgbClr val="000000"/>
                          </a:solidFill>
                          <a:effectLst/>
                          <a:latin typeface="Calibri"/>
                          <a:ea typeface="Times New Roman"/>
                          <a:cs typeface="Times New Roman"/>
                        </a:rPr>
                        <a:t>59</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400" dirty="0" smtClean="0">
                          <a:effectLst/>
                          <a:latin typeface="Calibri"/>
                          <a:ea typeface="Calibri"/>
                          <a:cs typeface="Times New Roman"/>
                        </a:rPr>
                        <a:t>701.907</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400" dirty="0">
                          <a:effectLst/>
                          <a:latin typeface="Calibri"/>
                          <a:ea typeface="Times New Roman"/>
                          <a:cs typeface="Times New Roman"/>
                        </a:rPr>
                        <a:t>56,11</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400" dirty="0">
                          <a:effectLst/>
                          <a:latin typeface="Calibri"/>
                          <a:ea typeface="Times New Roman"/>
                          <a:cs typeface="Times New Roman"/>
                        </a:rPr>
                        <a:t>2.496.385</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400" dirty="0">
                          <a:effectLst/>
                          <a:latin typeface="Calibri"/>
                          <a:ea typeface="Times New Roman"/>
                          <a:cs typeface="Times New Roman"/>
                        </a:rPr>
                        <a:t>19,87</a:t>
                      </a:r>
                      <a:endParaRPr lang="tr-TR"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solidFill>
                            <a:srgbClr val="FF0000"/>
                          </a:solidFill>
                          <a:effectLst/>
                          <a:latin typeface="Calibri"/>
                          <a:ea typeface="Calibri"/>
                          <a:cs typeface="Times New Roman"/>
                        </a:rPr>
                        <a:t>2.063.726</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solidFill>
                            <a:srgbClr val="FF0000"/>
                          </a:solidFill>
                          <a:effectLst/>
                          <a:latin typeface="Calibri"/>
                          <a:ea typeface="Calibri"/>
                          <a:cs typeface="Times New Roman"/>
                        </a:rPr>
                        <a:t>20</a:t>
                      </a:r>
                      <a:endParaRPr lang="tr-TR"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76">
                <a:tc>
                  <a:txBody>
                    <a:bodyPr/>
                    <a:lstStyle/>
                    <a:p>
                      <a:pPr>
                        <a:lnSpc>
                          <a:spcPct val="115000"/>
                        </a:lnSpc>
                        <a:spcAft>
                          <a:spcPts val="0"/>
                        </a:spcAft>
                      </a:pPr>
                      <a:r>
                        <a:rPr lang="tr-TR" sz="1600" dirty="0" smtClean="0">
                          <a:effectLst/>
                          <a:latin typeface="Times New Roman"/>
                          <a:ea typeface="Times New Roman"/>
                          <a:cs typeface="Times New Roman"/>
                        </a:rPr>
                        <a:t>06-09</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363.683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20,85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293.399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a:solidFill>
                            <a:srgbClr val="000000"/>
                          </a:solidFill>
                          <a:effectLst/>
                          <a:latin typeface="Calibri"/>
                          <a:ea typeface="Times New Roman"/>
                          <a:cs typeface="Times New Roman"/>
                        </a:rPr>
                        <a:t>21</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smtClean="0">
                          <a:effectLst/>
                          <a:latin typeface="Calibri"/>
                          <a:ea typeface="Calibri"/>
                          <a:cs typeface="Times New Roman"/>
                        </a:rPr>
                        <a:t>252.776</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20,21</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2.505.797</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19,95</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solidFill>
                            <a:srgbClr val="FF0000"/>
                          </a:solidFill>
                          <a:effectLst/>
                          <a:latin typeface="Calibri"/>
                          <a:ea typeface="Calibri"/>
                          <a:cs typeface="Times New Roman"/>
                        </a:rPr>
                        <a:t>2.095.781</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solidFill>
                            <a:srgbClr val="FF0000"/>
                          </a:solidFill>
                          <a:effectLst/>
                          <a:latin typeface="Calibri"/>
                          <a:ea typeface="Calibri"/>
                          <a:cs typeface="Times New Roman"/>
                        </a:rPr>
                        <a:t>20</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964">
                <a:tc>
                  <a:txBody>
                    <a:bodyPr/>
                    <a:lstStyle/>
                    <a:p>
                      <a:pPr>
                        <a:lnSpc>
                          <a:spcPct val="115000"/>
                        </a:lnSpc>
                        <a:spcAft>
                          <a:spcPts val="0"/>
                        </a:spcAft>
                      </a:pPr>
                      <a:r>
                        <a:rPr lang="tr-TR" sz="1600" dirty="0" smtClean="0">
                          <a:effectLst/>
                          <a:latin typeface="Times New Roman"/>
                          <a:ea typeface="Times New Roman"/>
                          <a:cs typeface="Times New Roman"/>
                        </a:rPr>
                        <a:t>10-19</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234.714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13,45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198.117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dirty="0">
                          <a:solidFill>
                            <a:srgbClr val="000000"/>
                          </a:solidFill>
                          <a:effectLst/>
                          <a:latin typeface="Calibri"/>
                          <a:ea typeface="Times New Roman"/>
                          <a:cs typeface="Times New Roman"/>
                        </a:rPr>
                        <a:t>14</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smtClean="0">
                          <a:effectLst/>
                          <a:latin typeface="Calibri"/>
                          <a:ea typeface="Calibri"/>
                          <a:cs typeface="Times New Roman"/>
                        </a:rPr>
                        <a:t>190.009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15,19</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3.210.000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25,55</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FF0000"/>
                          </a:solidFill>
                          <a:effectLst/>
                          <a:latin typeface="Calibri"/>
                          <a:ea typeface="Calibri"/>
                          <a:cs typeface="Times New Roman"/>
                        </a:rPr>
                        <a:t>2.767.188</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FF0000"/>
                          </a:solidFill>
                          <a:effectLst/>
                          <a:latin typeface="Calibri"/>
                          <a:ea typeface="Calibri"/>
                          <a:cs typeface="Times New Roman"/>
                        </a:rPr>
                        <a:t>27</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452">
                <a:tc>
                  <a:txBody>
                    <a:bodyPr/>
                    <a:lstStyle/>
                    <a:p>
                      <a:pPr>
                        <a:lnSpc>
                          <a:spcPct val="115000"/>
                        </a:lnSpc>
                        <a:spcAft>
                          <a:spcPts val="0"/>
                        </a:spcAft>
                      </a:pPr>
                      <a:r>
                        <a:rPr lang="tr-TR" sz="1600" dirty="0" smtClean="0">
                          <a:effectLst/>
                          <a:latin typeface="Times New Roman"/>
                          <a:ea typeface="Times New Roman"/>
                          <a:cs typeface="Times New Roman"/>
                        </a:rPr>
                        <a:t>20-49</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74.920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4,29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60.570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a:solidFill>
                            <a:srgbClr val="000000"/>
                          </a:solidFill>
                          <a:effectLst/>
                          <a:latin typeface="Calibri"/>
                          <a:ea typeface="Times New Roman"/>
                          <a:cs typeface="Times New Roman"/>
                        </a:rPr>
                        <a:t>4</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smtClean="0">
                          <a:effectLst/>
                          <a:latin typeface="Calibri"/>
                          <a:ea typeface="Calibri"/>
                          <a:cs typeface="Times New Roman"/>
                        </a:rPr>
                        <a:t>85.910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6,87</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2.100.000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16,72</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solidFill>
                            <a:srgbClr val="FF0000"/>
                          </a:solidFill>
                          <a:effectLst/>
                          <a:latin typeface="Calibri"/>
                          <a:ea typeface="Calibri"/>
                          <a:cs typeface="Times New Roman"/>
                        </a:rPr>
                        <a:t>1.812.749</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solidFill>
                            <a:srgbClr val="FF0000"/>
                          </a:solidFill>
                          <a:effectLst/>
                          <a:latin typeface="Calibri"/>
                          <a:ea typeface="Calibri"/>
                          <a:cs typeface="Times New Roman"/>
                        </a:rPr>
                        <a:t>17</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948">
                <a:tc>
                  <a:txBody>
                    <a:bodyPr/>
                    <a:lstStyle/>
                    <a:p>
                      <a:pPr>
                        <a:lnSpc>
                          <a:spcPct val="115000"/>
                        </a:lnSpc>
                        <a:spcAft>
                          <a:spcPts val="0"/>
                        </a:spcAft>
                      </a:pPr>
                      <a:r>
                        <a:rPr lang="tr-TR" sz="1600" dirty="0" smtClean="0">
                          <a:effectLst/>
                          <a:latin typeface="Times New Roman"/>
                          <a:ea typeface="Times New Roman"/>
                          <a:cs typeface="Times New Roman"/>
                        </a:rPr>
                        <a:t>50-99</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17.496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Calibri"/>
                          <a:cs typeface="Times New Roman"/>
                        </a:rPr>
                        <a:t>14.228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a:solidFill>
                            <a:srgbClr val="000000"/>
                          </a:solidFill>
                          <a:effectLst/>
                          <a:latin typeface="Calibri"/>
                          <a:ea typeface="Times New Roman"/>
                          <a:cs typeface="Times New Roman"/>
                        </a:rPr>
                        <a:t>1</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smtClean="0">
                          <a:effectLst/>
                          <a:latin typeface="Calibri"/>
                          <a:ea typeface="Calibri"/>
                          <a:cs typeface="Times New Roman"/>
                        </a:rPr>
                        <a:t>16.204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1,30</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1.050.000</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8,36</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FF0000"/>
                          </a:solidFill>
                          <a:effectLst/>
                          <a:latin typeface="Calibri"/>
                          <a:ea typeface="Calibri"/>
                          <a:cs typeface="Times New Roman"/>
                        </a:rPr>
                        <a:t>866.621</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FF0000"/>
                          </a:solidFill>
                          <a:effectLst/>
                          <a:latin typeface="Calibri"/>
                          <a:ea typeface="Calibri"/>
                          <a:cs typeface="Times New Roman"/>
                        </a:rPr>
                        <a:t>8</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412">
                <a:tc>
                  <a:txBody>
                    <a:bodyPr/>
                    <a:lstStyle/>
                    <a:p>
                      <a:pPr>
                        <a:lnSpc>
                          <a:spcPct val="115000"/>
                        </a:lnSpc>
                        <a:spcAft>
                          <a:spcPts val="0"/>
                        </a:spcAft>
                      </a:pPr>
                      <a:r>
                        <a:rPr lang="tr-TR" sz="1600" dirty="0" smtClean="0">
                          <a:effectLst/>
                          <a:latin typeface="Times New Roman"/>
                          <a:ea typeface="Times New Roman"/>
                          <a:cs typeface="Times New Roman"/>
                        </a:rPr>
                        <a:t>100-199</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4.500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2.798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dirty="0">
                          <a:solidFill>
                            <a:srgbClr val="000000"/>
                          </a:solidFill>
                          <a:effectLst/>
                          <a:latin typeface="Calibri"/>
                          <a:ea typeface="Times New Roman"/>
                          <a:cs typeface="Times New Roman"/>
                        </a:rPr>
                        <a:t>&gt;1</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smtClean="0">
                          <a:effectLst/>
                          <a:latin typeface="Calibri"/>
                          <a:ea typeface="Calibri"/>
                          <a:cs typeface="Times New Roman"/>
                        </a:rPr>
                        <a:t>3.141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0,25</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650.000</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5,17</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FF0000"/>
                          </a:solidFill>
                          <a:effectLst/>
                          <a:latin typeface="Calibri"/>
                          <a:ea typeface="Calibri"/>
                          <a:cs typeface="Times New Roman"/>
                        </a:rPr>
                        <a:t>388.490</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solidFill>
                            <a:srgbClr val="FF0000"/>
                          </a:solidFill>
                          <a:effectLst/>
                          <a:latin typeface="Calibri"/>
                          <a:ea typeface="Calibri"/>
                          <a:cs typeface="Times New Roman"/>
                        </a:rPr>
                        <a:t>4</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24">
                <a:tc>
                  <a:txBody>
                    <a:bodyPr/>
                    <a:lstStyle/>
                    <a:p>
                      <a:pPr>
                        <a:lnSpc>
                          <a:spcPct val="115000"/>
                        </a:lnSpc>
                        <a:spcAft>
                          <a:spcPts val="0"/>
                        </a:spcAft>
                      </a:pPr>
                      <a:r>
                        <a:rPr lang="tr-TR" sz="1600" dirty="0" smtClean="0">
                          <a:effectLst/>
                          <a:latin typeface="Times New Roman"/>
                          <a:ea typeface="Times New Roman"/>
                          <a:cs typeface="Times New Roman"/>
                        </a:rPr>
                        <a:t>200-499</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1.765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Calibri"/>
                          <a:cs typeface="Times New Roman"/>
                        </a:rPr>
                        <a:t>1.190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tr-TR" sz="1600">
                          <a:solidFill>
                            <a:srgbClr val="000000"/>
                          </a:solidFill>
                          <a:effectLst/>
                          <a:latin typeface="Calibri"/>
                          <a:ea typeface="Times New Roman"/>
                          <a:cs typeface="Times New Roman"/>
                        </a:rPr>
                        <a:t>&gt;1</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smtClean="0">
                          <a:effectLst/>
                          <a:latin typeface="Calibri"/>
                          <a:ea typeface="Calibri"/>
                          <a:cs typeface="Times New Roman"/>
                        </a:rPr>
                        <a:t>783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0,06</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550.000</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4,38</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a:solidFill>
                            <a:srgbClr val="FF0000"/>
                          </a:solidFill>
                          <a:effectLst/>
                          <a:latin typeface="Calibri"/>
                          <a:ea typeface="Calibri"/>
                          <a:cs typeface="Times New Roman"/>
                        </a:rPr>
                        <a:t>378.959</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dirty="0">
                          <a:solidFill>
                            <a:srgbClr val="FF0000"/>
                          </a:solidFill>
                          <a:effectLst/>
                          <a:latin typeface="Calibri"/>
                          <a:ea typeface="Calibri"/>
                          <a:cs typeface="Times New Roman"/>
                        </a:rPr>
                        <a:t>4</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404">
                <a:tc>
                  <a:txBody>
                    <a:bodyPr/>
                    <a:lstStyle/>
                    <a:p>
                      <a:pPr>
                        <a:lnSpc>
                          <a:spcPct val="115000"/>
                        </a:lnSpc>
                        <a:spcAft>
                          <a:spcPts val="0"/>
                        </a:spcAft>
                      </a:pPr>
                      <a:r>
                        <a:rPr lang="tr-TR" sz="1600" dirty="0" smtClean="0">
                          <a:effectLst/>
                          <a:latin typeface="Times New Roman"/>
                          <a:ea typeface="Times New Roman"/>
                          <a:cs typeface="Times New Roman"/>
                        </a:rPr>
                        <a:t>500- Üzer</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b="1" dirty="0">
                          <a:effectLst/>
                          <a:latin typeface="Calibri"/>
                          <a:ea typeface="Calibri"/>
                          <a:cs typeface="Times New Roman"/>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b="1">
                          <a:effectLst/>
                          <a:latin typeface="Calibri"/>
                          <a:ea typeface="Calibri"/>
                          <a:cs typeface="Times New Roman"/>
                        </a:rPr>
                        <a:t> </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b="1" dirty="0">
                          <a:effectLst/>
                          <a:latin typeface="Calibri"/>
                          <a:ea typeface="Calibri"/>
                          <a:cs typeface="Times New Roman"/>
                        </a:rPr>
                        <a:t>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Calibri"/>
                          <a:ea typeface="Calibri"/>
                          <a:cs typeface="Times New Roman"/>
                        </a:rPr>
                        <a:t>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smtClean="0">
                          <a:effectLst/>
                          <a:latin typeface="Calibri"/>
                          <a:ea typeface="Calibri"/>
                          <a:cs typeface="Times New Roman"/>
                        </a:rPr>
                        <a:t>217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0,02</a:t>
                      </a:r>
                      <a:endParaRPr lang="tr-TR" sz="16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a:effectLst/>
                          <a:latin typeface="Calibri"/>
                          <a:ea typeface="Times New Roman"/>
                          <a:cs typeface="Times New Roman"/>
                        </a:rPr>
                        <a:t> </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600" dirty="0">
                          <a:effectLst/>
                          <a:latin typeface="Calibri"/>
                          <a:ea typeface="Times New Roman"/>
                          <a:cs typeface="Times New Roman"/>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rgbClr val="FF0000"/>
                          </a:solidFill>
                          <a:effectLst/>
                          <a:latin typeface="Calibri"/>
                          <a:ea typeface="Calibri"/>
                          <a:cs typeface="Times New Roman"/>
                        </a:rPr>
                        <a:t>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600" b="1" dirty="0">
                          <a:solidFill>
                            <a:srgbClr val="FF0000"/>
                          </a:solidFill>
                          <a:effectLst/>
                          <a:latin typeface="Calibri"/>
                          <a:ea typeface="Calibri"/>
                          <a:cs typeface="Times New Roman"/>
                        </a:rPr>
                        <a:t> </a:t>
                      </a:r>
                      <a:endParaRPr lang="tr-TR" sz="16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4250">
                <a:tc>
                  <a:txBody>
                    <a:bodyPr/>
                    <a:lstStyle/>
                    <a:p>
                      <a:pPr>
                        <a:lnSpc>
                          <a:spcPct val="115000"/>
                        </a:lnSpc>
                        <a:spcAft>
                          <a:spcPts val="1000"/>
                        </a:spcAft>
                      </a:pPr>
                      <a:r>
                        <a:rPr lang="tr-TR" sz="1600" dirty="0">
                          <a:effectLst/>
                          <a:latin typeface="Times New Roman"/>
                          <a:ea typeface="Calibri"/>
                          <a:cs typeface="Times New Roman"/>
                        </a:rPr>
                        <a:t> </a:t>
                      </a:r>
                      <a:r>
                        <a:rPr lang="tr-TR" sz="1600" dirty="0" smtClean="0">
                          <a:effectLst/>
                          <a:latin typeface="Times New Roman"/>
                          <a:ea typeface="Calibri"/>
                          <a:cs typeface="Times New Roman"/>
                        </a:rPr>
                        <a:t>Toplam</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b="1" dirty="0">
                          <a:solidFill>
                            <a:srgbClr val="000000"/>
                          </a:solidFill>
                          <a:effectLst/>
                          <a:latin typeface="Times New Roman"/>
                          <a:ea typeface="Times New Roman"/>
                          <a:cs typeface="Times New Roman"/>
                        </a:rPr>
                        <a:t>1.744.859</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b="1" dirty="0">
                          <a:solidFill>
                            <a:srgbClr val="000000"/>
                          </a:solidFill>
                          <a:effectLst/>
                          <a:latin typeface="Times New Roman"/>
                          <a:ea typeface="Times New Roman"/>
                          <a:cs typeface="Times New Roman"/>
                        </a:rPr>
                        <a:t>100</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b="1" dirty="0">
                          <a:solidFill>
                            <a:srgbClr val="000000"/>
                          </a:solidFill>
                          <a:effectLst/>
                          <a:latin typeface="Times New Roman"/>
                          <a:ea typeface="Times New Roman"/>
                          <a:cs typeface="Times New Roman"/>
                        </a:rPr>
                        <a:t>1.382.080</a:t>
                      </a:r>
                      <a:endParaRPr lang="tr-T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b="1" dirty="0">
                          <a:effectLst/>
                          <a:latin typeface="Times New Roman"/>
                          <a:ea typeface="Calibri"/>
                          <a:cs typeface="Times New Roman"/>
                        </a:rPr>
                        <a:t>100</a:t>
                      </a:r>
                      <a:endParaRPr lang="tr-T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b="1" dirty="0" smtClean="0">
                          <a:effectLst/>
                          <a:latin typeface="Times New Roman"/>
                          <a:ea typeface="Calibri"/>
                          <a:cs typeface="Times New Roman"/>
                        </a:rPr>
                        <a:t>1.250.947                            </a:t>
                      </a:r>
                      <a:endParaRPr lang="tr-T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b="1" dirty="0">
                          <a:effectLst/>
                          <a:latin typeface="Times New Roman"/>
                          <a:ea typeface="Times New Roman"/>
                          <a:cs typeface="Times New Roman"/>
                        </a:rPr>
                        <a:t>100</a:t>
                      </a:r>
                      <a:endParaRPr lang="tr-T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b="1" dirty="0">
                          <a:effectLst/>
                          <a:latin typeface="Times New Roman"/>
                          <a:ea typeface="Times New Roman"/>
                          <a:cs typeface="Times New Roman"/>
                        </a:rPr>
                        <a:t>12.562.182</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200" b="1" dirty="0">
                          <a:effectLst/>
                          <a:latin typeface="Times New Roman"/>
                          <a:ea typeface="Times New Roman"/>
                          <a:cs typeface="Times New Roman"/>
                        </a:rPr>
                        <a:t>100</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solidFill>
                            <a:srgbClr val="FF0000"/>
                          </a:solidFill>
                          <a:effectLst/>
                          <a:latin typeface="Times New Roman"/>
                          <a:ea typeface="Calibri"/>
                          <a:cs typeface="Times New Roman"/>
                        </a:rPr>
                        <a:t>10.373.513</a:t>
                      </a:r>
                      <a:endParaRPr lang="tr-T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200" b="1" dirty="0">
                          <a:solidFill>
                            <a:srgbClr val="FF0000"/>
                          </a:solidFill>
                          <a:effectLst/>
                          <a:latin typeface="Times New Roman"/>
                          <a:ea typeface="Calibri"/>
                          <a:cs typeface="Times New Roman"/>
                        </a:rPr>
                        <a:t>100</a:t>
                      </a:r>
                      <a:endParaRPr lang="tr-TR"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Başlık 1"/>
          <p:cNvSpPr txBox="1">
            <a:spLocks/>
          </p:cNvSpPr>
          <p:nvPr/>
        </p:nvSpPr>
        <p:spPr bwMode="auto">
          <a:xfrm>
            <a:off x="-1" y="5733256"/>
            <a:ext cx="7793471" cy="1124743"/>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a:t>
            </a:r>
            <a:r>
              <a:rPr lang="tr-TR" sz="3600" dirty="0" err="1" smtClean="0">
                <a:solidFill>
                  <a:prstClr val="white"/>
                </a:solidFill>
              </a:rPr>
              <a:t>Haygem</a:t>
            </a:r>
            <a:endParaRPr lang="tr-TR" sz="3600" dirty="0">
              <a:solidFill>
                <a:prstClr val="white"/>
              </a:solidFill>
            </a:endParaRPr>
          </a:p>
        </p:txBody>
      </p:sp>
    </p:spTree>
    <p:extLst>
      <p:ext uri="{BB962C8B-B14F-4D97-AF65-F5344CB8AC3E}">
        <p14:creationId xmlns:p14="http://schemas.microsoft.com/office/powerpoint/2010/main" val="1158493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Dikdörtgen"/>
          <p:cNvSpPr/>
          <p:nvPr/>
        </p:nvSpPr>
        <p:spPr>
          <a:xfrm>
            <a:off x="0" y="0"/>
            <a:ext cx="9144000" cy="758669"/>
          </a:xfrm>
          <a:prstGeom prst="rect">
            <a:avLst/>
          </a:prstGeom>
        </p:spPr>
        <p:txBody>
          <a:bodyPr wrap="square">
            <a:spAutoFit/>
          </a:bodyPr>
          <a:lstStyle/>
          <a:p>
            <a:pPr>
              <a:lnSpc>
                <a:spcPct val="115000"/>
              </a:lnSpc>
              <a:spcAft>
                <a:spcPts val="1000"/>
              </a:spcAft>
            </a:pPr>
            <a:r>
              <a:rPr lang="tr-TR" sz="4000" b="1" dirty="0">
                <a:solidFill>
                  <a:prstClr val="black"/>
                </a:solidFill>
                <a:latin typeface="Calibri"/>
                <a:ea typeface="Times"/>
                <a:cs typeface="Times New Roman"/>
              </a:rPr>
              <a:t>Türkiye’de Hayvan Başına Ortalama Verim</a:t>
            </a:r>
            <a:endParaRPr lang="tr-TR" sz="4000" dirty="0">
              <a:solidFill>
                <a:prstClr val="black"/>
              </a:solidFill>
              <a:latin typeface="Calibri"/>
              <a:ea typeface="Calibri"/>
              <a:cs typeface="Times New Roman"/>
            </a:endParaRP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2880292298"/>
              </p:ext>
            </p:extLst>
          </p:nvPr>
        </p:nvGraphicFramePr>
        <p:xfrm>
          <a:off x="1" y="769439"/>
          <a:ext cx="9118648" cy="5774718"/>
        </p:xfrm>
        <a:graphic>
          <a:graphicData uri="http://schemas.openxmlformats.org/drawingml/2006/table">
            <a:tbl>
              <a:tblPr firstRow="1" firstCol="1" bandRow="1"/>
              <a:tblGrid>
                <a:gridCol w="1173561"/>
                <a:gridCol w="1173561"/>
                <a:gridCol w="1288707"/>
                <a:gridCol w="1288707"/>
                <a:gridCol w="1442234"/>
                <a:gridCol w="1442234"/>
                <a:gridCol w="1309644"/>
              </a:tblGrid>
              <a:tr h="425098">
                <a:tc>
                  <a:txBody>
                    <a:bodyPr/>
                    <a:lstStyle/>
                    <a:p>
                      <a:pPr algn="ctr">
                        <a:lnSpc>
                          <a:spcPct val="115000"/>
                        </a:lnSpc>
                        <a:spcBef>
                          <a:spcPts val="600"/>
                        </a:spcBef>
                        <a:spcAft>
                          <a:spcPts val="600"/>
                        </a:spcAft>
                      </a:pPr>
                      <a:r>
                        <a:rPr lang="tr-TR" sz="1200" b="1" dirty="0">
                          <a:effectLst/>
                          <a:latin typeface="Times New Roman"/>
                          <a:ea typeface="Times"/>
                          <a:cs typeface="Times New Roman"/>
                        </a:rPr>
                        <a:t> </a:t>
                      </a:r>
                      <a:endParaRPr lang="tr-TR" sz="11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l">
                        <a:lnSpc>
                          <a:spcPct val="115000"/>
                        </a:lnSpc>
                        <a:spcAft>
                          <a:spcPts val="1000"/>
                        </a:spcAft>
                      </a:pPr>
                      <a:r>
                        <a:rPr lang="tr-TR" sz="1100">
                          <a:effectLst/>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5537">
                <a:tc rowSpan="3">
                  <a:txBody>
                    <a:bodyPr/>
                    <a:lstStyle/>
                    <a:p>
                      <a:pPr algn="ctr">
                        <a:lnSpc>
                          <a:spcPct val="115000"/>
                        </a:lnSpc>
                        <a:spcBef>
                          <a:spcPts val="600"/>
                        </a:spcBef>
                        <a:spcAft>
                          <a:spcPts val="600"/>
                        </a:spcAft>
                      </a:pPr>
                      <a:r>
                        <a:rPr lang="tr-TR" sz="1800" b="1" dirty="0">
                          <a:effectLst/>
                          <a:latin typeface="Times New Roman"/>
                          <a:ea typeface="Times"/>
                          <a:cs typeface="Times New Roman"/>
                        </a:rPr>
                        <a:t>Yıl</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Bef>
                          <a:spcPts val="600"/>
                        </a:spcBef>
                        <a:spcAft>
                          <a:spcPts val="600"/>
                        </a:spcAft>
                      </a:pPr>
                      <a:r>
                        <a:rPr lang="tr-TR" sz="1800" b="1" dirty="0">
                          <a:effectLst/>
                          <a:latin typeface="Times New Roman"/>
                          <a:ea typeface="Times"/>
                          <a:cs typeface="Times New Roman"/>
                        </a:rPr>
                        <a:t>İnek</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Bef>
                          <a:spcPts val="600"/>
                        </a:spcBef>
                        <a:spcAft>
                          <a:spcPts val="600"/>
                        </a:spcAft>
                      </a:pPr>
                      <a:r>
                        <a:rPr lang="tr-TR" sz="1800" b="1" dirty="0">
                          <a:effectLst/>
                          <a:latin typeface="Times New Roman"/>
                          <a:ea typeface="Times"/>
                          <a:cs typeface="Times New Roman"/>
                        </a:rPr>
                        <a:t>Koyun</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Bef>
                          <a:spcPts val="600"/>
                        </a:spcBef>
                        <a:spcAft>
                          <a:spcPts val="600"/>
                        </a:spcAft>
                      </a:pPr>
                      <a:r>
                        <a:rPr lang="tr-TR" sz="1800" b="1">
                          <a:effectLst/>
                          <a:latin typeface="Times New Roman"/>
                          <a:ea typeface="Times"/>
                          <a:cs typeface="Times New Roman"/>
                        </a:rPr>
                        <a:t>Keçi</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691269">
                <a:tc vMerge="1">
                  <a:txBody>
                    <a:bodyPr/>
                    <a:lstStyle/>
                    <a:p>
                      <a:endParaRPr lang="tr-TR"/>
                    </a:p>
                  </a:txBody>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Sağılan sayısı</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Ort. süt verimi</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Sağılan sayısı</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Ort. süt verimi</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Sağılan sayısı</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a:effectLst/>
                          <a:latin typeface="Times New Roman"/>
                          <a:ea typeface="Times"/>
                          <a:cs typeface="Times New Roman"/>
                        </a:rPr>
                        <a:t>Ort. süt verimi</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37">
                <a:tc vMerge="1">
                  <a:txBody>
                    <a:bodyPr/>
                    <a:lstStyle/>
                    <a:p>
                      <a:endParaRPr lang="tr-TR"/>
                    </a:p>
                  </a:txBody>
                  <a:tcPr/>
                </a:tc>
                <a:tc>
                  <a:txBody>
                    <a:bodyPr/>
                    <a:lstStyle/>
                    <a:p>
                      <a:pPr algn="ctr">
                        <a:lnSpc>
                          <a:spcPct val="115000"/>
                        </a:lnSpc>
                        <a:spcBef>
                          <a:spcPts val="600"/>
                        </a:spcBef>
                        <a:spcAft>
                          <a:spcPts val="600"/>
                        </a:spcAft>
                      </a:pPr>
                      <a:r>
                        <a:rPr lang="tr-TR" sz="1800" b="1">
                          <a:effectLst/>
                          <a:latin typeface="Times New Roman"/>
                          <a:ea typeface="Times"/>
                          <a:cs typeface="Times New Roman"/>
                        </a:rPr>
                        <a:t>Adet</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a:effectLst/>
                          <a:latin typeface="Times New Roman"/>
                          <a:ea typeface="Times"/>
                          <a:cs typeface="Times New Roman"/>
                        </a:rPr>
                        <a:t>Kg/Baş</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Adet</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Kg/Baş</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Times New Roman"/>
                          <a:ea typeface="Times"/>
                          <a:cs typeface="Times New Roman"/>
                        </a:rPr>
                        <a:t>Adet</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a:effectLst/>
                          <a:latin typeface="Times New Roman"/>
                          <a:ea typeface="Times"/>
                          <a:cs typeface="Times New Roman"/>
                        </a:rPr>
                        <a:t>Kg/Baş</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980">
                <a:tc>
                  <a:txBody>
                    <a:bodyPr/>
                    <a:lstStyle/>
                    <a:p>
                      <a:pPr algn="ctr">
                        <a:lnSpc>
                          <a:spcPct val="115000"/>
                        </a:lnSpc>
                        <a:spcBef>
                          <a:spcPts val="600"/>
                        </a:spcBef>
                        <a:spcAft>
                          <a:spcPts val="600"/>
                        </a:spcAft>
                      </a:pPr>
                      <a:r>
                        <a:rPr lang="tr-TR" sz="1800" b="1">
                          <a:effectLst/>
                          <a:latin typeface="Calibri"/>
                          <a:ea typeface="Times"/>
                          <a:cs typeface="Times New Roman"/>
                        </a:rPr>
                        <a:t>1930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1.362.299</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521</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7.212.838</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52</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6.323.577</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80</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980">
                <a:tc>
                  <a:txBody>
                    <a:bodyPr/>
                    <a:lstStyle/>
                    <a:p>
                      <a:pPr algn="ctr">
                        <a:lnSpc>
                          <a:spcPct val="115000"/>
                        </a:lnSpc>
                        <a:spcBef>
                          <a:spcPts val="600"/>
                        </a:spcBef>
                        <a:spcAft>
                          <a:spcPts val="600"/>
                        </a:spcAft>
                      </a:pPr>
                      <a:r>
                        <a:rPr lang="tr-TR" sz="1800" b="1">
                          <a:effectLst/>
                          <a:latin typeface="Calibri"/>
                          <a:ea typeface="Times"/>
                          <a:cs typeface="Times New Roman"/>
                        </a:rPr>
                        <a:t>1960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3.773.600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594</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18.830.700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47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11.643.460</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70</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980">
                <a:tc>
                  <a:txBody>
                    <a:bodyPr/>
                    <a:lstStyle/>
                    <a:p>
                      <a:pPr algn="ctr">
                        <a:lnSpc>
                          <a:spcPct val="115000"/>
                        </a:lnSpc>
                        <a:spcBef>
                          <a:spcPts val="600"/>
                        </a:spcBef>
                        <a:spcAft>
                          <a:spcPts val="600"/>
                        </a:spcAft>
                      </a:pPr>
                      <a:r>
                        <a:rPr lang="tr-TR" sz="1800" b="1">
                          <a:effectLst/>
                          <a:latin typeface="Calibri"/>
                          <a:ea typeface="Times"/>
                          <a:cs typeface="Times New Roman"/>
                        </a:rPr>
                        <a:t>1990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5.892.550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1.351</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23.698.830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48</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6.013.000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55</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61">
                <a:tc>
                  <a:txBody>
                    <a:bodyPr/>
                    <a:lstStyle/>
                    <a:p>
                      <a:pPr algn="ctr">
                        <a:lnSpc>
                          <a:spcPct val="115000"/>
                        </a:lnSpc>
                        <a:spcBef>
                          <a:spcPts val="600"/>
                        </a:spcBef>
                        <a:spcAft>
                          <a:spcPts val="600"/>
                        </a:spcAft>
                      </a:pPr>
                      <a:r>
                        <a:rPr lang="tr-TR" sz="1800" b="1">
                          <a:effectLst/>
                          <a:latin typeface="Calibri"/>
                          <a:ea typeface="Times"/>
                          <a:cs typeface="Times New Roman"/>
                        </a:rPr>
                        <a:t>2000</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5.279.569</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1.654</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15.920.159</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49</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3.792.707</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57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980">
                <a:tc>
                  <a:txBody>
                    <a:bodyPr/>
                    <a:lstStyle/>
                    <a:p>
                      <a:pPr algn="ctr">
                        <a:lnSpc>
                          <a:spcPct val="115000"/>
                        </a:lnSpc>
                        <a:spcBef>
                          <a:spcPts val="600"/>
                        </a:spcBef>
                        <a:spcAft>
                          <a:spcPts val="600"/>
                        </a:spcAft>
                      </a:pPr>
                      <a:r>
                        <a:rPr lang="tr-TR" sz="1800" b="1" smtClean="0">
                          <a:effectLst/>
                          <a:latin typeface="Calibri"/>
                          <a:ea typeface="Times"/>
                          <a:cs typeface="Times New Roman"/>
                        </a:rPr>
                        <a:t>2010</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smtClean="0">
                          <a:effectLst/>
                          <a:latin typeface="Calibri"/>
                          <a:ea typeface="Times"/>
                          <a:cs typeface="Times New Roman"/>
                        </a:rPr>
                        <a:t>4.384.130</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smtClean="0">
                          <a:effectLst/>
                          <a:latin typeface="Calibri"/>
                          <a:ea typeface="Times"/>
                          <a:cs typeface="Times New Roman"/>
                        </a:rPr>
                        <a:t>2.847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smtClean="0">
                          <a:effectLst/>
                          <a:latin typeface="Calibri"/>
                          <a:ea typeface="Times"/>
                          <a:cs typeface="Times New Roman"/>
                        </a:rPr>
                        <a:t>10.583.608</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smtClean="0">
                          <a:effectLst/>
                          <a:latin typeface="Calibri"/>
                          <a:ea typeface="Times"/>
                          <a:cs typeface="Times New Roman"/>
                        </a:rPr>
                        <a:t>77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smtClean="0">
                          <a:effectLst/>
                          <a:latin typeface="Calibri"/>
                          <a:ea typeface="Times"/>
                          <a:cs typeface="Times New Roman"/>
                        </a:rPr>
                        <a:t>2.582.539</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smtClean="0">
                          <a:effectLst/>
                          <a:latin typeface="Calibri"/>
                          <a:ea typeface="Times"/>
                          <a:cs typeface="Times New Roman"/>
                        </a:rPr>
                        <a:t>106</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61">
                <a:tc>
                  <a:txBody>
                    <a:bodyPr/>
                    <a:lstStyle/>
                    <a:p>
                      <a:pPr algn="ctr">
                        <a:lnSpc>
                          <a:spcPct val="115000"/>
                        </a:lnSpc>
                        <a:spcBef>
                          <a:spcPts val="600"/>
                        </a:spcBef>
                        <a:spcAft>
                          <a:spcPts val="600"/>
                        </a:spcAft>
                      </a:pPr>
                      <a:r>
                        <a:rPr lang="tr-TR" sz="1800" b="1" dirty="0">
                          <a:effectLst/>
                          <a:latin typeface="Calibri"/>
                          <a:ea typeface="Times"/>
                          <a:cs typeface="Times New Roman"/>
                        </a:rPr>
                        <a:t>2011</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a:effectLst/>
                          <a:latin typeface="Calibri"/>
                          <a:ea typeface="Times"/>
                          <a:cs typeface="Times New Roman"/>
                        </a:rPr>
                        <a:t>4.761.142</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2.899</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11.561.144</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77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3.033.111</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106</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980">
                <a:tc>
                  <a:txBody>
                    <a:bodyPr/>
                    <a:lstStyle/>
                    <a:p>
                      <a:pPr algn="ctr">
                        <a:lnSpc>
                          <a:spcPct val="115000"/>
                        </a:lnSpc>
                        <a:spcBef>
                          <a:spcPts val="600"/>
                        </a:spcBef>
                        <a:spcAft>
                          <a:spcPts val="600"/>
                        </a:spcAft>
                      </a:pPr>
                      <a:r>
                        <a:rPr lang="tr-TR" sz="1800" b="1">
                          <a:effectLst/>
                          <a:latin typeface="Calibri"/>
                          <a:ea typeface="Times"/>
                          <a:cs typeface="Times New Roman"/>
                        </a:rPr>
                        <a:t>2012</a:t>
                      </a:r>
                      <a:endParaRPr lang="tr-TR"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5.431.400</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2.942</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13.068.428</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77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dirty="0">
                          <a:effectLst/>
                          <a:latin typeface="Calibri"/>
                          <a:ea typeface="Times"/>
                          <a:cs typeface="Times New Roman"/>
                        </a:rPr>
                        <a:t>3.502.272</a:t>
                      </a:r>
                      <a:endParaRPr lang="tr-TR"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105</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794">
                <a:tc>
                  <a:txBody>
                    <a:bodyPr/>
                    <a:lstStyle/>
                    <a:p>
                      <a:pPr algn="ctr">
                        <a:lnSpc>
                          <a:spcPct val="115000"/>
                        </a:lnSpc>
                        <a:spcBef>
                          <a:spcPts val="600"/>
                        </a:spcBef>
                        <a:spcAft>
                          <a:spcPts val="600"/>
                        </a:spcAft>
                      </a:pPr>
                      <a:r>
                        <a:rPr lang="tr-TR" sz="1800" b="1" dirty="0">
                          <a:effectLst/>
                          <a:latin typeface="Calibri"/>
                          <a:ea typeface="Times"/>
                          <a:cs typeface="Times New Roman"/>
                        </a:rPr>
                        <a:t>2013</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0" dirty="0">
                          <a:effectLst/>
                          <a:latin typeface="Calibri"/>
                          <a:ea typeface="Times"/>
                          <a:cs typeface="Times New Roman"/>
                        </a:rPr>
                        <a:t>5.607.272</a:t>
                      </a:r>
                      <a:endParaRPr lang="tr-TR"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2.970</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0" dirty="0">
                          <a:effectLst/>
                          <a:latin typeface="Calibri"/>
                          <a:ea typeface="Times"/>
                          <a:cs typeface="Times New Roman"/>
                        </a:rPr>
                        <a:t>14.287.237</a:t>
                      </a:r>
                      <a:endParaRPr lang="tr-TR"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77</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0" dirty="0">
                          <a:effectLst/>
                          <a:latin typeface="Calibri"/>
                          <a:ea typeface="Times"/>
                          <a:cs typeface="Times New Roman"/>
                        </a:rPr>
                        <a:t>3.943.318</a:t>
                      </a:r>
                      <a:endParaRPr lang="tr-TR"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a:effectLst/>
                          <a:latin typeface="Calibri"/>
                          <a:ea typeface="Times"/>
                          <a:cs typeface="Times New Roman"/>
                        </a:rPr>
                        <a:t>105</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61">
                <a:tc>
                  <a:txBody>
                    <a:bodyPr/>
                    <a:lstStyle/>
                    <a:p>
                      <a:pPr algn="ctr">
                        <a:lnSpc>
                          <a:spcPct val="115000"/>
                        </a:lnSpc>
                        <a:spcBef>
                          <a:spcPts val="600"/>
                        </a:spcBef>
                        <a:spcAft>
                          <a:spcPts val="600"/>
                        </a:spcAft>
                      </a:pPr>
                      <a:r>
                        <a:rPr lang="tr-TR" sz="1800" b="1" dirty="0" smtClean="0">
                          <a:effectLst/>
                          <a:latin typeface="Calibri"/>
                          <a:ea typeface="Calibri"/>
                          <a:cs typeface="Times New Roman"/>
                        </a:rPr>
                        <a:t>2014</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0" dirty="0" smtClean="0">
                          <a:effectLst/>
                          <a:latin typeface="Times New Roman"/>
                          <a:ea typeface="Calibri"/>
                        </a:rPr>
                        <a:t>5.567.176</a:t>
                      </a:r>
                      <a:endParaRPr lang="tr-TR"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smtClean="0">
                          <a:effectLst/>
                          <a:latin typeface="Times New Roman"/>
                          <a:ea typeface="Calibri"/>
                        </a:rPr>
                        <a:t>3.029</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0" dirty="0" smtClean="0">
                          <a:effectLst/>
                          <a:latin typeface="Times New Roman"/>
                          <a:ea typeface="Calibri"/>
                        </a:rPr>
                        <a:t>14.511.991</a:t>
                      </a:r>
                      <a:endParaRPr lang="tr-TR"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smtClean="0">
                          <a:effectLst/>
                          <a:latin typeface="Times New Roman"/>
                          <a:ea typeface="Calibri"/>
                        </a:rPr>
                        <a:t>76</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0" dirty="0" smtClean="0">
                          <a:effectLst/>
                          <a:latin typeface="Times New Roman"/>
                          <a:ea typeface="Calibri"/>
                        </a:rPr>
                        <a:t>4.401.173</a:t>
                      </a:r>
                      <a:endParaRPr lang="tr-TR" sz="1800" b="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tr-TR" sz="1800" b="1" dirty="0" smtClean="0">
                          <a:effectLst/>
                          <a:latin typeface="Calibri"/>
                          <a:ea typeface="Calibri"/>
                          <a:cs typeface="Times New Roman"/>
                        </a:rPr>
                        <a:t>105</a:t>
                      </a:r>
                      <a:endParaRPr lang="tr-TR"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Başlık 1"/>
          <p:cNvSpPr txBox="1">
            <a:spLocks/>
          </p:cNvSpPr>
          <p:nvPr/>
        </p:nvSpPr>
        <p:spPr bwMode="auto">
          <a:xfrm>
            <a:off x="-1" y="0"/>
            <a:ext cx="9144001" cy="105273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b="1" dirty="0" smtClean="0">
                <a:solidFill>
                  <a:prstClr val="black"/>
                </a:solidFill>
                <a:ea typeface="+mj-ea"/>
                <a:cs typeface="+mj-cs"/>
              </a:rPr>
              <a:t>Türkiye’de Hayvan Başına Ortalama Süt Verimi</a:t>
            </a:r>
            <a:endParaRPr lang="tr-TR" sz="3600" dirty="0">
              <a:solidFill>
                <a:prstClr val="white"/>
              </a:solidFill>
            </a:endParaRPr>
          </a:p>
        </p:txBody>
      </p:sp>
      <p:sp>
        <p:nvSpPr>
          <p:cNvPr id="6" name="Başlık 1"/>
          <p:cNvSpPr txBox="1">
            <a:spLocks/>
          </p:cNvSpPr>
          <p:nvPr/>
        </p:nvSpPr>
        <p:spPr bwMode="auto">
          <a:xfrm>
            <a:off x="-1" y="6439643"/>
            <a:ext cx="7793471" cy="41835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439643"/>
            <a:ext cx="755576" cy="5684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89344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88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sz="3600" b="1"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684" y="6021288"/>
            <a:ext cx="1210798" cy="836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İçerik Yer Tutucusu 8"/>
          <p:cNvGraphicFramePr>
            <a:graphicFrameLocks noGrp="1"/>
          </p:cNvGraphicFramePr>
          <p:nvPr>
            <p:ph idx="1"/>
            <p:extLst>
              <p:ext uri="{D42A27DB-BD31-4B8C-83A1-F6EECF244321}">
                <p14:modId xmlns:p14="http://schemas.microsoft.com/office/powerpoint/2010/main" val="1494887074"/>
              </p:ext>
            </p:extLst>
          </p:nvPr>
        </p:nvGraphicFramePr>
        <p:xfrm>
          <a:off x="1" y="1196752"/>
          <a:ext cx="9144000" cy="4929413"/>
        </p:xfrm>
        <a:graphic>
          <a:graphicData uri="http://schemas.openxmlformats.org/drawingml/2006/table">
            <a:tbl>
              <a:tblPr firstRow="1" firstCol="1" bandRow="1"/>
              <a:tblGrid>
                <a:gridCol w="1766411"/>
                <a:gridCol w="1766411"/>
                <a:gridCol w="1658008"/>
                <a:gridCol w="1401429"/>
                <a:gridCol w="1401429"/>
                <a:gridCol w="1150312"/>
              </a:tblGrid>
              <a:tr h="339710">
                <a:tc rowSpan="2">
                  <a:txBody>
                    <a:bodyPr/>
                    <a:lstStyle/>
                    <a:p>
                      <a:pPr marL="182880">
                        <a:lnSpc>
                          <a:spcPct val="115000"/>
                        </a:lnSpc>
                        <a:spcAft>
                          <a:spcPts val="0"/>
                        </a:spcAft>
                      </a:pPr>
                      <a:r>
                        <a:rPr lang="tr-TR" sz="1600" b="1" kern="1200" dirty="0">
                          <a:solidFill>
                            <a:srgbClr val="FFFFFF"/>
                          </a:solidFill>
                          <a:effectLst/>
                          <a:latin typeface="Calibri"/>
                          <a:ea typeface="Times New Roman"/>
                          <a:cs typeface="Arial"/>
                        </a:rPr>
                        <a:t>Yıllar</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gridSpan="2">
                  <a:txBody>
                    <a:bodyPr/>
                    <a:lstStyle/>
                    <a:p>
                      <a:pPr marL="182880" algn="ctr">
                        <a:lnSpc>
                          <a:spcPct val="115000"/>
                        </a:lnSpc>
                        <a:spcAft>
                          <a:spcPts val="0"/>
                        </a:spcAft>
                      </a:pPr>
                      <a:r>
                        <a:rPr lang="tr-TR" sz="1600" b="1" kern="1200">
                          <a:solidFill>
                            <a:srgbClr val="FFFFFF"/>
                          </a:solidFill>
                          <a:effectLst/>
                          <a:latin typeface="Calibri"/>
                          <a:ea typeface="Times New Roman"/>
                          <a:cs typeface="Arial"/>
                        </a:rPr>
                        <a:t>Dünya</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tr-TR"/>
                    </a:p>
                  </a:txBody>
                  <a:tcPr/>
                </a:tc>
                <a:tc gridSpan="3">
                  <a:txBody>
                    <a:bodyPr/>
                    <a:lstStyle/>
                    <a:p>
                      <a:pPr algn="ctr">
                        <a:lnSpc>
                          <a:spcPct val="115000"/>
                        </a:lnSpc>
                        <a:spcAft>
                          <a:spcPts val="0"/>
                        </a:spcAft>
                      </a:pPr>
                      <a:r>
                        <a:rPr lang="tr-TR" sz="1600" b="1" kern="1200">
                          <a:solidFill>
                            <a:srgbClr val="FFFFFF"/>
                          </a:solidFill>
                          <a:effectLst/>
                          <a:latin typeface="Calibri"/>
                          <a:ea typeface="Times New Roman"/>
                          <a:cs typeface="Arial"/>
                        </a:rPr>
                        <a:t>Türkiye</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r>
              <a:tr h="1081347">
                <a:tc vMerge="1">
                  <a:txBody>
                    <a:bodyPr/>
                    <a:lstStyle/>
                    <a:p>
                      <a:endParaRPr lang="tr-TR"/>
                    </a:p>
                  </a:txBody>
                  <a:tcPr/>
                </a:tc>
                <a:tc>
                  <a:txBody>
                    <a:bodyPr/>
                    <a:lstStyle/>
                    <a:p>
                      <a:pPr indent="21590">
                        <a:lnSpc>
                          <a:spcPct val="115000"/>
                        </a:lnSpc>
                        <a:spcAft>
                          <a:spcPts val="0"/>
                        </a:spcAft>
                      </a:pPr>
                      <a:r>
                        <a:rPr lang="tr-TR" sz="1600" kern="1200">
                          <a:solidFill>
                            <a:srgbClr val="000000"/>
                          </a:solidFill>
                          <a:effectLst/>
                          <a:latin typeface="Calibri"/>
                          <a:ea typeface="Times New Roman"/>
                          <a:cs typeface="Arial"/>
                        </a:rPr>
                        <a:t>Milyon ton</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600" kern="1200">
                          <a:solidFill>
                            <a:srgbClr val="000000"/>
                          </a:solidFill>
                          <a:effectLst/>
                          <a:latin typeface="Calibri"/>
                          <a:ea typeface="Times New Roman"/>
                          <a:cs typeface="Arial"/>
                        </a:rPr>
                        <a:t>Değişim %</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21590">
                        <a:lnSpc>
                          <a:spcPct val="115000"/>
                        </a:lnSpc>
                        <a:spcAft>
                          <a:spcPts val="0"/>
                        </a:spcAft>
                      </a:pPr>
                      <a:r>
                        <a:rPr lang="tr-TR" sz="1600" kern="1200">
                          <a:solidFill>
                            <a:srgbClr val="000000"/>
                          </a:solidFill>
                          <a:effectLst/>
                          <a:latin typeface="Calibri"/>
                          <a:ea typeface="Times New Roman"/>
                          <a:cs typeface="Arial"/>
                        </a:rPr>
                        <a:t>Milyon ton</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600" kern="1200">
                          <a:solidFill>
                            <a:srgbClr val="000000"/>
                          </a:solidFill>
                          <a:effectLst/>
                          <a:latin typeface="Calibri"/>
                          <a:ea typeface="Times New Roman"/>
                          <a:cs typeface="Arial"/>
                        </a:rPr>
                        <a:t>Değişim %</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Dünya üretimindeki payı %</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579</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9,7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1,8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652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12,6</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11,1</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14,4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1,7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685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5,1</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10,8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dirty="0">
                          <a:effectLst/>
                          <a:latin typeface="Arial"/>
                          <a:ea typeface="Times New Roman"/>
                          <a:cs typeface="Times New Roman"/>
                        </a:rPr>
                        <a:t>1,8</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2008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697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12,2</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-0,9</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dirty="0">
                          <a:effectLst/>
                          <a:latin typeface="Arial"/>
                          <a:ea typeface="Times New Roman"/>
                          <a:cs typeface="Times New Roman"/>
                        </a:rPr>
                        <a:t>1,8</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dirty="0">
                          <a:solidFill>
                            <a:srgbClr val="FFFFFF"/>
                          </a:solidFill>
                          <a:effectLst/>
                          <a:latin typeface="Calibri"/>
                          <a:ea typeface="Times New Roman"/>
                          <a:cs typeface="Arial"/>
                        </a:rPr>
                        <a:t>2009</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716</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0,7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0,0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1,7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732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12,5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1,7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2011</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753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2,8</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15,05</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20,4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2,0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50966">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770</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2,2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17,4</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dirty="0">
                          <a:solidFill>
                            <a:srgbClr val="000000"/>
                          </a:solidFill>
                          <a:effectLst/>
                          <a:latin typeface="Calibri"/>
                          <a:ea typeface="Times New Roman"/>
                          <a:cs typeface="Arial"/>
                        </a:rPr>
                        <a:t>15,6</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spcAft>
                          <a:spcPts val="0"/>
                        </a:spcAft>
                      </a:pPr>
                      <a:r>
                        <a:rPr lang="tr-TR" sz="1400">
                          <a:effectLst/>
                          <a:latin typeface="Arial"/>
                          <a:ea typeface="Times New Roman"/>
                          <a:cs typeface="Times New Roman"/>
                        </a:rPr>
                        <a:t>2,3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9710">
                <a:tc>
                  <a:txBody>
                    <a:bodyPr/>
                    <a:lstStyle/>
                    <a:p>
                      <a:pPr marL="182880">
                        <a:lnSpc>
                          <a:spcPct val="115000"/>
                        </a:lnSpc>
                        <a:spcAft>
                          <a:spcPts val="0"/>
                        </a:spcAft>
                      </a:pPr>
                      <a:r>
                        <a:rPr lang="tr-TR" sz="1600" b="1" kern="1200">
                          <a:solidFill>
                            <a:srgbClr val="FFFFFF"/>
                          </a:solidFill>
                          <a:effectLst/>
                          <a:latin typeface="Calibri"/>
                          <a:ea typeface="Times New Roman"/>
                          <a:cs typeface="Arial"/>
                        </a:rPr>
                        <a:t>2013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dirty="0" smtClean="0">
                          <a:solidFill>
                            <a:srgbClr val="000000"/>
                          </a:solidFill>
                          <a:effectLst/>
                          <a:latin typeface="Calibri"/>
                          <a:ea typeface="Times New Roman"/>
                          <a:cs typeface="Arial"/>
                        </a:rPr>
                        <a:t>782</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1,3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18,2</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182880" algn="ctr">
                        <a:lnSpc>
                          <a:spcPct val="115000"/>
                        </a:lnSpc>
                        <a:spcAft>
                          <a:spcPts val="0"/>
                        </a:spcAft>
                      </a:pPr>
                      <a:r>
                        <a:rPr lang="tr-TR" sz="1600" kern="1200">
                          <a:solidFill>
                            <a:srgbClr val="000000"/>
                          </a:solidFill>
                          <a:effectLst/>
                          <a:latin typeface="Calibri"/>
                          <a:ea typeface="Times New Roman"/>
                          <a:cs typeface="Arial"/>
                        </a:rPr>
                        <a:t>4,7</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0"/>
                        </a:spcAft>
                      </a:pPr>
                      <a:r>
                        <a:rPr lang="tr-TR" sz="1400">
                          <a:effectLst/>
                          <a:latin typeface="Arial"/>
                          <a:ea typeface="Times New Roman"/>
                          <a:cs typeface="Times New Roman"/>
                        </a:rPr>
                        <a:t>2,3</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9710">
                <a:tc>
                  <a:txBody>
                    <a:bodyPr/>
                    <a:lstStyle/>
                    <a:p>
                      <a:pPr marL="182880">
                        <a:lnSpc>
                          <a:spcPct val="115000"/>
                        </a:lnSpc>
                        <a:spcAft>
                          <a:spcPts val="0"/>
                        </a:spcAft>
                      </a:pPr>
                      <a:r>
                        <a:rPr lang="tr-TR" sz="1600" b="1" kern="1200" dirty="0">
                          <a:solidFill>
                            <a:srgbClr val="FFFFFF"/>
                          </a:solidFill>
                          <a:effectLst/>
                          <a:latin typeface="Calibri"/>
                          <a:ea typeface="Calibri"/>
                          <a:cs typeface="Arial"/>
                        </a:rPr>
                        <a:t>2014</a:t>
                      </a:r>
                      <a:endParaRPr lang="tr-TR" sz="900" dirty="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18,5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182880" algn="ctr">
                        <a:lnSpc>
                          <a:spcPct val="115000"/>
                        </a:lnSpc>
                        <a:spcAft>
                          <a:spcPts val="0"/>
                        </a:spcAft>
                      </a:pPr>
                      <a:r>
                        <a:rPr lang="tr-TR" sz="1600" kern="1200">
                          <a:solidFill>
                            <a:srgbClr val="000000"/>
                          </a:solidFill>
                          <a:effectLst/>
                          <a:latin typeface="Calibri"/>
                          <a:ea typeface="Calibri"/>
                          <a:cs typeface="Arial"/>
                        </a:rPr>
                        <a:t>1,5</a:t>
                      </a:r>
                      <a:endParaRPr lang="tr-TR" sz="900">
                        <a:effectLst/>
                        <a:latin typeface="Calibri"/>
                        <a:ea typeface="Calibri"/>
                        <a:cs typeface="Times New Roman"/>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nSpc>
                          <a:spcPct val="115000"/>
                        </a:lnSpc>
                      </a:pPr>
                      <a:endParaRPr lang="tr-TR" sz="900" dirty="0">
                        <a:effectLst/>
                        <a:latin typeface="Calibri"/>
                      </a:endParaRPr>
                    </a:p>
                  </a:txBody>
                  <a:tcPr marL="53555" marR="53555" marT="7438"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
        <p:nvSpPr>
          <p:cNvPr id="8" name="Başlık 1"/>
          <p:cNvSpPr txBox="1">
            <a:spLocks/>
          </p:cNvSpPr>
          <p:nvPr/>
        </p:nvSpPr>
        <p:spPr bwMode="auto">
          <a:xfrm>
            <a:off x="-1" y="6165303"/>
            <a:ext cx="7793471" cy="69269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FAO ve TUİK</a:t>
            </a:r>
            <a:endParaRPr lang="tr-TR" sz="3600" dirty="0">
              <a:solidFill>
                <a:prstClr val="white"/>
              </a:solidFill>
            </a:endParaRPr>
          </a:p>
        </p:txBody>
      </p:sp>
      <p:sp>
        <p:nvSpPr>
          <p:cNvPr id="10" name="Başlık 1"/>
          <p:cNvSpPr txBox="1">
            <a:spLocks/>
          </p:cNvSpPr>
          <p:nvPr/>
        </p:nvSpPr>
        <p:spPr bwMode="auto">
          <a:xfrm>
            <a:off x="-1" y="0"/>
            <a:ext cx="9144001" cy="1196752"/>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b="1" dirty="0">
                <a:solidFill>
                  <a:prstClr val="black"/>
                </a:solidFill>
                <a:ea typeface="+mj-ea"/>
                <a:cs typeface="+mj-cs"/>
              </a:rPr>
              <a:t>Dünyadaki ve Türkiye’deki Çiğ Süt Üretimi</a:t>
            </a:r>
            <a:endParaRPr lang="tr-TR" sz="3600" dirty="0">
              <a:solidFill>
                <a:prstClr val="white"/>
              </a:solidFill>
            </a:endParaRPr>
          </a:p>
        </p:txBody>
      </p:sp>
    </p:spTree>
    <p:extLst>
      <p:ext uri="{BB962C8B-B14F-4D97-AF65-F5344CB8AC3E}">
        <p14:creationId xmlns:p14="http://schemas.microsoft.com/office/powerpoint/2010/main" val="2129725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30083"/>
            <a:ext cx="1498360" cy="836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İçerik Yer Tutucusu 4"/>
          <p:cNvGraphicFramePr>
            <a:graphicFrameLocks noGrp="1"/>
          </p:cNvGraphicFramePr>
          <p:nvPr>
            <p:ph idx="1"/>
            <p:extLst>
              <p:ext uri="{D42A27DB-BD31-4B8C-83A1-F6EECF244321}">
                <p14:modId xmlns:p14="http://schemas.microsoft.com/office/powerpoint/2010/main" val="2284468093"/>
              </p:ext>
            </p:extLst>
          </p:nvPr>
        </p:nvGraphicFramePr>
        <p:xfrm>
          <a:off x="0" y="1412775"/>
          <a:ext cx="9143999" cy="4602782"/>
        </p:xfrm>
        <a:graphic>
          <a:graphicData uri="http://schemas.openxmlformats.org/drawingml/2006/table">
            <a:tbl>
              <a:tblPr firstRow="1" firstCol="1" bandRow="1"/>
              <a:tblGrid>
                <a:gridCol w="1473212"/>
                <a:gridCol w="1658628"/>
                <a:gridCol w="2304256"/>
                <a:gridCol w="1584176"/>
                <a:gridCol w="2123727"/>
              </a:tblGrid>
              <a:tr h="360041">
                <a:tc rowSpan="2">
                  <a:txBody>
                    <a:bodyPr/>
                    <a:lstStyle/>
                    <a:p>
                      <a:pPr>
                        <a:lnSpc>
                          <a:spcPct val="115000"/>
                        </a:lnSpc>
                        <a:spcAft>
                          <a:spcPts val="0"/>
                        </a:spcAft>
                      </a:pPr>
                      <a:r>
                        <a:rPr lang="tr-TR"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2800" dirty="0" smtClean="0">
                          <a:effectLst/>
                          <a:latin typeface="Calibri"/>
                          <a:ea typeface="Calibri"/>
                          <a:cs typeface="Times New Roman"/>
                        </a:rPr>
                        <a:t>Dünya</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0"/>
                        </a:spcAft>
                      </a:pPr>
                      <a:r>
                        <a:rPr lang="tr-TR" sz="2800" dirty="0">
                          <a:effectLst/>
                          <a:latin typeface="Calibri"/>
                          <a:ea typeface="Calibri"/>
                          <a:cs typeface="Times New Roman"/>
                        </a:rPr>
                        <a:t>Türkiye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839638">
                <a:tc vMerge="1">
                  <a:txBody>
                    <a:bodyPr/>
                    <a:lstStyle/>
                    <a:p>
                      <a:endParaRPr lang="tr-TR"/>
                    </a:p>
                  </a:txBody>
                  <a:tcPr/>
                </a:tc>
                <a:tc>
                  <a:txBody>
                    <a:bodyPr/>
                    <a:lstStyle/>
                    <a:p>
                      <a:pPr>
                        <a:lnSpc>
                          <a:spcPct val="115000"/>
                        </a:lnSpc>
                        <a:spcAft>
                          <a:spcPts val="0"/>
                        </a:spcAft>
                      </a:pPr>
                      <a:r>
                        <a:rPr lang="tr-TR" sz="2800" dirty="0" smtClean="0">
                          <a:effectLst/>
                          <a:latin typeface="Calibri"/>
                          <a:ea typeface="Calibri"/>
                          <a:cs typeface="Times New Roman"/>
                        </a:rPr>
                        <a:t>Milyon Ton</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a:effectLst/>
                          <a:latin typeface="Calibri"/>
                          <a:ea typeface="Calibri"/>
                          <a:cs typeface="Times New Roman"/>
                        </a:rPr>
                        <a:t>Toplam </a:t>
                      </a:r>
                      <a:r>
                        <a:rPr lang="tr-TR" sz="2800" dirty="0" smtClean="0">
                          <a:effectLst/>
                          <a:latin typeface="Calibri"/>
                          <a:ea typeface="Calibri"/>
                          <a:cs typeface="Times New Roman"/>
                        </a:rPr>
                        <a:t>İçindeki%</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smtClean="0">
                          <a:effectLst/>
                          <a:latin typeface="Calibri"/>
                          <a:ea typeface="Calibri"/>
                          <a:cs typeface="Times New Roman"/>
                        </a:rPr>
                        <a:t>Milyon Ton</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a:effectLst/>
                          <a:latin typeface="Calibri"/>
                          <a:ea typeface="Calibri"/>
                          <a:cs typeface="Times New Roman"/>
                        </a:rPr>
                        <a:t>Toplam </a:t>
                      </a:r>
                      <a:r>
                        <a:rPr lang="tr-TR" sz="2800" dirty="0" smtClean="0">
                          <a:effectLst/>
                          <a:latin typeface="Calibri"/>
                          <a:ea typeface="Calibri"/>
                          <a:cs typeface="Times New Roman"/>
                        </a:rPr>
                        <a:t>İçindeki %</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İnek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646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91,4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Manda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0,051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Koyun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75">
                <a:tc>
                  <a:txBody>
                    <a:bodyPr/>
                    <a:lstStyle/>
                    <a:p>
                      <a:pPr>
                        <a:lnSpc>
                          <a:spcPct val="115000"/>
                        </a:lnSpc>
                        <a:spcAft>
                          <a:spcPts val="0"/>
                        </a:spcAft>
                      </a:pPr>
                      <a:r>
                        <a:rPr lang="tr-TR" sz="2400">
                          <a:effectLst/>
                          <a:latin typeface="Calibri"/>
                          <a:ea typeface="Calibri"/>
                          <a:cs typeface="Times New Roman"/>
                        </a:rPr>
                        <a:t>Keçi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512">
                <a:tc>
                  <a:txBody>
                    <a:bodyPr/>
                    <a:lstStyle/>
                    <a:p>
                      <a:pPr>
                        <a:lnSpc>
                          <a:spcPct val="115000"/>
                        </a:lnSpc>
                        <a:spcAft>
                          <a:spcPts val="0"/>
                        </a:spcAft>
                      </a:pPr>
                      <a:r>
                        <a:rPr lang="tr-TR" sz="2400">
                          <a:effectLst/>
                          <a:latin typeface="Calibri"/>
                          <a:ea typeface="Calibri"/>
                          <a:cs typeface="Times New Roman"/>
                        </a:rPr>
                        <a:t>Deve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2275">
                <a:tc>
                  <a:txBody>
                    <a:bodyPr/>
                    <a:lstStyle/>
                    <a:p>
                      <a:pPr>
                        <a:lnSpc>
                          <a:spcPct val="115000"/>
                        </a:lnSpc>
                        <a:spcAft>
                          <a:spcPts val="0"/>
                        </a:spcAft>
                      </a:pPr>
                      <a:r>
                        <a:rPr lang="tr-TR" sz="2400" dirty="0">
                          <a:effectLst/>
                          <a:latin typeface="Calibri"/>
                          <a:ea typeface="Calibri"/>
                          <a:cs typeface="Times New Roman"/>
                        </a:rPr>
                        <a:t>Toplam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782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800" dirty="0">
                          <a:effectLst/>
                          <a:latin typeface="Calibri"/>
                          <a:ea typeface="Calibri"/>
                          <a:cs typeface="Times New Roman"/>
                        </a:rPr>
                        <a:t>18,2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b="1" dirty="0">
                          <a:effectLst/>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Başlık 1"/>
          <p:cNvSpPr txBox="1">
            <a:spLocks/>
          </p:cNvSpPr>
          <p:nvPr/>
        </p:nvSpPr>
        <p:spPr bwMode="auto">
          <a:xfrm>
            <a:off x="22703" y="0"/>
            <a:ext cx="9144001" cy="141277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b="1" dirty="0">
                <a:solidFill>
                  <a:prstClr val="black"/>
                </a:solidFill>
                <a:ea typeface="+mj-ea"/>
                <a:cs typeface="+mj-cs"/>
              </a:rPr>
              <a:t>2013 Yılı Dünya ve Türkiye’de </a:t>
            </a:r>
            <a:endParaRPr lang="tr-TR" b="1" dirty="0" smtClean="0">
              <a:solidFill>
                <a:prstClr val="black"/>
              </a:solidFill>
              <a:ea typeface="+mj-ea"/>
              <a:cs typeface="+mj-cs"/>
            </a:endParaRPr>
          </a:p>
          <a:p>
            <a:pPr>
              <a:lnSpc>
                <a:spcPct val="115000"/>
              </a:lnSpc>
              <a:spcAft>
                <a:spcPts val="1000"/>
              </a:spcAft>
            </a:pPr>
            <a:r>
              <a:rPr lang="tr-TR" b="1" dirty="0" smtClean="0">
                <a:solidFill>
                  <a:prstClr val="black"/>
                </a:solidFill>
                <a:ea typeface="+mj-ea"/>
                <a:cs typeface="+mj-cs"/>
              </a:rPr>
              <a:t>Türlere Göre Çiğ </a:t>
            </a:r>
            <a:r>
              <a:rPr lang="tr-TR" b="1" dirty="0">
                <a:solidFill>
                  <a:prstClr val="black"/>
                </a:solidFill>
                <a:ea typeface="+mj-ea"/>
                <a:cs typeface="+mj-cs"/>
              </a:rPr>
              <a:t>Süt Üretimi</a:t>
            </a:r>
            <a:endParaRPr lang="tr-TR" dirty="0">
              <a:solidFill>
                <a:prstClr val="white"/>
              </a:solidFill>
            </a:endParaRPr>
          </a:p>
        </p:txBody>
      </p:sp>
      <p:sp>
        <p:nvSpPr>
          <p:cNvPr id="8" name="5 Yuvarlatılmış Dikdörtgen"/>
          <p:cNvSpPr/>
          <p:nvPr/>
        </p:nvSpPr>
        <p:spPr>
          <a:xfrm>
            <a:off x="1" y="5877272"/>
            <a:ext cx="7668343" cy="9807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r>
              <a:rPr lang="tr-TR" sz="2800" dirty="0" smtClean="0">
                <a:solidFill>
                  <a:prstClr val="white"/>
                </a:solidFill>
              </a:rPr>
              <a:t>Kaynak: IDF ve TUİK</a:t>
            </a:r>
            <a:endParaRPr lang="tr-TR" sz="2800" dirty="0">
              <a:solidFill>
                <a:prstClr val="white"/>
              </a:solidFill>
            </a:endParaRPr>
          </a:p>
        </p:txBody>
      </p:sp>
    </p:spTree>
    <p:extLst>
      <p:ext uri="{BB962C8B-B14F-4D97-AF65-F5344CB8AC3E}">
        <p14:creationId xmlns:p14="http://schemas.microsoft.com/office/powerpoint/2010/main" val="2195164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6030083"/>
            <a:ext cx="1498360" cy="836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22703" y="0"/>
            <a:ext cx="9144001" cy="1412775"/>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3200" b="1" dirty="0">
                <a:solidFill>
                  <a:prstClr val="black"/>
                </a:solidFill>
                <a:ea typeface="+mj-ea"/>
                <a:cs typeface="+mj-cs"/>
              </a:rPr>
              <a:t>2013 Yılı </a:t>
            </a:r>
            <a:r>
              <a:rPr lang="tr-TR" sz="3200" b="1" dirty="0" smtClean="0">
                <a:solidFill>
                  <a:prstClr val="black"/>
                </a:solidFill>
                <a:ea typeface="+mj-ea"/>
                <a:cs typeface="+mj-cs"/>
              </a:rPr>
              <a:t>AB </a:t>
            </a:r>
            <a:r>
              <a:rPr lang="tr-TR" sz="3200" b="1" dirty="0">
                <a:solidFill>
                  <a:prstClr val="black"/>
                </a:solidFill>
                <a:ea typeface="+mj-ea"/>
                <a:cs typeface="+mj-cs"/>
              </a:rPr>
              <a:t>ve </a:t>
            </a:r>
            <a:r>
              <a:rPr lang="tr-TR" sz="3200" b="1" dirty="0" smtClean="0">
                <a:solidFill>
                  <a:prstClr val="black"/>
                </a:solidFill>
                <a:ea typeface="+mj-ea"/>
                <a:cs typeface="+mj-cs"/>
              </a:rPr>
              <a:t>Türkiye’de İşletme ve Sağmal İnek Sayısı ile İşletme Başına Düşen Sağmal İnek </a:t>
            </a:r>
            <a:r>
              <a:rPr lang="tr-TR" sz="3200" b="1" dirty="0">
                <a:solidFill>
                  <a:prstClr val="black"/>
                </a:solidFill>
                <a:ea typeface="+mj-ea"/>
                <a:cs typeface="+mj-cs"/>
              </a:rPr>
              <a:t>S</a:t>
            </a:r>
            <a:r>
              <a:rPr lang="tr-TR" sz="3200" b="1" dirty="0" smtClean="0">
                <a:solidFill>
                  <a:prstClr val="black"/>
                </a:solidFill>
                <a:ea typeface="+mj-ea"/>
                <a:cs typeface="+mj-cs"/>
              </a:rPr>
              <a:t>ayısı ve </a:t>
            </a:r>
            <a:r>
              <a:rPr lang="tr-TR" sz="3200" b="1" dirty="0">
                <a:solidFill>
                  <a:prstClr val="black"/>
                </a:solidFill>
                <a:ea typeface="+mj-ea"/>
                <a:cs typeface="+mj-cs"/>
              </a:rPr>
              <a:t>S</a:t>
            </a:r>
            <a:r>
              <a:rPr lang="tr-TR" sz="3200" b="1" dirty="0" smtClean="0">
                <a:solidFill>
                  <a:prstClr val="black"/>
                </a:solidFill>
                <a:ea typeface="+mj-ea"/>
                <a:cs typeface="+mj-cs"/>
              </a:rPr>
              <a:t>üt </a:t>
            </a:r>
            <a:r>
              <a:rPr lang="tr-TR" sz="3200" b="1" dirty="0" smtClean="0">
                <a:solidFill>
                  <a:prstClr val="black"/>
                </a:solidFill>
                <a:ea typeface="+mj-ea"/>
                <a:cs typeface="+mj-cs"/>
              </a:rPr>
              <a:t>Miktarı, Ort. Süt Verimi</a:t>
            </a:r>
            <a:endParaRPr lang="tr-TR" sz="3200" dirty="0">
              <a:solidFill>
                <a:prstClr val="white"/>
              </a:solidFill>
            </a:endParaRPr>
          </a:p>
        </p:txBody>
      </p:sp>
      <p:sp>
        <p:nvSpPr>
          <p:cNvPr id="8" name="5 Yuvarlatılmış Dikdörtgen"/>
          <p:cNvSpPr/>
          <p:nvPr/>
        </p:nvSpPr>
        <p:spPr>
          <a:xfrm>
            <a:off x="1" y="5877272"/>
            <a:ext cx="7668343" cy="9807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r>
              <a:rPr lang="tr-TR" sz="2800" dirty="0" smtClean="0">
                <a:solidFill>
                  <a:prstClr val="white"/>
                </a:solidFill>
              </a:rPr>
              <a:t>Kaynak:  IDF ve TUİK</a:t>
            </a:r>
            <a:endParaRPr lang="tr-TR" sz="2800" dirty="0">
              <a:solidFill>
                <a:prstClr val="white"/>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664288511"/>
              </p:ext>
            </p:extLst>
          </p:nvPr>
        </p:nvGraphicFramePr>
        <p:xfrm>
          <a:off x="22703" y="1412774"/>
          <a:ext cx="9121297" cy="4464497"/>
        </p:xfrm>
        <a:graphic>
          <a:graphicData uri="http://schemas.openxmlformats.org/drawingml/2006/table">
            <a:tbl>
              <a:tblPr firstRow="1" firstCol="1" bandRow="1"/>
              <a:tblGrid>
                <a:gridCol w="1718591"/>
                <a:gridCol w="1867863"/>
                <a:gridCol w="2039722"/>
                <a:gridCol w="1164713"/>
                <a:gridCol w="1116592"/>
                <a:gridCol w="1213816"/>
              </a:tblGrid>
              <a:tr h="1275571">
                <a:tc rowSpan="2">
                  <a:txBody>
                    <a:bodyPr/>
                    <a:lstStyle/>
                    <a:p>
                      <a:pPr>
                        <a:lnSpc>
                          <a:spcPct val="115000"/>
                        </a:lnSpc>
                        <a:spcAft>
                          <a:spcPts val="0"/>
                        </a:spcAft>
                      </a:pPr>
                      <a:r>
                        <a:rPr lang="tr-TR" sz="2800" kern="1200" dirty="0">
                          <a:solidFill>
                            <a:srgbClr val="000000"/>
                          </a:solidFill>
                          <a:effectLst/>
                          <a:latin typeface="Times New Roman"/>
                          <a:ea typeface="Calibri"/>
                          <a:cs typeface="Times New Roman"/>
                        </a:rPr>
                        <a:t>Sığır</a:t>
                      </a:r>
                      <a:r>
                        <a:rPr lang="tr-TR" sz="2800" kern="1200" dirty="0" smtClean="0">
                          <a:solidFill>
                            <a:srgbClr val="000000"/>
                          </a:solidFill>
                          <a:effectLst/>
                          <a:latin typeface="Times New Roman"/>
                          <a:ea typeface="Calibri"/>
                          <a:cs typeface="Times New Roman"/>
                        </a:rPr>
                        <a:t>. İşlet</a:t>
                      </a:r>
                      <a:r>
                        <a:rPr lang="tr-TR" sz="2800" kern="1200" dirty="0">
                          <a:solidFill>
                            <a:srgbClr val="000000"/>
                          </a:solidFill>
                          <a:effectLst/>
                          <a:latin typeface="Times New Roman"/>
                          <a:ea typeface="Calibri"/>
                          <a:cs typeface="Times New Roman"/>
                        </a:rPr>
                        <a:t>. Sayısı</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tr-TR" sz="2800" kern="1200" dirty="0">
                          <a:solidFill>
                            <a:srgbClr val="000000"/>
                          </a:solidFill>
                          <a:effectLst/>
                          <a:latin typeface="Times New Roman"/>
                          <a:ea typeface="Calibri"/>
                          <a:cs typeface="Times New Roman"/>
                        </a:rPr>
                        <a:t>Sağ. İnek </a:t>
                      </a:r>
                      <a:r>
                        <a:rPr lang="tr-TR" sz="2800" kern="1200" dirty="0" smtClean="0">
                          <a:solidFill>
                            <a:srgbClr val="000000"/>
                          </a:solidFill>
                          <a:effectLst/>
                          <a:latin typeface="Times New Roman"/>
                          <a:ea typeface="Calibri"/>
                          <a:cs typeface="Times New Roman"/>
                        </a:rPr>
                        <a:t>Sayısı</a:t>
                      </a:r>
                    </a:p>
                    <a:p>
                      <a:pPr>
                        <a:lnSpc>
                          <a:spcPct val="115000"/>
                        </a:lnSpc>
                        <a:spcAft>
                          <a:spcPts val="0"/>
                        </a:spcAft>
                      </a:pPr>
                      <a:r>
                        <a:rPr lang="tr-TR" sz="2800" kern="1200" dirty="0" smtClean="0">
                          <a:solidFill>
                            <a:srgbClr val="000000"/>
                          </a:solidFill>
                          <a:effectLst/>
                          <a:latin typeface="Times New Roman"/>
                          <a:ea typeface="Calibri"/>
                          <a:cs typeface="Times New Roman"/>
                        </a:rPr>
                        <a:t>(Bin adet)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tr-TR" sz="2800" kern="1200" dirty="0">
                          <a:solidFill>
                            <a:srgbClr val="000000"/>
                          </a:solidFill>
                          <a:effectLst/>
                          <a:latin typeface="Times New Roman"/>
                          <a:ea typeface="Calibri"/>
                          <a:cs typeface="Times New Roman"/>
                        </a:rPr>
                        <a:t>Üret. Süt Miktarı </a:t>
                      </a:r>
                      <a:r>
                        <a:rPr lang="tr-TR" sz="2800" kern="1200" dirty="0" smtClean="0">
                          <a:solidFill>
                            <a:srgbClr val="000000"/>
                          </a:solidFill>
                          <a:effectLst/>
                          <a:latin typeface="Times New Roman"/>
                          <a:ea typeface="Calibri"/>
                          <a:cs typeface="Times New Roman"/>
                        </a:rPr>
                        <a:t>( Bin Ton</a:t>
                      </a:r>
                      <a:r>
                        <a:rPr lang="tr-TR" sz="2800" kern="1200" dirty="0">
                          <a:solidFill>
                            <a:srgbClr val="000000"/>
                          </a:solidFill>
                          <a:effectLst/>
                          <a:latin typeface="Times New Roman"/>
                          <a:ea typeface="Calibri"/>
                          <a:cs typeface="Times New Roman"/>
                        </a:rPr>
                        <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2800" kern="1200">
                          <a:solidFill>
                            <a:srgbClr val="000000"/>
                          </a:solidFill>
                          <a:effectLst/>
                          <a:latin typeface="Times New Roman"/>
                          <a:ea typeface="Calibri"/>
                          <a:cs typeface="Times New Roman"/>
                        </a:rPr>
                        <a:t>İşletme Başına Düşen</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rowSpan="2">
                  <a:txBody>
                    <a:bodyPr/>
                    <a:lstStyle/>
                    <a:p>
                      <a:pPr>
                        <a:lnSpc>
                          <a:spcPct val="115000"/>
                        </a:lnSpc>
                        <a:spcAft>
                          <a:spcPts val="0"/>
                        </a:spcAft>
                      </a:pPr>
                      <a:r>
                        <a:rPr lang="tr-TR" sz="2800">
                          <a:effectLst/>
                          <a:latin typeface="Times New Roman"/>
                          <a:ea typeface="Calibri"/>
                          <a:cs typeface="Times New Roman"/>
                        </a:rPr>
                        <a:t>Ort. Süt Ver.</a:t>
                      </a:r>
                      <a:endParaRPr lang="tr-TR" sz="2800">
                        <a:effectLst/>
                        <a:latin typeface="Calibri"/>
                        <a:ea typeface="Calibri"/>
                        <a:cs typeface="Times New Roman"/>
                      </a:endParaRPr>
                    </a:p>
                    <a:p>
                      <a:pPr>
                        <a:lnSpc>
                          <a:spcPct val="115000"/>
                        </a:lnSpc>
                        <a:spcAft>
                          <a:spcPts val="0"/>
                        </a:spcAft>
                      </a:pPr>
                      <a:r>
                        <a:rPr lang="tr-TR" sz="2800">
                          <a:effectLst/>
                          <a:latin typeface="Times New Roman"/>
                          <a:ea typeface="Calibri"/>
                          <a:cs typeface="Times New Roman"/>
                        </a:rPr>
                        <a:t>Kg/baş</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335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15000"/>
                        </a:lnSpc>
                        <a:spcAft>
                          <a:spcPts val="0"/>
                        </a:spcAft>
                      </a:pPr>
                      <a:r>
                        <a:rPr lang="tr-TR" sz="2800" kern="1200" dirty="0">
                          <a:solidFill>
                            <a:srgbClr val="000000"/>
                          </a:solidFill>
                          <a:effectLst/>
                          <a:latin typeface="Times New Roman"/>
                          <a:ea typeface="Calibri"/>
                          <a:cs typeface="Times New Roman"/>
                        </a:rPr>
                        <a:t>Sağ. İnek Sayısı</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a:solidFill>
                            <a:srgbClr val="000000"/>
                          </a:solidFill>
                          <a:effectLst/>
                          <a:latin typeface="Times New Roman"/>
                          <a:ea typeface="Calibri"/>
                          <a:cs typeface="Times New Roman"/>
                        </a:rPr>
                        <a:t>Süt Mik. (ton)</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637785">
                <a:tc>
                  <a:txBody>
                    <a:bodyPr/>
                    <a:lstStyle/>
                    <a:p>
                      <a:pPr>
                        <a:lnSpc>
                          <a:spcPct val="115000"/>
                        </a:lnSpc>
                        <a:spcAft>
                          <a:spcPts val="0"/>
                        </a:spcAft>
                      </a:pPr>
                      <a:r>
                        <a:rPr lang="tr-TR" sz="2800" kern="1200">
                          <a:solidFill>
                            <a:srgbClr val="000000"/>
                          </a:solidFill>
                          <a:effectLst/>
                          <a:latin typeface="Times New Roman"/>
                          <a:ea typeface="Calibri"/>
                          <a:cs typeface="Times New Roman"/>
                        </a:rPr>
                        <a:t>1.250.000</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dirty="0" smtClean="0">
                          <a:solidFill>
                            <a:srgbClr val="000000"/>
                          </a:solidFill>
                          <a:effectLst/>
                          <a:latin typeface="Times New Roman"/>
                          <a:ea typeface="Calibri"/>
                          <a:cs typeface="Times New Roman"/>
                        </a:rPr>
                        <a:t>5.607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dirty="0" smtClean="0">
                          <a:solidFill>
                            <a:srgbClr val="000000"/>
                          </a:solidFill>
                          <a:effectLst/>
                          <a:latin typeface="Times New Roman"/>
                          <a:ea typeface="Calibri"/>
                          <a:cs typeface="Times New Roman"/>
                        </a:rPr>
                        <a:t>16.655</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a:solidFill>
                            <a:srgbClr val="000000"/>
                          </a:solidFill>
                          <a:effectLst/>
                          <a:latin typeface="Times New Roman"/>
                          <a:ea typeface="Calibri"/>
                          <a:cs typeface="Times New Roman"/>
                        </a:rPr>
                        <a:t>4,4</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dirty="0" smtClean="0">
                          <a:solidFill>
                            <a:srgbClr val="000000"/>
                          </a:solidFill>
                          <a:effectLst/>
                          <a:latin typeface="Times New Roman"/>
                          <a:ea typeface="Calibri"/>
                          <a:cs typeface="Times New Roman"/>
                        </a:rPr>
                        <a:t>13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a:effectLst/>
                          <a:latin typeface="Times New Roman"/>
                          <a:ea typeface="Calibri"/>
                          <a:cs typeface="Times New Roman"/>
                        </a:rPr>
                        <a:t>2970</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7785">
                <a:tc>
                  <a:txBody>
                    <a:bodyPr/>
                    <a:lstStyle/>
                    <a:p>
                      <a:pPr>
                        <a:lnSpc>
                          <a:spcPct val="115000"/>
                        </a:lnSpc>
                        <a:spcAft>
                          <a:spcPts val="0"/>
                        </a:spcAft>
                      </a:pPr>
                      <a:r>
                        <a:rPr lang="tr-TR" sz="2800" kern="1200">
                          <a:solidFill>
                            <a:srgbClr val="000000"/>
                          </a:solidFill>
                          <a:effectLst/>
                          <a:latin typeface="Times New Roman"/>
                          <a:ea typeface="Calibri"/>
                          <a:cs typeface="Times New Roman"/>
                        </a:rPr>
                        <a:t>643.000</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dirty="0" smtClean="0">
                          <a:solidFill>
                            <a:srgbClr val="000000"/>
                          </a:solidFill>
                          <a:effectLst/>
                          <a:latin typeface="Times New Roman"/>
                          <a:ea typeface="Calibri"/>
                          <a:cs typeface="Times New Roman"/>
                        </a:rPr>
                        <a:t>23.243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dirty="0" smtClean="0">
                          <a:solidFill>
                            <a:srgbClr val="000000"/>
                          </a:solidFill>
                          <a:effectLst/>
                          <a:latin typeface="Times New Roman"/>
                          <a:ea typeface="Calibri"/>
                          <a:cs typeface="Times New Roman"/>
                        </a:rPr>
                        <a:t>154.041</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dirty="0">
                          <a:solidFill>
                            <a:srgbClr val="000000"/>
                          </a:solidFill>
                          <a:effectLst/>
                          <a:latin typeface="Times New Roman"/>
                          <a:ea typeface="Calibri"/>
                          <a:cs typeface="Times New Roman"/>
                        </a:rPr>
                        <a:t>36.3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kern="1200" dirty="0" smtClean="0">
                          <a:solidFill>
                            <a:srgbClr val="000000"/>
                          </a:solidFill>
                          <a:effectLst/>
                          <a:latin typeface="Times New Roman"/>
                          <a:ea typeface="Calibri"/>
                          <a:cs typeface="Times New Roman"/>
                        </a:rPr>
                        <a:t>240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a:effectLst/>
                          <a:latin typeface="Times New Roman"/>
                          <a:ea typeface="Calibri"/>
                          <a:cs typeface="Times New Roman"/>
                        </a:rPr>
                        <a:t>6627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22282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4000" b="1" dirty="0" smtClean="0">
                <a:ea typeface="Calibri"/>
                <a:cs typeface="Times New Roman"/>
              </a:rPr>
              <a:t>DÜNYA VE TÜRKİYE’DE BAZI ÜRÜNLERİN </a:t>
            </a:r>
            <a:r>
              <a:rPr lang="tr-TR" sz="4000" b="1" dirty="0" smtClean="0">
                <a:solidFill>
                  <a:schemeClr val="bg1"/>
                </a:solidFill>
                <a:ea typeface="Times New Roman"/>
                <a:cs typeface="Calibri"/>
              </a:rPr>
              <a:t>ÜRETİM DEĞERİ</a:t>
            </a:r>
            <a:r>
              <a:rPr lang="tr-TR" sz="4000" b="1" dirty="0" smtClean="0">
                <a:solidFill>
                  <a:srgbClr val="000000"/>
                </a:solidFill>
                <a:ea typeface="Times New Roman"/>
                <a:cs typeface="Calibri"/>
              </a:rPr>
              <a:t> </a:t>
            </a:r>
            <a:r>
              <a:rPr lang="tr-TR" sz="4000" b="1" dirty="0">
                <a:solidFill>
                  <a:schemeClr val="bg1"/>
                </a:solidFill>
                <a:ea typeface="Times New Roman"/>
                <a:cs typeface="Calibri"/>
              </a:rPr>
              <a:t>(Milyon Dolar*)</a:t>
            </a:r>
            <a:r>
              <a:rPr lang="tr-TR" sz="4000" dirty="0">
                <a:solidFill>
                  <a:schemeClr val="bg1"/>
                </a:solidFill>
                <a:ea typeface="Times New Roman"/>
                <a:cs typeface="Times New Roman"/>
              </a:rPr>
              <a:t/>
            </a:r>
            <a:br>
              <a:rPr lang="tr-TR" sz="4000"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graphicFrame>
        <p:nvGraphicFramePr>
          <p:cNvPr id="4" name="Tablo 3"/>
          <p:cNvGraphicFramePr>
            <a:graphicFrameLocks noGrp="1"/>
          </p:cNvGraphicFramePr>
          <p:nvPr>
            <p:extLst>
              <p:ext uri="{D42A27DB-BD31-4B8C-83A1-F6EECF244321}">
                <p14:modId xmlns:p14="http://schemas.microsoft.com/office/powerpoint/2010/main" val="3046416746"/>
              </p:ext>
            </p:extLst>
          </p:nvPr>
        </p:nvGraphicFramePr>
        <p:xfrm>
          <a:off x="19089" y="1362586"/>
          <a:ext cx="9124911" cy="5214348"/>
        </p:xfrm>
        <a:graphic>
          <a:graphicData uri="http://schemas.openxmlformats.org/drawingml/2006/table">
            <a:tbl>
              <a:tblPr firstRow="1" firstCol="1" bandRow="1"/>
              <a:tblGrid>
                <a:gridCol w="1312551"/>
                <a:gridCol w="864096"/>
                <a:gridCol w="864096"/>
                <a:gridCol w="864096"/>
                <a:gridCol w="864096"/>
                <a:gridCol w="864096"/>
                <a:gridCol w="936104"/>
                <a:gridCol w="936104"/>
                <a:gridCol w="1619672"/>
              </a:tblGrid>
              <a:tr h="1177284">
                <a:tc>
                  <a:txBody>
                    <a:bodyPr/>
                    <a:lstStyle/>
                    <a:p>
                      <a:endParaRPr lang="tr-TR" sz="1600" dirty="0">
                        <a:solidFill>
                          <a:srgbClr val="1F497D"/>
                        </a:solidFill>
                        <a:effectLst/>
                        <a:latin typeface="Calibri"/>
                        <a:ea typeface="Times New Roman"/>
                      </a:endParaRPr>
                    </a:p>
                  </a:txBody>
                  <a:tcPr marL="63235" marR="63235" marT="0" marB="0">
                    <a:lnL w="19050" cap="flat" cmpd="sng" algn="ctr">
                      <a:solidFill>
                        <a:srgbClr val="4A442A"/>
                      </a:solidFill>
                      <a:prstDash val="solid"/>
                      <a:round/>
                      <a:headEnd type="none" w="med" len="med"/>
                      <a:tailEnd type="none" w="med" len="med"/>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2000</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2005</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2008</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2009</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2010</a:t>
                      </a:r>
                      <a:endParaRPr lang="tr-TR" sz="1600" dirty="0">
                        <a:solidFill>
                          <a:srgbClr val="1F497D"/>
                        </a:solidFill>
                        <a:effectLst/>
                        <a:latin typeface="Calibri"/>
                        <a:ea typeface="Calibri"/>
                        <a:cs typeface="Times New Roman"/>
                      </a:endParaRPr>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r>
                        <a:rPr lang="tr-TR" b="1" dirty="0" smtClean="0"/>
                        <a:t>2011</a:t>
                      </a:r>
                      <a:endParaRPr lang="tr-TR" b="1" dirty="0"/>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r>
                        <a:rPr lang="tr-TR" b="1" dirty="0" smtClean="0"/>
                        <a:t>2012</a:t>
                      </a:r>
                      <a:endParaRPr lang="tr-TR" b="1" dirty="0"/>
                    </a:p>
                  </a:txBody>
                  <a:tcPr marL="63235" marR="63235" marT="0" marB="0" anchor="ctr">
                    <a:lnL>
                      <a:noFill/>
                    </a:lnL>
                    <a:lnR>
                      <a:noFill/>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b="1" dirty="0">
                          <a:solidFill>
                            <a:srgbClr val="000000"/>
                          </a:solidFill>
                          <a:effectLst/>
                          <a:latin typeface="Calibri"/>
                          <a:ea typeface="Times New Roman"/>
                          <a:cs typeface="Calibri"/>
                        </a:rPr>
                        <a:t>Türkiye Üretiminin Dünya Üretimindeki Payı, </a:t>
                      </a:r>
                      <a:r>
                        <a:rPr lang="tr-TR" sz="1600" b="1" dirty="0" smtClean="0">
                          <a:solidFill>
                            <a:srgbClr val="000000"/>
                          </a:solidFill>
                          <a:effectLst/>
                          <a:latin typeface="Calibri"/>
                          <a:ea typeface="Times New Roman"/>
                          <a:cs typeface="Calibri"/>
                        </a:rPr>
                        <a:t>2011 </a:t>
                      </a:r>
                      <a:r>
                        <a:rPr lang="tr-TR" sz="1600" b="1" dirty="0">
                          <a:solidFill>
                            <a:srgbClr val="000000"/>
                          </a:solidFill>
                          <a:effectLst/>
                          <a:latin typeface="Calibri"/>
                          <a:ea typeface="Times New Roman"/>
                          <a:cs typeface="Calibri"/>
                        </a:rPr>
                        <a:t>(%)</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9050" cap="flat" cmpd="sng" algn="ctr">
                      <a:solidFill>
                        <a:srgbClr val="4A442A"/>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4BC96"/>
                    </a:solidFill>
                  </a:tcPr>
                </a:tc>
              </a:tr>
              <a:tr h="223229">
                <a:tc>
                  <a:txBody>
                    <a:bodyPr/>
                    <a:lstStyle/>
                    <a:p>
                      <a:pPr>
                        <a:lnSpc>
                          <a:spcPct val="115000"/>
                        </a:lnSpc>
                        <a:spcAft>
                          <a:spcPts val="0"/>
                        </a:spcAft>
                      </a:pPr>
                      <a:r>
                        <a:rPr lang="tr-TR" sz="1600" b="1">
                          <a:solidFill>
                            <a:srgbClr val="C00000"/>
                          </a:solidFill>
                          <a:effectLst/>
                          <a:latin typeface="Calibri"/>
                          <a:ea typeface="Times New Roman"/>
                          <a:cs typeface="Calibri"/>
                        </a:rPr>
                        <a:t>Türkiye</a:t>
                      </a:r>
                      <a:endParaRPr lang="tr-TR" sz="160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a:p>
                  </a:txBody>
                  <a:tcPr marL="63235" marR="63235"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endParaRPr lang="tr-TR" sz="160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Çiğ İnek </a:t>
                      </a:r>
                      <a:r>
                        <a:rPr lang="tr-TR" sz="1600" b="1" dirty="0">
                          <a:solidFill>
                            <a:srgbClr val="000000"/>
                          </a:solidFill>
                          <a:effectLst/>
                          <a:latin typeface="Calibri"/>
                          <a:ea typeface="Times New Roman"/>
                          <a:cs typeface="Calibri"/>
                        </a:rPr>
                        <a:t>Sütü</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2,725</a:t>
                      </a:r>
                      <a:endParaRPr lang="tr-TR" sz="1600" dirty="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3,129</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3,512</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3,615</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3,895</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4,307</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4,986</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2.2</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Domates</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2,793</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3,157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3,451</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3,376</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3,158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3,456</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3,565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5.9</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Buğday</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2,889</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2,993</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2,457</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2,894</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2,746</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3,155</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2,870</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3.4</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Üzüm</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2,058</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2,201</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2,240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2,438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2,432</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2,455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2,455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6.2</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24651">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Tavuk </a:t>
                      </a:r>
                      <a:r>
                        <a:rPr lang="tr-TR" sz="1600" b="1" dirty="0">
                          <a:solidFill>
                            <a:srgbClr val="000000"/>
                          </a:solidFill>
                          <a:effectLst/>
                          <a:latin typeface="Calibri"/>
                          <a:ea typeface="Times New Roman"/>
                          <a:cs typeface="Calibri"/>
                        </a:rPr>
                        <a:t>Eti</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904</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1,344</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1,547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1,877</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2,090</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2,298</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2,444</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ctr">
                        <a:lnSpc>
                          <a:spcPct val="115000"/>
                        </a:lnSpc>
                        <a:spcAft>
                          <a:spcPts val="0"/>
                        </a:spcAft>
                      </a:pPr>
                      <a:r>
                        <a:rPr lang="tr-TR" sz="1600" dirty="0">
                          <a:solidFill>
                            <a:srgbClr val="000000"/>
                          </a:solidFill>
                          <a:effectLst/>
                          <a:latin typeface="Calibri"/>
                          <a:ea typeface="Times New Roman"/>
                          <a:cs typeface="Calibri"/>
                        </a:rPr>
                        <a:t>1.7</a:t>
                      </a:r>
                      <a:endParaRPr lang="tr-TR" sz="1600" dirty="0">
                        <a:solidFill>
                          <a:srgbClr val="1F497D"/>
                        </a:solidFill>
                        <a:effectLst/>
                        <a:latin typeface="Calibri"/>
                        <a:ea typeface="Calibri"/>
                        <a:cs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254488">
                <a:tc>
                  <a:txBody>
                    <a:bodyPr/>
                    <a:lstStyle/>
                    <a:p>
                      <a:pPr>
                        <a:lnSpc>
                          <a:spcPct val="115000"/>
                        </a:lnSpc>
                        <a:spcAft>
                          <a:spcPts val="0"/>
                        </a:spcAft>
                      </a:pPr>
                      <a:r>
                        <a:rPr lang="tr-TR" sz="1600" b="1" dirty="0">
                          <a:solidFill>
                            <a:srgbClr val="C00000"/>
                          </a:solidFill>
                          <a:effectLst/>
                          <a:latin typeface="Calibri"/>
                          <a:ea typeface="Times New Roman"/>
                          <a:cs typeface="Calibri"/>
                        </a:rPr>
                        <a:t>Dünya</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a:solidFill>
                          <a:srgbClr val="1F497D"/>
                        </a:solidFill>
                        <a:effectLst/>
                        <a:latin typeface="Calibri"/>
                        <a:ea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sz="1600" dirty="0">
                        <a:solidFill>
                          <a:srgbClr val="1F497D"/>
                        </a:solidFill>
                        <a:effectLst/>
                        <a:latin typeface="Calibri"/>
                        <a:ea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Çiğ </a:t>
                      </a:r>
                      <a:r>
                        <a:rPr lang="tr-TR" sz="1600" b="1" dirty="0">
                          <a:solidFill>
                            <a:srgbClr val="000000"/>
                          </a:solidFill>
                          <a:effectLst/>
                          <a:latin typeface="Calibri"/>
                          <a:ea typeface="Times New Roman"/>
                          <a:cs typeface="Calibri"/>
                        </a:rPr>
                        <a:t>İnek Sütü</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147,000</a:t>
                      </a:r>
                      <a:endParaRPr lang="tr-TR" sz="1600" dirty="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163,000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174,965</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176,000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179,193</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183,583</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187,277</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Domates</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40,138</a:t>
                      </a:r>
                      <a:endParaRPr lang="tr-TR" sz="1600" dirty="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46,573</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51,507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56,219</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53,270</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58,223</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59,108</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Buğday</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71,590</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75,557</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81,956</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85,614</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81,236</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84,281</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79,285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Üzüm</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37,068</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38,528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38,553</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38,814</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39,048</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39,494</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pPr algn="r"/>
                      <a:r>
                        <a:rPr lang="tr-TR" dirty="0" smtClean="0"/>
                        <a:t>38,336</a:t>
                      </a:r>
                      <a:endParaRPr lang="tr-TR" dirty="0"/>
                    </a:p>
                  </a:txBody>
                  <a:tcPr marL="63235" marR="6323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4BC96"/>
                    </a:solidFill>
                  </a:tcPr>
                </a:tc>
              </a:tr>
              <a:tr h="392428">
                <a:tc>
                  <a:txBody>
                    <a:bodyPr/>
                    <a:lstStyle/>
                    <a:p>
                      <a:pPr>
                        <a:lnSpc>
                          <a:spcPct val="115000"/>
                        </a:lnSpc>
                        <a:spcAft>
                          <a:spcPts val="0"/>
                        </a:spcAft>
                      </a:pPr>
                      <a:r>
                        <a:rPr lang="tr-TR" sz="1600" b="1" dirty="0">
                          <a:solidFill>
                            <a:srgbClr val="000000"/>
                          </a:solidFill>
                          <a:effectLst/>
                          <a:latin typeface="Calibri"/>
                          <a:ea typeface="Times New Roman"/>
                          <a:cs typeface="Calibri"/>
                        </a:rPr>
                        <a:t>  </a:t>
                      </a:r>
                      <a:r>
                        <a:rPr lang="tr-TR" sz="1600" b="1" dirty="0" smtClean="0">
                          <a:solidFill>
                            <a:srgbClr val="000000"/>
                          </a:solidFill>
                          <a:effectLst/>
                          <a:latin typeface="Calibri"/>
                          <a:ea typeface="Times New Roman"/>
                          <a:cs typeface="Calibri"/>
                        </a:rPr>
                        <a:t>Tavuk </a:t>
                      </a:r>
                      <a:r>
                        <a:rPr lang="tr-TR" sz="1600" b="1" dirty="0">
                          <a:solidFill>
                            <a:srgbClr val="000000"/>
                          </a:solidFill>
                          <a:effectLst/>
                          <a:latin typeface="Calibri"/>
                          <a:ea typeface="Times New Roman"/>
                          <a:cs typeface="Calibri"/>
                        </a:rPr>
                        <a:t>Eti</a:t>
                      </a:r>
                      <a:endParaRPr lang="tr-TR" sz="1600" dirty="0">
                        <a:solidFill>
                          <a:srgbClr val="1F497D"/>
                        </a:solidFill>
                        <a:effectLst/>
                        <a:latin typeface="Calibri"/>
                        <a:ea typeface="Calibri"/>
                        <a:cs typeface="Times New Roman"/>
                      </a:endParaRPr>
                    </a:p>
                  </a:txBody>
                  <a:tcPr marL="63235" marR="63235" marT="0" marB="0">
                    <a:lnL w="19050" cap="flat" cmpd="sng" algn="ctr">
                      <a:solidFill>
                        <a:srgbClr val="4A442A"/>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83,343</a:t>
                      </a:r>
                      <a:endParaRPr lang="tr-TR" sz="1600">
                        <a:solidFill>
                          <a:srgbClr val="1F497D"/>
                        </a:solidFill>
                        <a:effectLst/>
                        <a:latin typeface="Calibri"/>
                        <a:ea typeface="Calibri"/>
                        <a:cs typeface="Times New Roman"/>
                      </a:endParaRPr>
                    </a:p>
                  </a:txBody>
                  <a:tcPr marL="63235" marR="63235" marT="0" marB="0" anchor="ctr">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a:solidFill>
                            <a:srgbClr val="000000"/>
                          </a:solidFill>
                          <a:effectLst/>
                          <a:latin typeface="Calibri"/>
                          <a:ea typeface="Times New Roman"/>
                          <a:cs typeface="Calibri"/>
                        </a:rPr>
                        <a:t>100,000</a:t>
                      </a:r>
                      <a:endParaRPr lang="tr-TR" sz="160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114,711</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118,000</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lnSpc>
                          <a:spcPct val="115000"/>
                        </a:lnSpc>
                        <a:spcAft>
                          <a:spcPts val="0"/>
                        </a:spcAft>
                      </a:pPr>
                      <a:r>
                        <a:rPr lang="tr-TR" sz="1600" dirty="0">
                          <a:solidFill>
                            <a:srgbClr val="000000"/>
                          </a:solidFill>
                          <a:effectLst/>
                          <a:latin typeface="Calibri"/>
                          <a:ea typeface="Times New Roman"/>
                          <a:cs typeface="Calibri"/>
                        </a:rPr>
                        <a:t>121,631</a:t>
                      </a:r>
                      <a:endParaRPr lang="tr-TR" sz="1600" dirty="0">
                        <a:solidFill>
                          <a:srgbClr val="1F497D"/>
                        </a:solidFill>
                        <a:effectLst/>
                        <a:latin typeface="Calibri"/>
                        <a:ea typeface="Calibri"/>
                        <a:cs typeface="Times New Roman"/>
                      </a:endParaRPr>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128,199</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pPr algn="r"/>
                      <a:r>
                        <a:rPr lang="tr-TR" dirty="0" smtClean="0"/>
                        <a:t>132,085</a:t>
                      </a:r>
                      <a:endParaRPr lang="tr-TR" dirty="0"/>
                    </a:p>
                  </a:txBody>
                  <a:tcPr marL="63235" marR="63235" marT="0" marB="0" anchor="ctr">
                    <a:lnL>
                      <a:noFill/>
                    </a:lnL>
                    <a:lnR>
                      <a:noFill/>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c>
                  <a:txBody>
                    <a:bodyPr/>
                    <a:lstStyle/>
                    <a:p>
                      <a:endParaRPr lang="tr-TR" sz="1600" dirty="0">
                        <a:solidFill>
                          <a:srgbClr val="1F497D"/>
                        </a:solidFill>
                        <a:effectLst/>
                        <a:latin typeface="Calibri"/>
                        <a:ea typeface="Times New Roman"/>
                      </a:endParaRPr>
                    </a:p>
                  </a:txBody>
                  <a:tcPr marL="63235" marR="63235" marT="0" marB="0" anchor="ctr">
                    <a:lnL>
                      <a:noFill/>
                    </a:lnL>
                    <a:lnR w="19050" cap="flat" cmpd="sng" algn="ctr">
                      <a:solidFill>
                        <a:srgbClr val="4A442A"/>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bl>
          </a:graphicData>
        </a:graphic>
      </p:graphicFrame>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6031214"/>
            <a:ext cx="1303506" cy="8267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4148" y="6597353"/>
            <a:ext cx="7808212" cy="356172"/>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FAO</a:t>
            </a:r>
            <a:endParaRPr lang="tr-TR" sz="3600" dirty="0">
              <a:solidFill>
                <a:prstClr val="white"/>
              </a:solidFill>
            </a:endParaRPr>
          </a:p>
        </p:txBody>
      </p:sp>
    </p:spTree>
    <p:extLst>
      <p:ext uri="{BB962C8B-B14F-4D97-AF65-F5344CB8AC3E}">
        <p14:creationId xmlns:p14="http://schemas.microsoft.com/office/powerpoint/2010/main" val="116468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346801820"/>
              </p:ext>
            </p:extLst>
          </p:nvPr>
        </p:nvGraphicFramePr>
        <p:xfrm>
          <a:off x="0" y="1412776"/>
          <a:ext cx="9144000" cy="4680522"/>
        </p:xfrm>
        <a:graphic>
          <a:graphicData uri="http://schemas.openxmlformats.org/drawingml/2006/table">
            <a:tbl>
              <a:tblPr firstRow="1" firstCol="1" bandRow="1"/>
              <a:tblGrid>
                <a:gridCol w="1010803"/>
                <a:gridCol w="1889575"/>
                <a:gridCol w="1807325"/>
                <a:gridCol w="248064"/>
                <a:gridCol w="1413393"/>
                <a:gridCol w="1382009"/>
                <a:gridCol w="1392831"/>
              </a:tblGrid>
              <a:tr h="329706">
                <a:tc>
                  <a:txBody>
                    <a:bodyPr/>
                    <a:lstStyle/>
                    <a:p>
                      <a:pPr>
                        <a:spcAft>
                          <a:spcPts val="0"/>
                        </a:spcAft>
                      </a:pPr>
                      <a:r>
                        <a:rPr lang="tr-TR" sz="1800" dirty="0">
                          <a:effectLst/>
                          <a:latin typeface="Calibri"/>
                          <a:ea typeface="Times New Roman"/>
                          <a:cs typeface="Calibri"/>
                        </a:rPr>
                        <a:t> </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tr-TR" sz="1800" dirty="0">
                          <a:effectLst/>
                          <a:latin typeface="Calibri"/>
                          <a:ea typeface="Times New Roman"/>
                          <a:cs typeface="Calibri"/>
                        </a:rPr>
                        <a:t>ürün</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2.Ürün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Calibri"/>
                          <a:ea typeface="Times New Roman"/>
                          <a:cs typeface="Calibri"/>
                        </a:rPr>
                        <a:t>3. 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4. 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5. Ürün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25">
                <a:tc>
                  <a:txBody>
                    <a:bodyPr/>
                    <a:lstStyle/>
                    <a:p>
                      <a:pPr>
                        <a:spcAft>
                          <a:spcPts val="0"/>
                        </a:spcAft>
                      </a:pPr>
                      <a:r>
                        <a:rPr lang="tr-TR" sz="1800" dirty="0">
                          <a:effectLst/>
                          <a:latin typeface="Calibri"/>
                          <a:ea typeface="Times New Roman"/>
                          <a:cs typeface="Calibri"/>
                        </a:rPr>
                        <a:t>2000</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Domates</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Times New Roman"/>
                          <a:ea typeface="Times New Roman"/>
                        </a:rPr>
                        <a:t>Çiğ İnek Sütü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Calibri"/>
                          <a:ea typeface="Times New Roman"/>
                          <a:cs typeface="Calibri"/>
                        </a:rPr>
                        <a:t>Üzüm</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2001</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Çiğ İnek sütü</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Elma</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25">
                <a:tc>
                  <a:txBody>
                    <a:bodyPr/>
                    <a:lstStyle/>
                    <a:p>
                      <a:pPr>
                        <a:spcAft>
                          <a:spcPts val="0"/>
                        </a:spcAft>
                      </a:pPr>
                      <a:r>
                        <a:rPr lang="tr-TR" sz="1800">
                          <a:effectLst/>
                          <a:latin typeface="Calibri"/>
                          <a:ea typeface="Times New Roman"/>
                          <a:cs typeface="Calibri"/>
                        </a:rPr>
                        <a:t>2002</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Buğday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Times New Roman"/>
                          <a:ea typeface="Times New Roman"/>
                        </a:rPr>
                        <a:t>Çiğ İnek Sütü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2003</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Çiğ İnek Sütü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2004</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2005</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2006</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Domates</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Zeytin</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2007</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2008</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2009</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Tavuk eti</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2010</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dirty="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Tavuk eti</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a:effectLst/>
                          <a:latin typeface="Calibri"/>
                          <a:ea typeface="Times New Roman"/>
                          <a:cs typeface="Calibri"/>
                        </a:rPr>
                        <a:t>2011</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Times New Roman"/>
                          <a:cs typeface="Calibri"/>
                        </a:rPr>
                        <a:t>Çiğ İnek sütü</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Times New Roman"/>
                          <a:cs typeface="Calibri"/>
                        </a:rPr>
                        <a:t>Buğday</a:t>
                      </a:r>
                      <a:endParaRPr lang="tr-TR"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Tavuk eti</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706">
                <a:tc>
                  <a:txBody>
                    <a:bodyPr/>
                    <a:lstStyle/>
                    <a:p>
                      <a:pPr>
                        <a:spcAft>
                          <a:spcPts val="0"/>
                        </a:spcAft>
                      </a:pPr>
                      <a:r>
                        <a:rPr lang="tr-TR" sz="1800" dirty="0">
                          <a:effectLst/>
                          <a:latin typeface="Calibri"/>
                          <a:ea typeface="Times New Roman"/>
                          <a:cs typeface="Calibri"/>
                        </a:rPr>
                        <a:t>2012</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Çiğ İnek sütü</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Times New Roman"/>
                          <a:ea typeface="Times New Roman"/>
                        </a:rPr>
                        <a:t>Domates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dirty="0">
                          <a:effectLst/>
                          <a:latin typeface="Calibri"/>
                          <a:ea typeface="Times New Roman"/>
                          <a:cs typeface="Calibri"/>
                        </a:rPr>
                        <a:t>Buğday</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Times New Roman"/>
                          <a:ea typeface="Times New Roman"/>
                        </a:rPr>
                        <a:t>Üzüm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Times New Roman"/>
                          <a:cs typeface="Calibri"/>
                        </a:rPr>
                        <a:t>Tavuk eti</a:t>
                      </a:r>
                      <a:endParaRPr lang="tr-TR"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Başlık 1"/>
          <p:cNvSpPr txBox="1">
            <a:spLocks/>
          </p:cNvSpPr>
          <p:nvPr/>
        </p:nvSpPr>
        <p:spPr bwMode="auto">
          <a:xfrm>
            <a:off x="4148" y="6093296"/>
            <a:ext cx="7808212" cy="860229"/>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FAO</a:t>
            </a:r>
            <a:endParaRPr lang="tr-TR" sz="3600" dirty="0">
              <a:solidFill>
                <a:prstClr val="white"/>
              </a:solidFill>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945" y="6095922"/>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txBox="1">
            <a:spLocks noGrp="1"/>
          </p:cNvSpPr>
          <p:nvPr>
            <p:ph type="title"/>
          </p:nvPr>
        </p:nvSpPr>
        <p:spPr bwMode="auto">
          <a:xfrm>
            <a:off x="4148" y="0"/>
            <a:ext cx="9123445" cy="141763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dirty="0" smtClean="0">
                <a:solidFill>
                  <a:prstClr val="white"/>
                </a:solidFill>
              </a:rPr>
              <a:t>Türkiye’nin Üretiminde Başlıca Ürünler</a:t>
            </a:r>
            <a:endParaRPr lang="tr-TR" dirty="0">
              <a:solidFill>
                <a:prstClr val="white"/>
              </a:solidFill>
            </a:endParaRPr>
          </a:p>
        </p:txBody>
      </p:sp>
    </p:spTree>
    <p:extLst>
      <p:ext uri="{BB962C8B-B14F-4D97-AF65-F5344CB8AC3E}">
        <p14:creationId xmlns:p14="http://schemas.microsoft.com/office/powerpoint/2010/main" val="146563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ea typeface="Calibri"/>
                <a:cs typeface="Times New Roman"/>
              </a:rPr>
              <a:t>SÜTÜN </a:t>
            </a:r>
            <a:r>
              <a:rPr lang="tr-TR" b="1" dirty="0" smtClean="0">
                <a:solidFill>
                  <a:schemeClr val="bg1"/>
                </a:solidFill>
                <a:ea typeface="Times New Roman"/>
                <a:cs typeface="Calibri"/>
              </a:rPr>
              <a:t>ÜRETİM DEĞERİNİN PAYI</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7"/>
            <a:ext cx="149078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çerik Yer Tutucusu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buNone/>
            </a:pPr>
            <a:r>
              <a:rPr lang="tr-TR" dirty="0" smtClean="0"/>
              <a:t>Üretim Değeri</a:t>
            </a:r>
          </a:p>
          <a:p>
            <a:pPr marL="0" indent="0">
              <a:buFont typeface="Arial" charset="0"/>
              <a:buNone/>
            </a:pPr>
            <a:endParaRPr lang="tr-TR" dirty="0" smtClean="0"/>
          </a:p>
          <a:p>
            <a:pPr marL="0" indent="0">
              <a:buFont typeface="Arial" charset="0"/>
              <a:buNone/>
            </a:pPr>
            <a:r>
              <a:rPr lang="tr-TR" dirty="0" smtClean="0"/>
              <a:t>Dünyada:</a:t>
            </a:r>
          </a:p>
          <a:p>
            <a:r>
              <a:rPr lang="tr-TR" dirty="0" smtClean="0"/>
              <a:t>Tarımsal üretim değerinin %8’i</a:t>
            </a:r>
          </a:p>
          <a:p>
            <a:r>
              <a:rPr lang="tr-TR" dirty="0" smtClean="0"/>
              <a:t>Hayvansal üretim değerinin %25’i</a:t>
            </a:r>
          </a:p>
          <a:p>
            <a:pPr marL="0" indent="0">
              <a:buFont typeface="Arial" charset="0"/>
              <a:buNone/>
            </a:pPr>
            <a:r>
              <a:rPr lang="tr-TR" dirty="0" smtClean="0"/>
              <a:t>Türkiye’de:</a:t>
            </a:r>
          </a:p>
          <a:p>
            <a:r>
              <a:rPr lang="tr-TR" dirty="0" smtClean="0">
                <a:solidFill>
                  <a:prstClr val="black"/>
                </a:solidFill>
              </a:rPr>
              <a:t>Tarımsal üretim değerinin %10’u</a:t>
            </a:r>
          </a:p>
          <a:p>
            <a:r>
              <a:rPr lang="tr-TR" dirty="0" smtClean="0">
                <a:solidFill>
                  <a:prstClr val="black"/>
                </a:solidFill>
              </a:rPr>
              <a:t>Hayvansal üretim değerinin %45’i</a:t>
            </a:r>
          </a:p>
          <a:p>
            <a:pPr marL="0" indent="0">
              <a:buFont typeface="Arial" charset="0"/>
              <a:buNone/>
            </a:pPr>
            <a:endParaRPr lang="tr-TR" dirty="0"/>
          </a:p>
        </p:txBody>
      </p:sp>
      <p:pic>
        <p:nvPicPr>
          <p:cNvPr id="9" name="Picture 122" descr="http://keszenlet.hu/uploads/images/termekek/1238510765p9_rotary.jpg"/>
          <p:cNvPicPr>
            <a:picLocks noChangeAspect="1" noChangeArrowheads="1"/>
          </p:cNvPicPr>
          <p:nvPr/>
        </p:nvPicPr>
        <p:blipFill>
          <a:blip r:embed="rId4" cstate="print"/>
          <a:srcRect/>
          <a:stretch>
            <a:fillRect/>
          </a:stretch>
        </p:blipFill>
        <p:spPr bwMode="auto">
          <a:xfrm>
            <a:off x="6390899" y="3140968"/>
            <a:ext cx="2724967" cy="2154602"/>
          </a:xfrm>
          <a:prstGeom prst="rect">
            <a:avLst/>
          </a:prstGeom>
          <a:noFill/>
          <a:ln w="63500" cmpd="sng">
            <a:solidFill>
              <a:srgbClr val="FFFFFF"/>
            </a:solidFill>
          </a:ln>
        </p:spPr>
      </p:pic>
    </p:spTree>
    <p:extLst>
      <p:ext uri="{BB962C8B-B14F-4D97-AF65-F5344CB8AC3E}">
        <p14:creationId xmlns:p14="http://schemas.microsoft.com/office/powerpoint/2010/main" val="3713111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ASÜDÜN HEDEFLERİ</a:t>
            </a:r>
            <a:endParaRPr lang="tr-TR" sz="4800" dirty="0">
              <a:solidFill>
                <a:schemeClr val="tx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395536" y="5661248"/>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r>
              <a:rPr lang="tr-TR" sz="1500" dirty="0" smtClean="0">
                <a:solidFill>
                  <a:prstClr val="black"/>
                </a:solidFill>
                <a:ea typeface="Calibri"/>
                <a:cs typeface="Times New Roman"/>
              </a:rPr>
              <a:t/>
            </a:r>
            <a:br>
              <a:rPr lang="tr-TR" sz="1500" dirty="0" smtClean="0">
                <a:solidFill>
                  <a:prstClr val="black"/>
                </a:solidFill>
                <a:ea typeface="Calibri"/>
                <a:cs typeface="Times New Roman"/>
              </a:rPr>
            </a:br>
            <a:endParaRPr lang="tr-TR" dirty="0">
              <a:solidFill>
                <a:prstClr val="black"/>
              </a:solidFill>
            </a:endParaRPr>
          </a:p>
        </p:txBody>
      </p:sp>
      <p:sp>
        <p:nvSpPr>
          <p:cNvPr id="7" name="Dikdörtgen 6"/>
          <p:cNvSpPr/>
          <p:nvPr/>
        </p:nvSpPr>
        <p:spPr>
          <a:xfrm>
            <a:off x="395536" y="1843951"/>
            <a:ext cx="8640960" cy="4912114"/>
          </a:xfrm>
          <a:prstGeom prst="rect">
            <a:avLst/>
          </a:prstGeom>
        </p:spPr>
        <p:txBody>
          <a:bodyPr wrap="square">
            <a:spAutoFit/>
          </a:bodyPr>
          <a:lstStyle/>
          <a:p>
            <a:pPr marL="342900" indent="-342900">
              <a:spcBef>
                <a:spcPct val="20000"/>
              </a:spcBef>
              <a:buFont typeface="Arial" charset="0"/>
              <a:buChar char="•"/>
            </a:pPr>
            <a:r>
              <a:rPr lang="tr-TR" sz="5400" dirty="0" smtClean="0">
                <a:solidFill>
                  <a:prstClr val="black"/>
                </a:solidFill>
                <a:latin typeface="Calibri"/>
              </a:rPr>
              <a:t>İhracatın Artırılması</a:t>
            </a:r>
          </a:p>
          <a:p>
            <a:pPr>
              <a:spcBef>
                <a:spcPct val="20000"/>
              </a:spcBef>
            </a:pPr>
            <a:r>
              <a:rPr lang="tr-TR" sz="5400" dirty="0" smtClean="0">
                <a:solidFill>
                  <a:prstClr val="black"/>
                </a:solidFill>
                <a:latin typeface="Calibri"/>
              </a:rPr>
              <a:t>(AB, Rusya , </a:t>
            </a:r>
            <a:r>
              <a:rPr lang="tr-TR" sz="5400" dirty="0">
                <a:solidFill>
                  <a:prstClr val="black"/>
                </a:solidFill>
                <a:latin typeface="Calibri"/>
              </a:rPr>
              <a:t>Ç</a:t>
            </a:r>
            <a:r>
              <a:rPr lang="tr-TR" sz="5400" dirty="0" smtClean="0">
                <a:solidFill>
                  <a:prstClr val="black"/>
                </a:solidFill>
                <a:latin typeface="Calibri"/>
              </a:rPr>
              <a:t>in ve Cezayir)</a:t>
            </a:r>
          </a:p>
          <a:p>
            <a:pPr>
              <a:spcBef>
                <a:spcPct val="20000"/>
              </a:spcBef>
            </a:pPr>
            <a:endParaRPr lang="tr-TR" sz="5400" dirty="0" smtClean="0">
              <a:solidFill>
                <a:prstClr val="black"/>
              </a:solidFill>
              <a:latin typeface="Calibri"/>
            </a:endParaRPr>
          </a:p>
          <a:p>
            <a:pPr marL="342900" indent="-342900">
              <a:spcBef>
                <a:spcPct val="20000"/>
              </a:spcBef>
              <a:buFont typeface="Arial" charset="0"/>
              <a:buChar char="•"/>
            </a:pPr>
            <a:r>
              <a:rPr lang="tr-TR" sz="5400" dirty="0" smtClean="0">
                <a:solidFill>
                  <a:prstClr val="black"/>
                </a:solidFill>
                <a:latin typeface="Calibri"/>
              </a:rPr>
              <a:t>İç Tüketimin artırılması</a:t>
            </a:r>
          </a:p>
          <a:p>
            <a:pPr marL="342900" indent="-342900">
              <a:spcBef>
                <a:spcPct val="20000"/>
              </a:spcBef>
              <a:buFont typeface="Arial" charset="0"/>
              <a:buChar char="•"/>
            </a:pPr>
            <a:endParaRPr lang="tr-TR" sz="5400" dirty="0">
              <a:solidFill>
                <a:prstClr val="black"/>
              </a:solidFill>
              <a:latin typeface="Calibri"/>
            </a:endParaRPr>
          </a:p>
        </p:txBody>
      </p:sp>
    </p:spTree>
    <p:extLst>
      <p:ext uri="{BB962C8B-B14F-4D97-AF65-F5344CB8AC3E}">
        <p14:creationId xmlns:p14="http://schemas.microsoft.com/office/powerpoint/2010/main" val="3622583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644601" y="2636912"/>
            <a:ext cx="7717239" cy="252028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6000" b="1" dirty="0" smtClean="0">
                <a:solidFill>
                  <a:prstClr val="white"/>
                </a:solidFill>
              </a:rPr>
              <a:t>SÜTÜN PAZARLANMASI ve İŞLENMESİ</a:t>
            </a:r>
          </a:p>
        </p:txBody>
      </p:sp>
    </p:spTree>
    <p:extLst>
      <p:ext uri="{BB962C8B-B14F-4D97-AF65-F5344CB8AC3E}">
        <p14:creationId xmlns:p14="http://schemas.microsoft.com/office/powerpoint/2010/main" val="1654313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569582063"/>
              </p:ext>
            </p:extLst>
          </p:nvPr>
        </p:nvGraphicFramePr>
        <p:xfrm>
          <a:off x="-2" y="755743"/>
          <a:ext cx="9144002" cy="5337553"/>
        </p:xfrm>
        <a:graphic>
          <a:graphicData uri="http://schemas.openxmlformats.org/drawingml/2006/table">
            <a:tbl>
              <a:tblPr firstRow="1" firstCol="1" bandRow="1"/>
              <a:tblGrid>
                <a:gridCol w="1547666"/>
                <a:gridCol w="1800200"/>
                <a:gridCol w="1152128"/>
                <a:gridCol w="1152128"/>
                <a:gridCol w="1152128"/>
                <a:gridCol w="1152128"/>
                <a:gridCol w="1187624"/>
              </a:tblGrid>
              <a:tr h="880473">
                <a:tc>
                  <a:txBody>
                    <a:bodyPr/>
                    <a:lstStyle/>
                    <a:p>
                      <a:pPr>
                        <a:lnSpc>
                          <a:spcPct val="115000"/>
                        </a:lnSpc>
                        <a:spcAft>
                          <a:spcPts val="0"/>
                        </a:spcAft>
                      </a:pPr>
                      <a:r>
                        <a:rPr lang="tr-TR" sz="2400" b="1" dirty="0" smtClean="0">
                          <a:effectLst/>
                          <a:latin typeface="FranklinGothic-Book"/>
                          <a:ea typeface="Calibri"/>
                          <a:cs typeface="FranklinGothic-Book"/>
                        </a:rPr>
                        <a:t>Ürün</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2010</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2011</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a:effectLst/>
                          <a:latin typeface="FranklinGothic-Book"/>
                          <a:ea typeface="Calibri"/>
                          <a:cs typeface="FranklinGothic-Book"/>
                        </a:rPr>
                        <a:t>2012</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FranklinGothic-Book"/>
                          <a:ea typeface="Calibri"/>
                          <a:cs typeface="FranklinGothic-Book"/>
                        </a:rPr>
                        <a:t>2013</a:t>
                      </a:r>
                      <a:endParaRPr lang="tr-TR"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2400" b="1" dirty="0" smtClean="0"/>
                        <a:t>2014</a:t>
                      </a:r>
                      <a:endParaRPr lang="tr-TR" sz="2400" b="1"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612">
                <a:tc rowSpan="2">
                  <a:txBody>
                    <a:bodyPr/>
                    <a:lstStyle/>
                    <a:p>
                      <a:pPr>
                        <a:lnSpc>
                          <a:spcPct val="115000"/>
                        </a:lnSpc>
                        <a:spcAft>
                          <a:spcPts val="0"/>
                        </a:spcAft>
                      </a:pPr>
                      <a:r>
                        <a:rPr lang="tr-TR" sz="2400" b="1" dirty="0">
                          <a:effectLst/>
                          <a:latin typeface="Times New Roman"/>
                          <a:ea typeface="Calibri"/>
                          <a:cs typeface="Times New Roman"/>
                        </a:rPr>
                        <a:t>Çiğ Süt</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12.500</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15.050</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17.400</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t> </a:t>
                      </a:r>
                      <a:r>
                        <a:rPr lang="tr-TR" sz="2400" dirty="0" smtClean="0">
                          <a:effectLst/>
                          <a:latin typeface="Times New Roman"/>
                          <a:ea typeface="Times"/>
                        </a:rPr>
                        <a:t>18.223</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t>18.499</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3579">
                <a:tc vMerge="1">
                  <a:txBody>
                    <a:bodyPr/>
                    <a:lstStyle/>
                    <a:p>
                      <a:endParaRPr lang="tr-TR"/>
                    </a:p>
                  </a:txBody>
                  <a:tcPr/>
                </a:tc>
                <a:tc>
                  <a:txBody>
                    <a:bodyPr/>
                    <a:lstStyle/>
                    <a:p>
                      <a:pPr>
                        <a:lnSpc>
                          <a:spcPct val="115000"/>
                        </a:lnSpc>
                        <a:spcAft>
                          <a:spcPts val="0"/>
                        </a:spcAft>
                      </a:pPr>
                      <a:r>
                        <a:rPr lang="tr-TR" sz="2400" dirty="0" smtClean="0">
                          <a:solidFill>
                            <a:srgbClr val="FF0000"/>
                          </a:solidFill>
                        </a:rPr>
                        <a:t>Değişim</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smtClean="0">
                          <a:solidFill>
                            <a:srgbClr val="FF0000"/>
                          </a:solidFill>
                        </a:rPr>
                        <a:t>2,5</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solidFill>
                            <a:srgbClr val="FF0000"/>
                          </a:solidFill>
                        </a:rPr>
                        <a:t>20,4</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solidFill>
                            <a:srgbClr val="FF0000"/>
                          </a:solidFill>
                        </a:rPr>
                        <a:t>15,6</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smtClean="0">
                          <a:solidFill>
                            <a:srgbClr val="FF0000"/>
                          </a:solidFill>
                        </a:rPr>
                        <a:t> 4,7</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rgbClr val="FF0000"/>
                          </a:solidFill>
                        </a:rPr>
                        <a:t>1,5</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775">
                <a:tc rowSpan="3">
                  <a:txBody>
                    <a:bodyPr/>
                    <a:lstStyle/>
                    <a:p>
                      <a:pPr>
                        <a:lnSpc>
                          <a:spcPct val="115000"/>
                        </a:lnSpc>
                        <a:spcAft>
                          <a:spcPts val="0"/>
                        </a:spcAft>
                      </a:pPr>
                      <a:r>
                        <a:rPr lang="tr-TR" sz="2400" b="1" dirty="0">
                          <a:effectLst/>
                          <a:latin typeface="Times New Roman"/>
                          <a:ea typeface="Calibri"/>
                          <a:cs typeface="Times New Roman"/>
                        </a:rPr>
                        <a:t>Sanayiye Giden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t>Süt miktarı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6.745</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7.074</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7.932</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smtClean="0"/>
                        <a:t>7.938</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effectLst/>
                          <a:latin typeface="Times New Roman"/>
                          <a:ea typeface="Calibri"/>
                        </a:rPr>
                        <a:t>8.625</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1612">
                <a:tc v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dirty="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2400" dirty="0">
                          <a:solidFill>
                            <a:srgbClr val="FF0000"/>
                          </a:solidFill>
                        </a:rPr>
                        <a:t>0,07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rgbClr val="FF0000"/>
                          </a:solidFill>
                        </a:rPr>
                        <a:t>8,65</a:t>
                      </a:r>
                      <a:endParaRPr lang="tr-TR" sz="24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4502">
                <a:tc vMerge="1">
                  <a:txBody>
                    <a:bodyPr/>
                    <a:lstStyle/>
                    <a:p>
                      <a:endParaRPr lang="tr-TR"/>
                    </a:p>
                  </a:txBody>
                  <a:tcPr/>
                </a:tc>
                <a:tc>
                  <a:txBody>
                    <a:bodyPr/>
                    <a:lstStyle/>
                    <a:p>
                      <a:r>
                        <a:rPr lang="tr-TR" sz="2400" dirty="0" smtClean="0"/>
                        <a:t>Sanayiye gitme oranı</a:t>
                      </a:r>
                      <a:endParaRPr lang="tr-TR" sz="24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53,96</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47</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46,66</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43,56</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2400" dirty="0" smtClean="0">
                          <a:solidFill>
                            <a:schemeClr val="accent1">
                              <a:lumMod val="75000"/>
                            </a:schemeClr>
                          </a:solidFill>
                        </a:rPr>
                        <a:t>44,0</a:t>
                      </a:r>
                      <a:endParaRPr lang="tr-TR" sz="2400" dirty="0">
                        <a:solidFill>
                          <a:schemeClr val="accent1">
                            <a:lumMod val="7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Başlık 1"/>
          <p:cNvSpPr txBox="1">
            <a:spLocks/>
          </p:cNvSpPr>
          <p:nvPr/>
        </p:nvSpPr>
        <p:spPr bwMode="auto">
          <a:xfrm>
            <a:off x="1" y="0"/>
            <a:ext cx="9161822" cy="7647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2400" b="1" dirty="0" smtClean="0">
                <a:solidFill>
                  <a:prstClr val="black"/>
                </a:solidFill>
              </a:rPr>
              <a:t>ÇİĞ SÜT ÜRETİMİ </a:t>
            </a:r>
            <a:r>
              <a:rPr lang="tr-TR" sz="2400" b="1" dirty="0">
                <a:solidFill>
                  <a:prstClr val="black"/>
                </a:solidFill>
              </a:rPr>
              <a:t>VE </a:t>
            </a:r>
            <a:r>
              <a:rPr lang="tr-TR" sz="2400" b="1" dirty="0" smtClean="0">
                <a:solidFill>
                  <a:prstClr val="black"/>
                </a:solidFill>
              </a:rPr>
              <a:t>SANAYİYE GİDEN MİKTARI ve DEĞİŞİM ORANLARI (</a:t>
            </a:r>
            <a:r>
              <a:rPr lang="tr-TR" sz="2400" b="1" dirty="0" smtClean="0">
                <a:solidFill>
                  <a:prstClr val="black"/>
                </a:solidFill>
              </a:rPr>
              <a:t>bin Ton, %)</a:t>
            </a:r>
            <a:endParaRPr lang="tr-TR" sz="2400"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09639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ea typeface="Calibri"/>
                <a:cs typeface="Times New Roman"/>
              </a:rPr>
              <a:t>ÇİĞ </a:t>
            </a:r>
            <a:r>
              <a:rPr lang="tr-TR" sz="2000" b="1" dirty="0" smtClean="0">
                <a:ea typeface="Calibri"/>
                <a:cs typeface="Times New Roman"/>
              </a:rPr>
              <a:t> </a:t>
            </a:r>
            <a:r>
              <a:rPr lang="tr-TR" b="1" dirty="0" smtClean="0">
                <a:ea typeface="Calibri"/>
                <a:cs typeface="Times New Roman"/>
              </a:rPr>
              <a:t>SÜT Ü</a:t>
            </a:r>
            <a:r>
              <a:rPr lang="tr-TR" b="1" dirty="0" smtClean="0">
                <a:solidFill>
                  <a:schemeClr val="bg1"/>
                </a:solidFill>
                <a:ea typeface="Times New Roman"/>
                <a:cs typeface="Calibri"/>
              </a:rPr>
              <a:t>RETİM MİKTARI</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Grafik 8"/>
          <p:cNvGraphicFramePr/>
          <p:nvPr>
            <p:extLst>
              <p:ext uri="{D42A27DB-BD31-4B8C-83A1-F6EECF244321}">
                <p14:modId xmlns:p14="http://schemas.microsoft.com/office/powerpoint/2010/main" val="57419236"/>
              </p:ext>
            </p:extLst>
          </p:nvPr>
        </p:nvGraphicFramePr>
        <p:xfrm>
          <a:off x="0" y="1340768"/>
          <a:ext cx="911586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482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txBox="1">
            <a:spLocks/>
          </p:cNvSpPr>
          <p:nvPr/>
        </p:nvSpPr>
        <p:spPr bwMode="auto">
          <a:xfrm>
            <a:off x="1" y="0"/>
            <a:ext cx="9161822" cy="7647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3600" b="1" dirty="0" smtClean="0">
                <a:solidFill>
                  <a:prstClr val="black"/>
                </a:solidFill>
              </a:rPr>
              <a:t>ÇİĞ SÜTÜN SANAYİYE GİTME ORANLARI </a:t>
            </a:r>
            <a:endParaRPr lang="tr-TR" sz="3600"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İçerik Yer Tutucusu 1"/>
          <p:cNvSpPr>
            <a:spLocks noGrp="1"/>
          </p:cNvSpPr>
          <p:nvPr>
            <p:ph idx="1"/>
          </p:nvPr>
        </p:nvSpPr>
        <p:spPr>
          <a:xfrm>
            <a:off x="1" y="764704"/>
            <a:ext cx="9143999" cy="5361459"/>
          </a:xfrm>
        </p:spPr>
        <p:txBody>
          <a:bodyPr/>
          <a:lstStyle/>
          <a:p>
            <a:r>
              <a:rPr lang="tr-TR" dirty="0" smtClean="0"/>
              <a:t>Türkiye’de     </a:t>
            </a:r>
            <a:r>
              <a:rPr lang="tr-TR" dirty="0"/>
              <a:t>%</a:t>
            </a:r>
            <a:r>
              <a:rPr lang="tr-TR" dirty="0" smtClean="0"/>
              <a:t>44         </a:t>
            </a:r>
            <a:r>
              <a:rPr lang="tr-TR" dirty="0"/>
              <a:t>Dünyada		  %63 </a:t>
            </a:r>
            <a:endParaRPr lang="tr-TR" dirty="0" smtClean="0"/>
          </a:p>
          <a:p>
            <a:r>
              <a:rPr lang="tr-TR" dirty="0" smtClean="0"/>
              <a:t>AB’de </a:t>
            </a:r>
            <a:r>
              <a:rPr lang="tr-TR" dirty="0"/>
              <a:t>	</a:t>
            </a:r>
            <a:r>
              <a:rPr lang="tr-TR" dirty="0" smtClean="0"/>
              <a:t>       </a:t>
            </a:r>
            <a:r>
              <a:rPr lang="tr-TR" dirty="0"/>
              <a:t>%</a:t>
            </a:r>
            <a:r>
              <a:rPr lang="tr-TR" dirty="0" smtClean="0"/>
              <a:t>92   </a:t>
            </a:r>
            <a:r>
              <a:rPr lang="tr-TR" dirty="0" smtClean="0"/>
              <a:t>	</a:t>
            </a:r>
            <a:r>
              <a:rPr lang="tr-TR" dirty="0" smtClean="0"/>
              <a:t>   ABD’de</a:t>
            </a:r>
            <a:r>
              <a:rPr lang="tr-TR" dirty="0"/>
              <a:t>	</a:t>
            </a:r>
            <a:r>
              <a:rPr lang="tr-TR" dirty="0" smtClean="0"/>
              <a:t>  </a:t>
            </a:r>
            <a:r>
              <a:rPr lang="tr-TR" dirty="0" smtClean="0"/>
              <a:t>          %</a:t>
            </a:r>
            <a:r>
              <a:rPr lang="tr-TR" dirty="0" smtClean="0"/>
              <a:t>99’dur.</a:t>
            </a:r>
            <a:endParaRPr lang="tr-TR" dirty="0"/>
          </a:p>
          <a:p>
            <a:pPr lvl="0" algn="just" eaLnBrk="1" fontAlgn="auto" hangingPunct="1">
              <a:spcAft>
                <a:spcPts val="0"/>
              </a:spcAft>
              <a:buFont typeface="Arial" pitchFamily="34" charset="0"/>
              <a:buChar char="•"/>
            </a:pPr>
            <a:r>
              <a:rPr lang="tr-TR" dirty="0" smtClean="0">
                <a:solidFill>
                  <a:prstClr val="black"/>
                </a:solidFill>
              </a:rPr>
              <a:t>Türkiye’de </a:t>
            </a:r>
            <a:r>
              <a:rPr lang="tr-TR" dirty="0">
                <a:solidFill>
                  <a:prstClr val="black"/>
                </a:solidFill>
              </a:rPr>
              <a:t>üretilen sütün yaklaşık</a:t>
            </a:r>
            <a:r>
              <a:rPr lang="tr-TR" dirty="0">
                <a:solidFill>
                  <a:srgbClr val="FF0000"/>
                </a:solidFill>
              </a:rPr>
              <a:t> </a:t>
            </a:r>
            <a:r>
              <a:rPr lang="tr-TR" dirty="0" smtClean="0">
                <a:solidFill>
                  <a:srgbClr val="FF0000"/>
                </a:solidFill>
              </a:rPr>
              <a:t>%</a:t>
            </a:r>
            <a:r>
              <a:rPr lang="tr-TR" dirty="0">
                <a:solidFill>
                  <a:srgbClr val="FF0000"/>
                </a:solidFill>
              </a:rPr>
              <a:t>40’ına </a:t>
            </a:r>
            <a:r>
              <a:rPr lang="tr-TR" dirty="0">
                <a:solidFill>
                  <a:prstClr val="black"/>
                </a:solidFill>
              </a:rPr>
              <a:t>yakın kısmı </a:t>
            </a:r>
            <a:r>
              <a:rPr lang="tr-TR" dirty="0" smtClean="0">
                <a:solidFill>
                  <a:prstClr val="black"/>
                </a:solidFill>
              </a:rPr>
              <a:t>işlem </a:t>
            </a:r>
            <a:r>
              <a:rPr lang="tr-TR" dirty="0">
                <a:solidFill>
                  <a:prstClr val="black"/>
                </a:solidFill>
              </a:rPr>
              <a:t>görmeden tüketiciye ulaşmaktadır</a:t>
            </a:r>
            <a:r>
              <a:rPr lang="tr-TR" dirty="0" smtClean="0">
                <a:solidFill>
                  <a:prstClr val="black"/>
                </a:solidFill>
              </a:rPr>
              <a:t>. </a:t>
            </a:r>
            <a:r>
              <a:rPr lang="tr-TR" dirty="0" err="1" smtClean="0">
                <a:solidFill>
                  <a:prstClr val="black"/>
                </a:solidFill>
              </a:rPr>
              <a:t>Zoonoz</a:t>
            </a:r>
            <a:r>
              <a:rPr lang="tr-TR" dirty="0" smtClean="0">
                <a:solidFill>
                  <a:prstClr val="black"/>
                </a:solidFill>
              </a:rPr>
              <a:t> hastalıkların kol gezdiği ülkemizde bu durum halk sağlığı açısından çok önemli bir tehdittir.</a:t>
            </a:r>
            <a:endParaRPr lang="tr-TR" dirty="0">
              <a:solidFill>
                <a:prstClr val="black"/>
              </a:solidFill>
            </a:endParaRPr>
          </a:p>
          <a:p>
            <a:pPr algn="just"/>
            <a:endParaRPr lang="tr-TR" dirty="0"/>
          </a:p>
        </p:txBody>
      </p:sp>
      <p:pic>
        <p:nvPicPr>
          <p:cNvPr id="6" name="Picture 2" descr="http://www.haberhavadis.com/images/haberler/koop_sut_kooperatiflere_devrediliyor_1339086641.jpg"/>
          <p:cNvPicPr>
            <a:picLocks noChangeAspect="1" noChangeArrowheads="1"/>
          </p:cNvPicPr>
          <p:nvPr/>
        </p:nvPicPr>
        <p:blipFill>
          <a:blip r:embed="rId4" cstate="print"/>
          <a:srcRect/>
          <a:stretch>
            <a:fillRect/>
          </a:stretch>
        </p:blipFill>
        <p:spPr bwMode="auto">
          <a:xfrm>
            <a:off x="179512" y="4077072"/>
            <a:ext cx="4724400" cy="2780928"/>
          </a:xfrm>
          <a:prstGeom prst="rect">
            <a:avLst/>
          </a:prstGeom>
          <a:noFill/>
        </p:spPr>
      </p:pic>
      <p:pic>
        <p:nvPicPr>
          <p:cNvPr id="7" name="Picture 2" descr="http://www.aksaray.edu.tr/dosyalar/resim/haber/2012/ekim/IMG_5134_800x600.JPG"/>
          <p:cNvPicPr>
            <a:picLocks noChangeAspect="1" noChangeArrowheads="1"/>
          </p:cNvPicPr>
          <p:nvPr/>
        </p:nvPicPr>
        <p:blipFill>
          <a:blip r:embed="rId5" cstate="print"/>
          <a:srcRect/>
          <a:stretch>
            <a:fillRect/>
          </a:stretch>
        </p:blipFill>
        <p:spPr bwMode="auto">
          <a:xfrm>
            <a:off x="4903912" y="4077072"/>
            <a:ext cx="2836440" cy="2780928"/>
          </a:xfrm>
          <a:prstGeom prst="rect">
            <a:avLst/>
          </a:prstGeom>
          <a:noFill/>
        </p:spPr>
      </p:pic>
    </p:spTree>
    <p:extLst>
      <p:ext uri="{BB962C8B-B14F-4D97-AF65-F5344CB8AC3E}">
        <p14:creationId xmlns:p14="http://schemas.microsoft.com/office/powerpoint/2010/main" val="1243318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1"/>
          <p:cNvSpPr txBox="1">
            <a:spLocks/>
          </p:cNvSpPr>
          <p:nvPr/>
        </p:nvSpPr>
        <p:spPr bwMode="auto">
          <a:xfrm>
            <a:off x="1" y="0"/>
            <a:ext cx="9161822" cy="7647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b="1" dirty="0" smtClean="0">
                <a:solidFill>
                  <a:prstClr val="black"/>
                </a:solidFill>
              </a:rPr>
              <a:t>ÇİĞ SÜT İŞLEYEN KURULUŞLAR</a:t>
            </a:r>
            <a:endParaRPr lang="tr-TR"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İçerik Yer Tutucusu 1"/>
          <p:cNvSpPr>
            <a:spLocks noGrp="1"/>
          </p:cNvSpPr>
          <p:nvPr>
            <p:ph idx="1"/>
          </p:nvPr>
        </p:nvSpPr>
        <p:spPr>
          <a:xfrm>
            <a:off x="1" y="764704"/>
            <a:ext cx="9143999" cy="5361459"/>
          </a:xfrm>
        </p:spPr>
        <p:txBody>
          <a:bodyPr/>
          <a:lstStyle/>
          <a:p>
            <a:pPr lvl="0" algn="just" eaLnBrk="1" fontAlgn="auto" hangingPunct="1">
              <a:spcAft>
                <a:spcPts val="0"/>
              </a:spcAft>
              <a:buFont typeface="Arial" pitchFamily="34" charset="0"/>
              <a:buChar char="•"/>
            </a:pPr>
            <a:r>
              <a:rPr lang="tr-TR" dirty="0">
                <a:solidFill>
                  <a:prstClr val="black"/>
                </a:solidFill>
              </a:rPr>
              <a:t>Dünyada süt işleyen firmaların </a:t>
            </a:r>
            <a:r>
              <a:rPr lang="tr-TR" dirty="0" smtClean="0">
                <a:solidFill>
                  <a:prstClr val="black"/>
                </a:solidFill>
              </a:rPr>
              <a:t>yarısı </a:t>
            </a:r>
            <a:r>
              <a:rPr lang="tr-TR" b="1" dirty="0">
                <a:solidFill>
                  <a:srgbClr val="FF0000"/>
                </a:solidFill>
              </a:rPr>
              <a:t>kooperatif</a:t>
            </a:r>
            <a:r>
              <a:rPr lang="tr-TR" dirty="0">
                <a:solidFill>
                  <a:prstClr val="black"/>
                </a:solidFill>
              </a:rPr>
              <a:t>, diğer yarısı ise </a:t>
            </a:r>
            <a:r>
              <a:rPr lang="tr-TR" b="1" dirty="0" smtClean="0">
                <a:solidFill>
                  <a:srgbClr val="FF0000"/>
                </a:solidFill>
              </a:rPr>
              <a:t>şirketlerinden </a:t>
            </a:r>
            <a:r>
              <a:rPr lang="tr-TR" dirty="0">
                <a:solidFill>
                  <a:prstClr val="black"/>
                </a:solidFill>
              </a:rPr>
              <a:t>oluşmaktadır. </a:t>
            </a:r>
            <a:r>
              <a:rPr lang="tr-TR" dirty="0" smtClean="0">
                <a:solidFill>
                  <a:prstClr val="black"/>
                </a:solidFill>
              </a:rPr>
              <a:t>Türkiye’de ise neredeyse tamamı şirketlerden oluşmaktadır.</a:t>
            </a:r>
          </a:p>
          <a:p>
            <a:pPr lvl="0" algn="just" eaLnBrk="1" fontAlgn="auto" hangingPunct="1">
              <a:spcAft>
                <a:spcPts val="0"/>
              </a:spcAft>
              <a:buFont typeface="Arial" pitchFamily="34" charset="0"/>
              <a:buChar char="•"/>
            </a:pPr>
            <a:r>
              <a:rPr lang="tr-TR" dirty="0">
                <a:solidFill>
                  <a:prstClr val="black"/>
                </a:solidFill>
              </a:rPr>
              <a:t>Dünya süt pazarında etkili olan </a:t>
            </a:r>
            <a:r>
              <a:rPr lang="tr-TR" b="1" dirty="0">
                <a:solidFill>
                  <a:srgbClr val="FF0000"/>
                </a:solidFill>
              </a:rPr>
              <a:t>ilk 20 firma</a:t>
            </a:r>
            <a:r>
              <a:rPr lang="tr-TR" dirty="0">
                <a:solidFill>
                  <a:prstClr val="black"/>
                </a:solidFill>
              </a:rPr>
              <a:t>; </a:t>
            </a:r>
            <a:r>
              <a:rPr lang="tr-TR" dirty="0" smtClean="0">
                <a:solidFill>
                  <a:srgbClr val="00B0F0"/>
                </a:solidFill>
                <a:effectLst>
                  <a:outerShdw blurRad="38100" dist="38100" dir="2700000" algn="tl">
                    <a:srgbClr val="000000">
                      <a:alpha val="43137"/>
                    </a:srgbClr>
                  </a:outerShdw>
                </a:effectLst>
              </a:rPr>
              <a:t>sanayiye </a:t>
            </a:r>
            <a:r>
              <a:rPr lang="tr-TR" dirty="0">
                <a:solidFill>
                  <a:srgbClr val="00B0F0"/>
                </a:solidFill>
                <a:effectLst>
                  <a:outerShdw blurRad="38100" dist="38100" dir="2700000" algn="tl">
                    <a:srgbClr val="000000">
                      <a:alpha val="43137"/>
                    </a:srgbClr>
                  </a:outerShdw>
                </a:effectLst>
              </a:rPr>
              <a:t>aktarılan </a:t>
            </a:r>
            <a:r>
              <a:rPr lang="tr-TR" dirty="0">
                <a:solidFill>
                  <a:prstClr val="black"/>
                </a:solidFill>
              </a:rPr>
              <a:t>toplam süt miktarının ise </a:t>
            </a:r>
            <a:r>
              <a:rPr lang="tr-TR" dirty="0">
                <a:solidFill>
                  <a:srgbClr val="DE22C3"/>
                </a:solidFill>
                <a:effectLst>
                  <a:outerShdw blurRad="38100" dist="38100" dir="2700000" algn="tl">
                    <a:srgbClr val="000000">
                      <a:alpha val="43137"/>
                    </a:srgbClr>
                  </a:outerShdw>
                </a:effectLst>
              </a:rPr>
              <a:t>%39’unu </a:t>
            </a:r>
            <a:r>
              <a:rPr lang="tr-TR" dirty="0" smtClean="0">
                <a:effectLst>
                  <a:outerShdw blurRad="38100" dist="38100" dir="2700000" algn="tl">
                    <a:srgbClr val="000000">
                      <a:alpha val="43137"/>
                    </a:srgbClr>
                  </a:outerShdw>
                </a:effectLst>
              </a:rPr>
              <a:t>işlemektedirler. Türkiye’de ise </a:t>
            </a:r>
            <a:r>
              <a:rPr lang="tr-TR" b="1" dirty="0">
                <a:solidFill>
                  <a:srgbClr val="FF0000"/>
                </a:solidFill>
              </a:rPr>
              <a:t>ilk 20 firma</a:t>
            </a:r>
            <a:r>
              <a:rPr lang="tr-TR" dirty="0">
                <a:solidFill>
                  <a:prstClr val="black"/>
                </a:solidFill>
              </a:rPr>
              <a:t>; </a:t>
            </a:r>
            <a:r>
              <a:rPr lang="tr-TR" dirty="0">
                <a:solidFill>
                  <a:srgbClr val="00B0F0"/>
                </a:solidFill>
                <a:effectLst>
                  <a:outerShdw blurRad="38100" dist="38100" dir="2700000" algn="tl">
                    <a:srgbClr val="000000">
                      <a:alpha val="43137"/>
                    </a:srgbClr>
                  </a:outerShdw>
                </a:effectLst>
              </a:rPr>
              <a:t>sanayiye aktarılan </a:t>
            </a:r>
            <a:r>
              <a:rPr lang="tr-TR" dirty="0">
                <a:solidFill>
                  <a:prstClr val="black"/>
                </a:solidFill>
              </a:rPr>
              <a:t>toplam süt miktarının ise </a:t>
            </a:r>
            <a:r>
              <a:rPr lang="tr-TR" b="1" dirty="0" smtClean="0">
                <a:solidFill>
                  <a:srgbClr val="7030A0"/>
                </a:solidFill>
              </a:rPr>
              <a:t>2/3’sini</a:t>
            </a:r>
            <a:r>
              <a:rPr lang="tr-TR" b="1" dirty="0" smtClean="0">
                <a:solidFill>
                  <a:srgbClr val="7030A0"/>
                </a:solidFill>
                <a:effectLst>
                  <a:outerShdw blurRad="38100" dist="38100" dir="2700000" algn="tl">
                    <a:srgbClr val="000000">
                      <a:alpha val="43137"/>
                    </a:srgbClr>
                  </a:outerShdw>
                </a:effectLst>
              </a:rPr>
              <a:t> </a:t>
            </a:r>
            <a:r>
              <a:rPr lang="tr-TR" dirty="0">
                <a:solidFill>
                  <a:prstClr val="black"/>
                </a:solidFill>
                <a:effectLst>
                  <a:outerShdw blurRad="38100" dist="38100" dir="2700000" algn="tl">
                    <a:srgbClr val="000000">
                      <a:alpha val="43137"/>
                    </a:srgbClr>
                  </a:outerShdw>
                </a:effectLst>
              </a:rPr>
              <a:t>işlemektedirler. </a:t>
            </a:r>
            <a:endParaRPr lang="tr-TR" dirty="0"/>
          </a:p>
        </p:txBody>
      </p:sp>
      <p:pic>
        <p:nvPicPr>
          <p:cNvPr id="6" name="Picture 2" descr="http://www.bursa.bel.tr/dosyalar/resimler/bursa_kitabi/image/151.jpg"/>
          <p:cNvPicPr>
            <a:picLocks noChangeAspect="1" noChangeArrowheads="1"/>
          </p:cNvPicPr>
          <p:nvPr/>
        </p:nvPicPr>
        <p:blipFill>
          <a:blip r:embed="rId4" cstate="print"/>
          <a:srcRect/>
          <a:stretch>
            <a:fillRect/>
          </a:stretch>
        </p:blipFill>
        <p:spPr bwMode="auto">
          <a:xfrm>
            <a:off x="3491880" y="4854358"/>
            <a:ext cx="3562350" cy="2038350"/>
          </a:xfrm>
          <a:prstGeom prst="rect">
            <a:avLst/>
          </a:prstGeom>
          <a:ln>
            <a:noFill/>
          </a:ln>
          <a:effectLst>
            <a:softEdge rad="112500"/>
          </a:effectLst>
        </p:spPr>
      </p:pic>
    </p:spTree>
    <p:extLst>
      <p:ext uri="{BB962C8B-B14F-4D97-AF65-F5344CB8AC3E}">
        <p14:creationId xmlns:p14="http://schemas.microsoft.com/office/powerpoint/2010/main" val="2550631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pic>
        <p:nvPicPr>
          <p:cNvPr id="5" name="Picture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2926" y="1227153"/>
            <a:ext cx="9131074" cy="5370199"/>
          </a:xfrm>
          <a:prstGeom prst="rect">
            <a:avLst/>
          </a:prstGeom>
        </p:spPr>
      </p:pic>
      <p:sp>
        <p:nvSpPr>
          <p:cNvPr id="7" name="Başlık 1"/>
          <p:cNvSpPr>
            <a:spLocks noGrp="1"/>
          </p:cNvSpPr>
          <p:nvPr>
            <p:ph type="title"/>
          </p:nvPr>
        </p:nvSpPr>
        <p:spPr>
          <a:xfrm>
            <a:off x="0" y="0"/>
            <a:ext cx="9144000" cy="1268760"/>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ea typeface="Calibri"/>
                <a:cs typeface="Times New Roman"/>
              </a:rPr>
              <a:t>DÜNYADA SÜT SANAYİNDE</a:t>
            </a:r>
            <a:br>
              <a:rPr lang="tr-TR" b="1" dirty="0" smtClean="0">
                <a:ea typeface="Calibri"/>
                <a:cs typeface="Times New Roman"/>
              </a:rPr>
            </a:br>
            <a:r>
              <a:rPr lang="tr-TR" b="1" dirty="0" smtClean="0">
                <a:ea typeface="Calibri"/>
                <a:cs typeface="Times New Roman"/>
              </a:rPr>
              <a:t> İLK 25 FİRMA</a:t>
            </a:r>
            <a:r>
              <a:rPr lang="tr-TR" b="1" dirty="0"/>
              <a:t/>
            </a:r>
            <a:br>
              <a:rPr lang="tr-TR" b="1" dirty="0"/>
            </a:br>
            <a:r>
              <a:rPr lang="tr-TR" dirty="0">
                <a:ea typeface="Calibri"/>
                <a:cs typeface="Times New Roman"/>
              </a:rPr>
              <a:t/>
            </a:r>
            <a:br>
              <a:rPr lang="tr-TR" dirty="0">
                <a:ea typeface="Calibri"/>
                <a:cs typeface="Times New Roman"/>
              </a:rPr>
            </a:br>
            <a:endParaRPr lang="tr-TR" dirty="0"/>
          </a:p>
        </p:txBody>
      </p:sp>
    </p:spTree>
    <p:extLst>
      <p:ext uri="{BB962C8B-B14F-4D97-AF65-F5344CB8AC3E}">
        <p14:creationId xmlns:p14="http://schemas.microsoft.com/office/powerpoint/2010/main" val="593346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511720601"/>
              </p:ext>
            </p:extLst>
          </p:nvPr>
        </p:nvGraphicFramePr>
        <p:xfrm>
          <a:off x="0" y="1412774"/>
          <a:ext cx="9144000" cy="4651464"/>
        </p:xfrm>
        <a:graphic>
          <a:graphicData uri="http://schemas.openxmlformats.org/drawingml/2006/table">
            <a:tbl>
              <a:tblPr/>
              <a:tblGrid>
                <a:gridCol w="695133"/>
                <a:gridCol w="1185449"/>
                <a:gridCol w="721731"/>
                <a:gridCol w="1070184"/>
                <a:gridCol w="613560"/>
                <a:gridCol w="1115403"/>
                <a:gridCol w="763404"/>
                <a:gridCol w="1050677"/>
                <a:gridCol w="720844"/>
                <a:gridCol w="1207615"/>
              </a:tblGrid>
              <a:tr h="314870">
                <a:tc>
                  <a:txBody>
                    <a:bodyPr/>
                    <a:lstStyle/>
                    <a:p>
                      <a:pPr marL="0" indent="0" algn="ctr">
                        <a:spcBef>
                          <a:spcPts val="600"/>
                        </a:spcBef>
                        <a:spcAft>
                          <a:spcPts val="600"/>
                        </a:spcAft>
                      </a:pPr>
                      <a:r>
                        <a:rPr lang="tr-TR" sz="1400" b="1" dirty="0">
                          <a:effectLst/>
                          <a:latin typeface="Times New Roman"/>
                          <a:ea typeface="Times"/>
                        </a:rPr>
                        <a:t>Yıl</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762635" algn="ctr">
                        <a:spcBef>
                          <a:spcPts val="600"/>
                        </a:spcBef>
                        <a:spcAft>
                          <a:spcPts val="600"/>
                        </a:spcAft>
                      </a:pPr>
                      <a:r>
                        <a:rPr lang="tr-TR" sz="1400" b="1" dirty="0">
                          <a:effectLst/>
                          <a:latin typeface="Times New Roman"/>
                          <a:ea typeface="Times"/>
                        </a:rPr>
                        <a:t>İnek</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marL="0" indent="0" algn="ctr">
                        <a:spcBef>
                          <a:spcPts val="600"/>
                        </a:spcBef>
                        <a:spcAft>
                          <a:spcPts val="600"/>
                        </a:spcAft>
                      </a:pPr>
                      <a:r>
                        <a:rPr lang="tr-TR" sz="1400" b="1" dirty="0">
                          <a:effectLst/>
                          <a:latin typeface="Times New Roman"/>
                          <a:ea typeface="Times"/>
                        </a:rPr>
                        <a:t>Manda</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indent="762635" algn="ctr">
                        <a:spcBef>
                          <a:spcPts val="600"/>
                        </a:spcBef>
                        <a:spcAft>
                          <a:spcPts val="600"/>
                        </a:spcAft>
                      </a:pPr>
                      <a:r>
                        <a:rPr lang="tr-TR" sz="1400" b="1" dirty="0">
                          <a:effectLst/>
                          <a:latin typeface="Times New Roman"/>
                          <a:ea typeface="Times"/>
                        </a:rPr>
                        <a:t>Koyun</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indent="762635" algn="ctr">
                        <a:spcBef>
                          <a:spcPts val="600"/>
                        </a:spcBef>
                        <a:spcAft>
                          <a:spcPts val="600"/>
                        </a:spcAft>
                      </a:pPr>
                      <a:r>
                        <a:rPr lang="tr-TR" sz="1400" b="1">
                          <a:effectLst/>
                          <a:latin typeface="Times New Roman"/>
                          <a:ea typeface="Times"/>
                        </a:rPr>
                        <a:t>Keçi</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marL="0" indent="0" algn="ctr">
                        <a:spcBef>
                          <a:spcPts val="600"/>
                        </a:spcBef>
                        <a:spcAft>
                          <a:spcPts val="600"/>
                        </a:spcAft>
                      </a:pPr>
                      <a:r>
                        <a:rPr lang="tr-TR" sz="1400" b="1" dirty="0">
                          <a:effectLst/>
                          <a:latin typeface="Times New Roman"/>
                          <a:ea typeface="Times"/>
                        </a:rPr>
                        <a:t>Toplam</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600">
                <a:tc>
                  <a:txBody>
                    <a:bodyPr/>
                    <a:lstStyle/>
                    <a:p>
                      <a:pPr indent="762635" algn="ctr">
                        <a:spcBef>
                          <a:spcPts val="600"/>
                        </a:spcBef>
                        <a:spcAft>
                          <a:spcPts val="600"/>
                        </a:spcAft>
                      </a:pPr>
                      <a:r>
                        <a:rPr lang="tr-TR" sz="1400" b="1">
                          <a:effectLst/>
                          <a:latin typeface="Times New Roman"/>
                          <a:ea typeface="Times"/>
                        </a:rPr>
                        <a:t> </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Ton</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Ton</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Ton</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Ton</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smtClean="0">
                          <a:effectLst/>
                          <a:latin typeface="Times New Roman"/>
                          <a:ea typeface="Times"/>
                        </a:rPr>
                        <a:t>Ton</a:t>
                      </a:r>
                      <a:r>
                        <a:rPr lang="tr-TR" sz="1400" b="0" dirty="0">
                          <a:effectLst/>
                          <a:latin typeface="Times New Roman"/>
                          <a:ea typeface="Times"/>
                        </a:rPr>
                        <a:t> </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751">
                <a:tc>
                  <a:txBody>
                    <a:bodyPr/>
                    <a:lstStyle/>
                    <a:p>
                      <a:pPr marL="0" indent="0" algn="ctr">
                        <a:spcBef>
                          <a:spcPts val="600"/>
                        </a:spcBef>
                        <a:spcAft>
                          <a:spcPts val="600"/>
                        </a:spcAft>
                      </a:pPr>
                      <a:r>
                        <a:rPr lang="tr-TR" sz="1400" b="1" dirty="0">
                          <a:effectLst/>
                          <a:latin typeface="Times New Roman"/>
                          <a:ea typeface="Times"/>
                        </a:rPr>
                        <a:t>1930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709.885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38,24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263.445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14,19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378.364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20,38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504.632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27,18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1.856.326</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1940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1.160.502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40,44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380.537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13,26</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713.090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24,85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615.143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21.44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2.869.272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1950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1.381.535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43,54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377.451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11,90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667.710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20,05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746.039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23,51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3.172.735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1960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2.240.960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53,45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257.900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6,15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882.000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21,04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811.460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19,39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4.192.320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03">
                <a:tc>
                  <a:txBody>
                    <a:bodyPr/>
                    <a:lstStyle/>
                    <a:p>
                      <a:pPr marL="0" indent="0" algn="ctr">
                        <a:spcBef>
                          <a:spcPts val="600"/>
                        </a:spcBef>
                        <a:spcAft>
                          <a:spcPts val="600"/>
                        </a:spcAft>
                      </a:pPr>
                      <a:r>
                        <a:rPr lang="tr-TR" sz="1400" b="1" dirty="0">
                          <a:effectLst/>
                          <a:latin typeface="Times New Roman"/>
                          <a:ea typeface="Times"/>
                        </a:rPr>
                        <a:t>1970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2.550.000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59,24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279.000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6,48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859.000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19,97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613.600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14,26</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4.302.000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1980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3.421.020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62,51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273.903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5,01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1.147.395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20,97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630.026</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11,51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5.472.345</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1990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7.960. 600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82,89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174.200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1,81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1.145.000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11,92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323.700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3,37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9.603.500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2000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8.732. 000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89,19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67.300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0,69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774.400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7,91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216.300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2,21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9.790.000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2010</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12.418.544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91,69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35.487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0,26</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816.832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7313" algn="ctr">
                        <a:spcBef>
                          <a:spcPts val="600"/>
                        </a:spcBef>
                        <a:spcAft>
                          <a:spcPts val="600"/>
                        </a:spcAft>
                      </a:pPr>
                      <a:r>
                        <a:rPr lang="tr-TR" sz="1400" b="0" dirty="0">
                          <a:effectLst/>
                          <a:latin typeface="Times New Roman"/>
                          <a:ea typeface="Times"/>
                        </a:rPr>
                        <a:t>6,03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272. 811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87313" algn="ctr">
                        <a:spcBef>
                          <a:spcPts val="600"/>
                        </a:spcBef>
                        <a:spcAft>
                          <a:spcPts val="600"/>
                        </a:spcAft>
                      </a:pPr>
                      <a:r>
                        <a:rPr lang="tr-TR" sz="1400" b="0" dirty="0">
                          <a:effectLst/>
                          <a:latin typeface="Times New Roman"/>
                          <a:ea typeface="Times"/>
                        </a:rPr>
                        <a:t>2,01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13.543.674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2011</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13.802.428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91,7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40.372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0,3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892.822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5,9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320.588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15.056.211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640">
                <a:tc>
                  <a:txBody>
                    <a:bodyPr/>
                    <a:lstStyle/>
                    <a:p>
                      <a:pPr marL="0" indent="0" algn="ctr">
                        <a:spcBef>
                          <a:spcPts val="600"/>
                        </a:spcBef>
                        <a:spcAft>
                          <a:spcPts val="600"/>
                        </a:spcAft>
                      </a:pPr>
                      <a:r>
                        <a:rPr lang="tr-TR" sz="1400" b="1" dirty="0">
                          <a:effectLst/>
                          <a:latin typeface="Times New Roman"/>
                          <a:ea typeface="Times"/>
                        </a:rPr>
                        <a:t>2012</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15.977.838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91,8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46.989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0,3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1.007.007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5,8</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369.429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2,1</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17.401.262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marL="0" indent="0" algn="ctr">
                        <a:spcBef>
                          <a:spcPts val="600"/>
                        </a:spcBef>
                        <a:spcAft>
                          <a:spcPts val="600"/>
                        </a:spcAft>
                      </a:pPr>
                      <a:r>
                        <a:rPr lang="tr-TR" sz="1400" b="1" dirty="0">
                          <a:effectLst/>
                          <a:latin typeface="Times New Roman"/>
                          <a:ea typeface="Times"/>
                        </a:rPr>
                        <a:t>2013</a:t>
                      </a: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16.655.009</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91,4</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  51.947</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0,3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1.101.013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6,0</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415.743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2,3</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spcBef>
                          <a:spcPts val="600"/>
                        </a:spcBef>
                        <a:spcAft>
                          <a:spcPts val="600"/>
                        </a:spcAft>
                      </a:pPr>
                      <a:r>
                        <a:rPr lang="tr-TR" sz="1400" b="0" dirty="0">
                          <a:effectLst/>
                          <a:latin typeface="Times New Roman"/>
                          <a:ea typeface="Times"/>
                        </a:rPr>
                        <a:t>18.223.712</a:t>
                      </a:r>
                      <a:endParaRPr lang="tr-TR" sz="1400" b="1" dirty="0">
                        <a:effectLst/>
                        <a:latin typeface="Times New Roman"/>
                        <a:ea typeface="Times"/>
                      </a:endParaRPr>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0">
                <a:tc>
                  <a:txBody>
                    <a:bodyPr/>
                    <a:lstStyle/>
                    <a:p>
                      <a:pPr algn="ctr"/>
                      <a:r>
                        <a:rPr lang="tr-TR" sz="1400" b="1" dirty="0" smtClean="0"/>
                        <a:t>2014</a:t>
                      </a:r>
                      <a:endParaRPr lang="tr-TR" sz="1400" b="1" dirty="0"/>
                    </a:p>
                  </a:txBody>
                  <a:tcPr marL="37081" marR="370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Times New Roman"/>
                          <a:cs typeface="Times New Roman" pitchFamily="18" charset="0"/>
                        </a:rPr>
                        <a:t>16.867.419</a:t>
                      </a:r>
                      <a:endParaRPr lang="tr-TR" sz="1400" dirty="0">
                        <a:effectLst/>
                        <a:latin typeface="Times New Roman" pitchFamily="18" charset="0"/>
                        <a:ea typeface="Calibri"/>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smtClean="0">
                          <a:effectLst/>
                          <a:latin typeface="Times New Roman" pitchFamily="18" charset="0"/>
                          <a:ea typeface="Times New Roman"/>
                          <a:cs typeface="Times New Roman" pitchFamily="18" charset="0"/>
                        </a:rPr>
                        <a:t>91,2</a:t>
                      </a:r>
                      <a:endParaRPr lang="tr-TR" sz="1400" dirty="0">
                        <a:effectLst/>
                        <a:latin typeface="Times New Roman" pitchFamily="18" charset="0"/>
                        <a:ea typeface="Calibri"/>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Times New Roman"/>
                          <a:cs typeface="Times New Roman" pitchFamily="18" charset="0"/>
                        </a:rPr>
                        <a:t>  54.687</a:t>
                      </a:r>
                      <a:endParaRPr lang="tr-TR" sz="1400" dirty="0">
                        <a:effectLst/>
                        <a:latin typeface="Times New Roman" pitchFamily="18" charset="0"/>
                        <a:ea typeface="Calibri"/>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Calibri"/>
                          <a:cs typeface="Times New Roman" pitchFamily="18" charset="0"/>
                        </a:rPr>
                        <a:t>0,3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Times New Roman"/>
                          <a:cs typeface="Times New Roman" pitchFamily="18" charset="0"/>
                        </a:rPr>
                        <a:t>1.113.130</a:t>
                      </a:r>
                      <a:endParaRPr lang="tr-TR" sz="1400" dirty="0">
                        <a:effectLst/>
                        <a:latin typeface="Times New Roman" pitchFamily="18" charset="0"/>
                        <a:ea typeface="Calibri"/>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Calibri"/>
                          <a:cs typeface="Times New Roman" pitchFamily="18" charset="0"/>
                        </a:rPr>
                        <a:t>6,0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Times New Roman"/>
                          <a:cs typeface="Times New Roman" pitchFamily="18" charset="0"/>
                        </a:rPr>
                        <a:t>463.394</a:t>
                      </a:r>
                      <a:endParaRPr lang="tr-TR" sz="1400" dirty="0">
                        <a:effectLst/>
                        <a:latin typeface="Times New Roman" pitchFamily="18" charset="0"/>
                        <a:ea typeface="Calibri"/>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Calibri"/>
                          <a:cs typeface="Times New Roman" pitchFamily="18" charset="0"/>
                        </a:rPr>
                        <a:t>2,5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400" dirty="0">
                          <a:effectLst/>
                          <a:latin typeface="Times New Roman" pitchFamily="18" charset="0"/>
                          <a:ea typeface="Times New Roman"/>
                          <a:cs typeface="Times New Roman" pitchFamily="18" charset="0"/>
                        </a:rPr>
                        <a:t>18.498.630</a:t>
                      </a:r>
                      <a:endParaRPr lang="tr-TR" sz="1400" dirty="0">
                        <a:effectLst/>
                        <a:latin typeface="Times New Roman" pitchFamily="18" charset="0"/>
                        <a:ea typeface="Calibri"/>
                        <a:cs typeface="Times New Roman"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2842" y="6021288"/>
            <a:ext cx="1301158" cy="836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1" y="6093295"/>
            <a:ext cx="7793471" cy="764703"/>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
        <p:nvSpPr>
          <p:cNvPr id="8" name="Başlık 1"/>
          <p:cNvSpPr txBox="1">
            <a:spLocks/>
          </p:cNvSpPr>
          <p:nvPr/>
        </p:nvSpPr>
        <p:spPr bwMode="auto">
          <a:xfrm>
            <a:off x="-24253" y="0"/>
            <a:ext cx="9168253" cy="141277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4000" b="1" dirty="0">
                <a:solidFill>
                  <a:prstClr val="black"/>
                </a:solidFill>
              </a:rPr>
              <a:t>Türkiye’de Türlere Göre Çiğ Süt Üretimi</a:t>
            </a:r>
            <a:endParaRPr lang="tr-TR" sz="4000" dirty="0">
              <a:solidFill>
                <a:prstClr val="white"/>
              </a:solidFill>
            </a:endParaRPr>
          </a:p>
        </p:txBody>
      </p:sp>
    </p:spTree>
    <p:extLst>
      <p:ext uri="{BB962C8B-B14F-4D97-AF65-F5344CB8AC3E}">
        <p14:creationId xmlns:p14="http://schemas.microsoft.com/office/powerpoint/2010/main" val="831113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5 Yuvarlatılmış Dikdörtgen"/>
          <p:cNvSpPr/>
          <p:nvPr/>
        </p:nvSpPr>
        <p:spPr>
          <a:xfrm>
            <a:off x="1" y="6237312"/>
            <a:ext cx="9144000" cy="6206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tr-TR" sz="2800" dirty="0" smtClean="0">
                <a:solidFill>
                  <a:prstClr val="white"/>
                </a:solidFill>
              </a:rPr>
              <a:t>Kaynak: Birlik verileri</a:t>
            </a:r>
            <a:endParaRPr lang="tr-TR" sz="2800" dirty="0">
              <a:solidFill>
                <a:prstClr val="white"/>
              </a:solidFill>
            </a:endParaRPr>
          </a:p>
        </p:txBody>
      </p:sp>
    </p:spTree>
    <p:extLst>
      <p:ext uri="{BB962C8B-B14F-4D97-AF65-F5344CB8AC3E}">
        <p14:creationId xmlns:p14="http://schemas.microsoft.com/office/powerpoint/2010/main" val="619685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1008112"/>
          </a:xfrm>
        </p:spPr>
        <p:txBody>
          <a:bodyPr/>
          <a:lstStyle/>
          <a:p>
            <a:r>
              <a:rPr lang="tr-TR" dirty="0" smtClean="0"/>
              <a:t>İllere Göre Süt Üretimi (ton, 2014)</a:t>
            </a:r>
            <a:endParaRPr lang="tr-TR" dirty="0"/>
          </a:p>
        </p:txBody>
      </p:sp>
      <p:sp>
        <p:nvSpPr>
          <p:cNvPr id="7" name="5 Yuvarlatılmış Dikdörtgen"/>
          <p:cNvSpPr/>
          <p:nvPr/>
        </p:nvSpPr>
        <p:spPr>
          <a:xfrm>
            <a:off x="1" y="6237312"/>
            <a:ext cx="9144000" cy="6206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tr-TR" sz="2800" dirty="0" smtClean="0">
              <a:solidFill>
                <a:prstClr val="white"/>
              </a:solidFill>
            </a:endParaRPr>
          </a:p>
          <a:p>
            <a:r>
              <a:rPr lang="tr-TR" sz="2800" dirty="0" smtClean="0">
                <a:solidFill>
                  <a:prstClr val="black"/>
                </a:solidFill>
              </a:rPr>
              <a:t>Kaynak: Türkiye </a:t>
            </a:r>
            <a:r>
              <a:rPr lang="tr-TR" sz="2800" dirty="0">
                <a:solidFill>
                  <a:prstClr val="black"/>
                </a:solidFill>
              </a:rPr>
              <a:t>İstatistik Kurumu</a:t>
            </a:r>
          </a:p>
          <a:p>
            <a:pPr algn="ctr"/>
            <a:endParaRPr lang="tr-TR" sz="2800" dirty="0">
              <a:solidFill>
                <a:prstClr val="white"/>
              </a:solidFill>
            </a:endParaRPr>
          </a:p>
        </p:txBody>
      </p:sp>
      <p:sp>
        <p:nvSpPr>
          <p:cNvPr id="10" name="Başlık 1"/>
          <p:cNvSpPr txBox="1">
            <a:spLocks/>
          </p:cNvSpPr>
          <p:nvPr/>
        </p:nvSpPr>
        <p:spPr bwMode="auto">
          <a:xfrm>
            <a:off x="-2733" y="5517232"/>
            <a:ext cx="9128725" cy="796950"/>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2000" dirty="0" smtClean="0">
                <a:solidFill>
                  <a:prstClr val="white"/>
                </a:solidFill>
                <a:ea typeface="Calibri"/>
                <a:cs typeface="Times New Roman"/>
              </a:rPr>
              <a:t>En Fazla Sütün Üretildiği İller: </a:t>
            </a:r>
          </a:p>
          <a:p>
            <a:pPr>
              <a:lnSpc>
                <a:spcPct val="115000"/>
              </a:lnSpc>
              <a:spcAft>
                <a:spcPts val="1000"/>
              </a:spcAft>
            </a:pPr>
            <a:r>
              <a:rPr lang="tr-TR" sz="2000" dirty="0" smtClean="0">
                <a:solidFill>
                  <a:prstClr val="white"/>
                </a:solidFill>
                <a:ea typeface="Calibri"/>
                <a:cs typeface="Times New Roman"/>
              </a:rPr>
              <a:t>Konya</a:t>
            </a:r>
            <a:r>
              <a:rPr lang="tr-TR" sz="2000" dirty="0">
                <a:solidFill>
                  <a:prstClr val="white"/>
                </a:solidFill>
                <a:ea typeface="Calibri"/>
                <a:cs typeface="Times New Roman"/>
              </a:rPr>
              <a:t>: </a:t>
            </a:r>
            <a:r>
              <a:rPr lang="tr-TR" sz="2000" dirty="0">
                <a:solidFill>
                  <a:prstClr val="white"/>
                </a:solidFill>
                <a:latin typeface="Times New Roman"/>
                <a:ea typeface="Calibri"/>
              </a:rPr>
              <a:t>907.889</a:t>
            </a:r>
            <a:r>
              <a:rPr lang="tr-TR" sz="2000" dirty="0" smtClean="0">
                <a:solidFill>
                  <a:prstClr val="white"/>
                </a:solidFill>
                <a:ea typeface="Calibri"/>
                <a:cs typeface="Times New Roman"/>
              </a:rPr>
              <a:t>, İzmir</a:t>
            </a:r>
            <a:r>
              <a:rPr lang="tr-TR" sz="2000" dirty="0">
                <a:solidFill>
                  <a:prstClr val="white"/>
                </a:solidFill>
                <a:ea typeface="Calibri"/>
                <a:cs typeface="Times New Roman"/>
              </a:rPr>
              <a:t>: </a:t>
            </a:r>
            <a:r>
              <a:rPr lang="tr-TR" sz="2000" dirty="0">
                <a:solidFill>
                  <a:prstClr val="white"/>
                </a:solidFill>
                <a:latin typeface="Times New Roman"/>
                <a:ea typeface="Calibri"/>
              </a:rPr>
              <a:t>871.866</a:t>
            </a:r>
            <a:r>
              <a:rPr lang="tr-TR" sz="2000" dirty="0" smtClean="0">
                <a:solidFill>
                  <a:prstClr val="white"/>
                </a:solidFill>
                <a:ea typeface="Calibri"/>
                <a:cs typeface="Times New Roman"/>
              </a:rPr>
              <a:t>,Balıkesir</a:t>
            </a:r>
            <a:r>
              <a:rPr lang="tr-TR" sz="2000" dirty="0">
                <a:solidFill>
                  <a:prstClr val="white"/>
                </a:solidFill>
                <a:ea typeface="Calibri"/>
                <a:cs typeface="Times New Roman"/>
              </a:rPr>
              <a:t>: </a:t>
            </a:r>
            <a:r>
              <a:rPr lang="tr-TR" sz="2000" dirty="0">
                <a:solidFill>
                  <a:prstClr val="white"/>
                </a:solidFill>
                <a:latin typeface="Times New Roman"/>
                <a:ea typeface="Calibri"/>
              </a:rPr>
              <a:t>790.732</a:t>
            </a:r>
            <a:r>
              <a:rPr lang="tr-TR" sz="2000" dirty="0" smtClean="0">
                <a:solidFill>
                  <a:prstClr val="white"/>
                </a:solidFill>
                <a:ea typeface="Calibri"/>
                <a:cs typeface="Times New Roman"/>
              </a:rPr>
              <a:t>,Erzurum</a:t>
            </a:r>
            <a:r>
              <a:rPr lang="tr-TR" sz="2000" dirty="0">
                <a:solidFill>
                  <a:prstClr val="white"/>
                </a:solidFill>
                <a:ea typeface="Calibri"/>
                <a:cs typeface="Times New Roman"/>
              </a:rPr>
              <a:t>: </a:t>
            </a:r>
            <a:r>
              <a:rPr lang="tr-TR" sz="2000" dirty="0" smtClean="0">
                <a:solidFill>
                  <a:prstClr val="white"/>
                </a:solidFill>
                <a:latin typeface="Times New Roman"/>
                <a:ea typeface="Calibri"/>
              </a:rPr>
              <a:t>741.561</a:t>
            </a:r>
            <a:r>
              <a:rPr lang="tr-TR" sz="2000" dirty="0" smtClean="0">
                <a:solidFill>
                  <a:prstClr val="white"/>
                </a:solidFill>
                <a:ea typeface="Calibri"/>
                <a:cs typeface="Times New Roman"/>
              </a:rPr>
              <a:t>,Kars</a:t>
            </a:r>
            <a:r>
              <a:rPr lang="tr-TR" sz="2000" dirty="0">
                <a:solidFill>
                  <a:prstClr val="white"/>
                </a:solidFill>
                <a:ea typeface="Calibri"/>
                <a:cs typeface="Times New Roman"/>
              </a:rPr>
              <a:t>: </a:t>
            </a:r>
            <a:r>
              <a:rPr lang="tr-TR" sz="2000" dirty="0">
                <a:solidFill>
                  <a:prstClr val="white"/>
                </a:solidFill>
                <a:latin typeface="Times New Roman"/>
                <a:ea typeface="Calibri"/>
              </a:rPr>
              <a:t>670.742</a:t>
            </a:r>
            <a:endParaRPr lang="tr-TR" sz="8000" dirty="0">
              <a:solidFill>
                <a:prstClr val="white"/>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26" y="836712"/>
            <a:ext cx="7943718" cy="438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290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endParaRPr lang="tr-TR" dirty="0"/>
          </a:p>
        </p:txBody>
      </p:sp>
      <p:pic>
        <p:nvPicPr>
          <p:cNvPr id="7" name="İçerik Yer Tutucusu 6" descr="http://www.tuik.gov.tr/hb/310/kapak/18712_img_2_310_10.02.2015868841750.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178" y="1124744"/>
            <a:ext cx="8856984" cy="4443706"/>
          </a:xfrm>
          <a:prstGeom prst="rect">
            <a:avLst/>
          </a:prstGeom>
          <a:noFill/>
          <a:ln>
            <a:noFill/>
          </a:ln>
        </p:spPr>
      </p:pic>
      <p:sp>
        <p:nvSpPr>
          <p:cNvPr id="8" name="Başlık 1"/>
          <p:cNvSpPr txBox="1">
            <a:spLocks/>
          </p:cNvSpPr>
          <p:nvPr/>
        </p:nvSpPr>
        <p:spPr bwMode="auto">
          <a:xfrm>
            <a:off x="17340" y="5877273"/>
            <a:ext cx="7578996" cy="9926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
        <p:nvSpPr>
          <p:cNvPr id="9" name="Başlık 1"/>
          <p:cNvSpPr txBox="1">
            <a:spLocks/>
          </p:cNvSpPr>
          <p:nvPr/>
        </p:nvSpPr>
        <p:spPr bwMode="auto">
          <a:xfrm>
            <a:off x="17340" y="31698"/>
            <a:ext cx="9126660" cy="1093046"/>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Aft>
                <a:spcPts val="1000"/>
              </a:spcAft>
            </a:pPr>
            <a:r>
              <a:rPr lang="tr-TR" sz="4000" dirty="0" smtClean="0">
                <a:solidFill>
                  <a:prstClr val="white"/>
                </a:solidFill>
              </a:rPr>
              <a:t>2013-2014 Yıllarında Aylar İtibariyle Toplanan İnek sütü Miktarı</a:t>
            </a:r>
            <a:endParaRPr lang="tr-TR" sz="4000" dirty="0">
              <a:solidFill>
                <a:prstClr val="white"/>
              </a:solidFill>
            </a:endParaRPr>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020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ASÜDÜN HEDEFLERİ</a:t>
            </a:r>
            <a:endParaRPr lang="tr-TR" sz="4800" dirty="0">
              <a:solidFill>
                <a:schemeClr val="tx1"/>
              </a:solidFill>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395536" y="5661248"/>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r>
              <a:rPr lang="tr-TR" sz="1500" dirty="0" smtClean="0">
                <a:solidFill>
                  <a:prstClr val="black"/>
                </a:solidFill>
                <a:ea typeface="Calibri"/>
                <a:cs typeface="Times New Roman"/>
              </a:rPr>
              <a:t/>
            </a:r>
            <a:br>
              <a:rPr lang="tr-TR" sz="1500" dirty="0" smtClean="0">
                <a:solidFill>
                  <a:prstClr val="black"/>
                </a:solidFill>
                <a:ea typeface="Calibri"/>
                <a:cs typeface="Times New Roman"/>
              </a:rPr>
            </a:br>
            <a:endParaRPr lang="tr-TR" dirty="0">
              <a:solidFill>
                <a:prstClr val="black"/>
              </a:solidFill>
            </a:endParaRPr>
          </a:p>
        </p:txBody>
      </p:sp>
      <p:sp>
        <p:nvSpPr>
          <p:cNvPr id="7" name="Dikdörtgen 6"/>
          <p:cNvSpPr/>
          <p:nvPr/>
        </p:nvSpPr>
        <p:spPr>
          <a:xfrm>
            <a:off x="395536" y="1843951"/>
            <a:ext cx="8640960" cy="1754326"/>
          </a:xfrm>
          <a:prstGeom prst="rect">
            <a:avLst/>
          </a:prstGeom>
        </p:spPr>
        <p:txBody>
          <a:bodyPr wrap="square">
            <a:spAutoFit/>
          </a:bodyPr>
          <a:lstStyle/>
          <a:p>
            <a:pPr marL="342900" indent="-342900">
              <a:spcBef>
                <a:spcPct val="20000"/>
              </a:spcBef>
              <a:buFont typeface="Arial" charset="0"/>
              <a:buChar char="•"/>
            </a:pPr>
            <a:r>
              <a:rPr lang="tr-TR" sz="5400" dirty="0" smtClean="0">
                <a:solidFill>
                  <a:prstClr val="black"/>
                </a:solidFill>
                <a:latin typeface="Calibri"/>
              </a:rPr>
              <a:t>Uluslararası Sütçülük Federasyonuna (IDF) Üyelik</a:t>
            </a:r>
            <a:endParaRPr lang="tr-TR" sz="5400" dirty="0">
              <a:solidFill>
                <a:prstClr val="black"/>
              </a:solidFill>
              <a:latin typeface="Calibri"/>
            </a:endParaRPr>
          </a:p>
        </p:txBody>
      </p:sp>
    </p:spTree>
    <p:extLst>
      <p:ext uri="{BB962C8B-B14F-4D97-AF65-F5344CB8AC3E}">
        <p14:creationId xmlns:p14="http://schemas.microsoft.com/office/powerpoint/2010/main" val="4252883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532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0" y="1"/>
            <a:ext cx="9144000" cy="10527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6000" b="1" dirty="0" smtClean="0">
                <a:solidFill>
                  <a:prstClr val="black"/>
                </a:solidFill>
              </a:rPr>
              <a:t>Türkiye’de Süt Destekleri </a:t>
            </a:r>
            <a:endParaRPr lang="tr-TR" sz="6000" b="1"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832" y="5690580"/>
            <a:ext cx="1512168" cy="923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1375083913"/>
              </p:ext>
            </p:extLst>
          </p:nvPr>
        </p:nvGraphicFramePr>
        <p:xfrm>
          <a:off x="17340" y="1052737"/>
          <a:ext cx="9144000" cy="5536902"/>
        </p:xfrm>
        <a:graphic>
          <a:graphicData uri="http://schemas.openxmlformats.org/drawingml/2006/table">
            <a:tbl>
              <a:tblPr firstRow="1" firstCol="1" bandRow="1"/>
              <a:tblGrid>
                <a:gridCol w="924709"/>
                <a:gridCol w="1845253"/>
                <a:gridCol w="1136626"/>
                <a:gridCol w="1368152"/>
                <a:gridCol w="1044106"/>
                <a:gridCol w="1328749"/>
                <a:gridCol w="1496405"/>
              </a:tblGrid>
              <a:tr h="1008111">
                <a:tc>
                  <a:txBody>
                    <a:bodyPr/>
                    <a:lstStyle/>
                    <a:p>
                      <a:pPr>
                        <a:spcAft>
                          <a:spcPts val="0"/>
                        </a:spcAft>
                      </a:pPr>
                      <a:r>
                        <a:rPr lang="tr-TR" sz="1800" dirty="0">
                          <a:effectLst/>
                          <a:latin typeface="Calibri"/>
                          <a:ea typeface="Calibri"/>
                        </a:rPr>
                        <a:t>YIL</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Destek birim fiyatı</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Toplam Süt üretimi</a:t>
                      </a:r>
                      <a:endParaRPr lang="tr-TR" sz="1800">
                        <a:effectLst/>
                        <a:latin typeface="Times New Roman"/>
                        <a:ea typeface="Calibri"/>
                      </a:endParaRPr>
                    </a:p>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tr-TR" sz="1800">
                          <a:effectLst/>
                          <a:latin typeface="Calibri"/>
                          <a:ea typeface="Calibri"/>
                        </a:rPr>
                        <a:t>Desteklenen Süt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spcAft>
                          <a:spcPts val="0"/>
                        </a:spcAft>
                      </a:pPr>
                      <a:r>
                        <a:rPr lang="tr-TR" sz="1800">
                          <a:effectLst/>
                          <a:latin typeface="Calibri"/>
                          <a:ea typeface="Calibri"/>
                        </a:rPr>
                        <a:t>Destekleme Miktarı</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Desteklenen</a:t>
                      </a:r>
                      <a:endParaRPr lang="tr-TR" sz="1800">
                        <a:effectLst/>
                        <a:latin typeface="Times New Roman"/>
                        <a:ea typeface="Calibri"/>
                      </a:endParaRPr>
                    </a:p>
                    <a:p>
                      <a:pPr>
                        <a:spcAft>
                          <a:spcPts val="0"/>
                        </a:spcAft>
                      </a:pPr>
                      <a:r>
                        <a:rPr lang="tr-TR" sz="1800">
                          <a:effectLst/>
                          <a:latin typeface="Calibri"/>
                          <a:ea typeface="Calibri"/>
                        </a:rPr>
                        <a:t>İşletme Sayısı</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820">
                <a:tc>
                  <a:txBody>
                    <a:bodyPr/>
                    <a:lstStyle/>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TL/</a:t>
                      </a:r>
                      <a:r>
                        <a:rPr lang="tr-TR" sz="1800" dirty="0" err="1">
                          <a:effectLst/>
                          <a:latin typeface="Calibri"/>
                          <a:ea typeface="Calibri"/>
                        </a:rPr>
                        <a:t>Lt</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(milyon ton)</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Miktarı Milyon Ton</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Oranı %</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Bin TL</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adet</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09">
                <a:tc>
                  <a:txBody>
                    <a:bodyPr/>
                    <a:lstStyle/>
                    <a:p>
                      <a:pPr>
                        <a:spcAft>
                          <a:spcPts val="0"/>
                        </a:spcAft>
                      </a:pPr>
                      <a:r>
                        <a:rPr lang="tr-TR" sz="1800">
                          <a:effectLst/>
                          <a:latin typeface="Calibri"/>
                          <a:ea typeface="Calibri"/>
                        </a:rPr>
                        <a:t>2001</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0,1</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 </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409">
                <a:tc>
                  <a:txBody>
                    <a:bodyPr/>
                    <a:lstStyle/>
                    <a:p>
                      <a:pPr>
                        <a:spcAft>
                          <a:spcPts val="0"/>
                        </a:spcAft>
                      </a:pPr>
                      <a:r>
                        <a:rPr lang="tr-TR" sz="1800">
                          <a:effectLst/>
                          <a:latin typeface="Calibri"/>
                          <a:ea typeface="Calibri"/>
                        </a:rPr>
                        <a:t>2005</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0,03-0,04-0,07</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11,7</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3,4</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31</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116.027</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90">
                <a:tc>
                  <a:txBody>
                    <a:bodyPr/>
                    <a:lstStyle/>
                    <a:p>
                      <a:pPr>
                        <a:spcAft>
                          <a:spcPts val="0"/>
                        </a:spcAft>
                      </a:pPr>
                      <a:r>
                        <a:rPr lang="tr-TR" sz="1800">
                          <a:effectLst/>
                          <a:latin typeface="Calibri"/>
                          <a:ea typeface="Calibri"/>
                        </a:rPr>
                        <a:t>2010</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0,04-0,1</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13,5</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6,1</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45</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248.608</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391.270</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047">
                <a:tc>
                  <a:txBody>
                    <a:bodyPr/>
                    <a:lstStyle/>
                    <a:p>
                      <a:pPr>
                        <a:spcAft>
                          <a:spcPts val="0"/>
                        </a:spcAft>
                      </a:pPr>
                      <a:r>
                        <a:rPr lang="tr-TR" sz="1800">
                          <a:effectLst/>
                          <a:latin typeface="Calibri"/>
                          <a:ea typeface="Calibri"/>
                        </a:rPr>
                        <a:t>2011</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0,06-0,08-0,15</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15,0</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6,4</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42</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421.551</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345.479</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1707">
                <a:tc>
                  <a:txBody>
                    <a:bodyPr/>
                    <a:lstStyle/>
                    <a:p>
                      <a:pPr>
                        <a:spcAft>
                          <a:spcPts val="0"/>
                        </a:spcAft>
                      </a:pPr>
                      <a:r>
                        <a:rPr lang="tr-TR" sz="1800">
                          <a:effectLst/>
                          <a:latin typeface="Calibri"/>
                          <a:ea typeface="Calibri"/>
                        </a:rPr>
                        <a:t>2012</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0,04-0,06-0,08-0,15</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17,4</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7,3</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42</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462.716</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383.973</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820">
                <a:tc>
                  <a:txBody>
                    <a:bodyPr/>
                    <a:lstStyle/>
                    <a:p>
                      <a:pPr>
                        <a:spcAft>
                          <a:spcPts val="0"/>
                        </a:spcAft>
                      </a:pPr>
                      <a:r>
                        <a:rPr lang="tr-TR" sz="1800">
                          <a:effectLst/>
                          <a:latin typeface="Calibri"/>
                          <a:ea typeface="Calibri"/>
                        </a:rPr>
                        <a:t>2013</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0,04-0,06-0,07-0,09-0,2</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18,2</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7,6</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42</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518.514</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393.222</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820">
                <a:tc>
                  <a:txBody>
                    <a:bodyPr/>
                    <a:lstStyle/>
                    <a:p>
                      <a:pPr>
                        <a:spcAft>
                          <a:spcPts val="0"/>
                        </a:spcAft>
                      </a:pPr>
                      <a:r>
                        <a:rPr lang="tr-TR" sz="1800">
                          <a:effectLst/>
                          <a:latin typeface="Calibri"/>
                          <a:ea typeface="Calibri"/>
                        </a:rPr>
                        <a:t>2014</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0,04-0,06-0,05-0,03-0,2</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18,5</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 </a:t>
                      </a:r>
                      <a:endParaRPr lang="tr-TR" sz="18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 </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dirty="0">
                          <a:effectLst/>
                          <a:latin typeface="Calibri"/>
                          <a:ea typeface="Calibri"/>
                        </a:rPr>
                        <a:t> </a:t>
                      </a:r>
                      <a:endParaRPr lang="tr-TR" sz="18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100" dirty="0">
                          <a:effectLst/>
                          <a:latin typeface="Calibri"/>
                          <a:ea typeface="Calibri"/>
                        </a:rPr>
                        <a:t> </a:t>
                      </a:r>
                      <a:endParaRPr lang="tr-TR" sz="14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4675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0" y="1"/>
            <a:ext cx="9144000" cy="141277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6000" b="1" dirty="0" smtClean="0">
                <a:solidFill>
                  <a:prstClr val="black"/>
                </a:solidFill>
              </a:rPr>
              <a:t>Süt İşletmeleri</a:t>
            </a:r>
            <a:endParaRPr lang="tr-TR" sz="6000" b="1"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1792" y="5714992"/>
            <a:ext cx="1872208" cy="11430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Başlık 1"/>
          <p:cNvSpPr txBox="1">
            <a:spLocks/>
          </p:cNvSpPr>
          <p:nvPr/>
        </p:nvSpPr>
        <p:spPr bwMode="auto">
          <a:xfrm>
            <a:off x="17339" y="5783904"/>
            <a:ext cx="7146949" cy="1085973"/>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GGBS</a:t>
            </a:r>
            <a:endParaRPr lang="tr-TR" sz="3600" dirty="0">
              <a:solidFill>
                <a:prstClr val="white"/>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548104955"/>
              </p:ext>
            </p:extLst>
          </p:nvPr>
        </p:nvGraphicFramePr>
        <p:xfrm>
          <a:off x="0" y="1412774"/>
          <a:ext cx="9161340" cy="4371129"/>
        </p:xfrm>
        <a:graphic>
          <a:graphicData uri="http://schemas.openxmlformats.org/drawingml/2006/table">
            <a:tbl>
              <a:tblPr firstRow="1" firstCol="1" bandRow="1"/>
              <a:tblGrid>
                <a:gridCol w="1830402"/>
                <a:gridCol w="1589470"/>
                <a:gridCol w="864096"/>
                <a:gridCol w="2232248"/>
                <a:gridCol w="864096"/>
                <a:gridCol w="1781028"/>
              </a:tblGrid>
              <a:tr h="1003299">
                <a:tc rowSpan="2">
                  <a:txBody>
                    <a:bodyPr/>
                    <a:lstStyle/>
                    <a:p>
                      <a:pPr>
                        <a:lnSpc>
                          <a:spcPct val="115000"/>
                        </a:lnSpc>
                        <a:spcAft>
                          <a:spcPts val="0"/>
                        </a:spcAft>
                      </a:pPr>
                      <a:r>
                        <a:rPr lang="tr-TR" sz="24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tr-TR" sz="2400" b="1" kern="1200" dirty="0">
                          <a:effectLst/>
                          <a:latin typeface="Times New Roman"/>
                          <a:ea typeface="Times New Roman"/>
                          <a:cs typeface="Times New Roman"/>
                        </a:rPr>
                        <a:t>17.12.2011’den önce</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fontAlgn="base">
                        <a:lnSpc>
                          <a:spcPct val="115000"/>
                        </a:lnSpc>
                        <a:spcAft>
                          <a:spcPts val="0"/>
                        </a:spcAft>
                      </a:pPr>
                      <a:r>
                        <a:rPr lang="tr-TR" sz="2400" b="1" kern="1200" dirty="0">
                          <a:effectLst/>
                          <a:latin typeface="Times New Roman"/>
                          <a:ea typeface="Times New Roman"/>
                          <a:cs typeface="Times New Roman"/>
                        </a:rPr>
                        <a:t>İşletme Sayısı 01.01.2014</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fontAlgn="base">
                        <a:lnSpc>
                          <a:spcPct val="115000"/>
                        </a:lnSpc>
                        <a:spcAft>
                          <a:spcPts val="0"/>
                        </a:spcAft>
                      </a:pPr>
                      <a:r>
                        <a:rPr lang="tr-TR" sz="2400" b="1" kern="1200">
                          <a:effectLst/>
                          <a:latin typeface="Times New Roman"/>
                          <a:ea typeface="Times New Roman"/>
                          <a:cs typeface="Times New Roman"/>
                        </a:rPr>
                        <a:t>İşletme Sayısı 01.01.2015</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122610">
                <a:tc vMerge="1">
                  <a:txBody>
                    <a:bodyPr/>
                    <a:lstStyle/>
                    <a:p>
                      <a:endParaRPr lang="tr-TR"/>
                    </a:p>
                  </a:txBody>
                  <a:tcPr/>
                </a:tc>
                <a:tc vMerge="1">
                  <a:txBody>
                    <a:bodyPr/>
                    <a:lstStyle/>
                    <a:p>
                      <a:endParaRPr lang="tr-TR"/>
                    </a:p>
                  </a:txBody>
                  <a:tcPr/>
                </a:tc>
                <a:tc>
                  <a:txBody>
                    <a:bodyPr/>
                    <a:lstStyle/>
                    <a:p>
                      <a:pPr algn="r" fontAlgn="base">
                        <a:lnSpc>
                          <a:spcPct val="115000"/>
                        </a:lnSpc>
                        <a:spcAft>
                          <a:spcPts val="0"/>
                        </a:spcAft>
                      </a:pPr>
                      <a:r>
                        <a:rPr lang="tr-TR" sz="2400" b="1" kern="1200">
                          <a:effectLst/>
                          <a:latin typeface="Times New Roman"/>
                          <a:ea typeface="Times New Roman"/>
                          <a:cs typeface="Times New Roman"/>
                        </a:rPr>
                        <a:t>Adet</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Times New Roman"/>
                          <a:ea typeface="Calibri"/>
                          <a:cs typeface="Times New Roman"/>
                        </a:rPr>
                        <a:t>Onaylanma oranı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dirty="0">
                          <a:effectLst/>
                          <a:latin typeface="Times New Roman"/>
                          <a:ea typeface="Times New Roman"/>
                          <a:cs typeface="Times New Roman"/>
                        </a:rPr>
                        <a:t>Adet</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dirty="0">
                          <a:effectLst/>
                          <a:latin typeface="Times New Roman"/>
                          <a:ea typeface="Calibri"/>
                          <a:cs typeface="Times New Roman"/>
                        </a:rPr>
                        <a:t>Onaylanma oranı %</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610">
                <a:tc>
                  <a:txBody>
                    <a:bodyPr/>
                    <a:lstStyle/>
                    <a:p>
                      <a:pPr>
                        <a:lnSpc>
                          <a:spcPct val="115000"/>
                        </a:lnSpc>
                        <a:spcAft>
                          <a:spcPts val="0"/>
                        </a:spcAft>
                      </a:pPr>
                      <a:r>
                        <a:rPr lang="tr-TR" sz="2400" b="1" kern="1200">
                          <a:effectLst/>
                          <a:latin typeface="Times New Roman"/>
                          <a:ea typeface="Times New Roman"/>
                          <a:cs typeface="Times New Roman"/>
                        </a:rPr>
                        <a:t>Süt işleme Tesisi Sayısı</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kern="1200">
                          <a:effectLst/>
                          <a:latin typeface="Times New Roman"/>
                          <a:ea typeface="Times New Roman"/>
                          <a:cs typeface="Times New Roman"/>
                        </a:rPr>
                        <a:t>2252</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a:effectLst/>
                          <a:latin typeface="Times New Roman"/>
                          <a:ea typeface="Times New Roman"/>
                          <a:cs typeface="Times New Roman"/>
                        </a:rPr>
                        <a:t>1429</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63,45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dirty="0">
                          <a:effectLst/>
                          <a:latin typeface="Times New Roman"/>
                          <a:ea typeface="Times New Roman"/>
                          <a:cs typeface="Times New Roman"/>
                        </a:rPr>
                        <a:t>1727</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76,69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2610">
                <a:tc>
                  <a:txBody>
                    <a:bodyPr/>
                    <a:lstStyle/>
                    <a:p>
                      <a:pPr>
                        <a:lnSpc>
                          <a:spcPct val="115000"/>
                        </a:lnSpc>
                        <a:spcAft>
                          <a:spcPts val="0"/>
                        </a:spcAft>
                      </a:pPr>
                      <a:r>
                        <a:rPr lang="tr-TR" sz="2400" b="1" kern="1200">
                          <a:effectLst/>
                          <a:latin typeface="Times New Roman"/>
                          <a:ea typeface="Times New Roman"/>
                          <a:cs typeface="Times New Roman"/>
                        </a:rPr>
                        <a:t>Süt Toplama Merkezi</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400" b="1" kern="1200">
                          <a:effectLst/>
                          <a:latin typeface="Times New Roman"/>
                          <a:ea typeface="Times New Roman"/>
                          <a:cs typeface="Times New Roman"/>
                        </a:rPr>
                        <a:t>5943</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a:effectLst/>
                          <a:latin typeface="Times New Roman"/>
                          <a:ea typeface="Times New Roman"/>
                          <a:cs typeface="Times New Roman"/>
                        </a:rPr>
                        <a:t>3149</a:t>
                      </a:r>
                      <a:endParaRPr lang="tr-TR"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52,99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ase">
                        <a:lnSpc>
                          <a:spcPct val="115000"/>
                        </a:lnSpc>
                        <a:spcAft>
                          <a:spcPts val="0"/>
                        </a:spcAft>
                      </a:pPr>
                      <a:r>
                        <a:rPr lang="tr-TR" sz="2400" b="1" kern="1200" dirty="0">
                          <a:effectLst/>
                          <a:latin typeface="Times New Roman"/>
                          <a:ea typeface="Times New Roman"/>
                          <a:cs typeface="Times New Roman"/>
                        </a:rPr>
                        <a:t>4244</a:t>
                      </a:r>
                      <a:endParaRPr lang="tr-TR"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400" dirty="0">
                          <a:effectLst/>
                          <a:latin typeface="Calibri"/>
                          <a:ea typeface="Calibri"/>
                          <a:cs typeface="Times New Roman"/>
                        </a:rPr>
                        <a:t>71,41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0504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val="2824088901"/>
              </p:ext>
            </p:extLst>
          </p:nvPr>
        </p:nvGraphicFramePr>
        <p:xfrm>
          <a:off x="-2" y="755743"/>
          <a:ext cx="9144002" cy="5481572"/>
        </p:xfrm>
        <a:graphic>
          <a:graphicData uri="http://schemas.openxmlformats.org/drawingml/2006/table">
            <a:tbl>
              <a:tblPr firstRow="1" firstCol="1" bandRow="1"/>
              <a:tblGrid>
                <a:gridCol w="1043610"/>
                <a:gridCol w="1657716"/>
                <a:gridCol w="1350663"/>
                <a:gridCol w="1271612"/>
                <a:gridCol w="1381847"/>
                <a:gridCol w="1300562"/>
                <a:gridCol w="1137992"/>
              </a:tblGrid>
              <a:tr h="365092">
                <a:tc>
                  <a:txBody>
                    <a:bodyPr/>
                    <a:lstStyle/>
                    <a:p>
                      <a:pPr>
                        <a:lnSpc>
                          <a:spcPct val="115000"/>
                        </a:lnSpc>
                        <a:spcAft>
                          <a:spcPts val="0"/>
                        </a:spcAft>
                      </a:pPr>
                      <a:r>
                        <a:rPr lang="tr-TR" sz="1600" b="1" dirty="0">
                          <a:effectLst/>
                          <a:latin typeface="FranklinGothic-Book"/>
                          <a:ea typeface="Calibri"/>
                          <a:cs typeface="FranklinGothic-Book"/>
                        </a:rPr>
                        <a:t>Ürünler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2010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2011</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FranklinGothic-Book"/>
                          <a:ea typeface="Calibri"/>
                          <a:cs typeface="FranklinGothic-Book"/>
                        </a:rPr>
                        <a:t>2012</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FranklinGothic-Book"/>
                          <a:ea typeface="Calibri"/>
                          <a:cs typeface="FranklinGothic-Book"/>
                        </a:rPr>
                        <a:t>2013</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dirty="0" smtClean="0"/>
                        <a:t>2014</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İçme sütü</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dirty="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1.090.605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1.164.748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1.250.168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1 298.059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b="1" dirty="0" smtClean="0">
                          <a:effectLst/>
                          <a:latin typeface="Times New Roman"/>
                          <a:ea typeface="Times New Roman"/>
                        </a:rPr>
                        <a:t>1 310 534</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dirty="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0,96</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Peynir</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473.491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518.850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564.191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600.266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t>629.675</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74,3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4,89</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Yoğurt</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908.269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1.006.791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1.052.657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1 081 390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effectLst/>
                          <a:latin typeface="Times New Roman"/>
                          <a:ea typeface="Times New Roman"/>
                        </a:rPr>
                        <a:t>1 101 253</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1,83</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a:effectLst/>
                          <a:latin typeface="Times New Roman"/>
                          <a:ea typeface="Calibri"/>
                          <a:cs typeface="Times New Roman"/>
                        </a:rPr>
                        <a:t>Ayran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397.935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459.075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508.444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560 101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b="1" dirty="0" smtClean="0">
                          <a:effectLst/>
                          <a:latin typeface="Times New Roman"/>
                          <a:ea typeface="Times New Roman"/>
                        </a:rPr>
                        <a:t>598 877</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6,92</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err="1">
                          <a:effectLst/>
                          <a:latin typeface="Times New Roman"/>
                          <a:ea typeface="Calibri"/>
                          <a:cs typeface="Times New Roman"/>
                        </a:rPr>
                        <a:t>Tereyağ</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32.987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34.928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40.139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41 515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b="1" dirty="0" smtClean="0">
                          <a:effectLst/>
                          <a:latin typeface="Times New Roman"/>
                          <a:ea typeface="Times New Roman"/>
                        </a:rPr>
                        <a:t> 45 817</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10,36</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564">
                <a:tc rowSpan="2">
                  <a:txBody>
                    <a:bodyPr/>
                    <a:lstStyle/>
                    <a:p>
                      <a:pPr>
                        <a:lnSpc>
                          <a:spcPct val="115000"/>
                        </a:lnSpc>
                        <a:spcAft>
                          <a:spcPts val="0"/>
                        </a:spcAft>
                      </a:pPr>
                      <a:r>
                        <a:rPr lang="tr-TR" sz="1600" b="1" dirty="0">
                          <a:effectLst/>
                          <a:latin typeface="Times New Roman"/>
                          <a:ea typeface="Calibri"/>
                          <a:cs typeface="Times New Roman"/>
                        </a:rPr>
                        <a:t>Süttozu</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400"/>
                        <a:t>Üretim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a:t>72.102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79.312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84.318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t>78.877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t>101.079</a:t>
                      </a:r>
                      <a:endParaRPr lang="tr-TR" sz="18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092">
                <a:tc vMerge="1">
                  <a:txBody>
                    <a:bodyPr/>
                    <a:lstStyle/>
                    <a:p>
                      <a:endParaRPr lang="tr-TR"/>
                    </a:p>
                  </a:txBody>
                  <a:tcPr/>
                </a:tc>
                <a:tc>
                  <a:txBody>
                    <a:bodyPr/>
                    <a:lstStyle/>
                    <a:p>
                      <a:pPr>
                        <a:lnSpc>
                          <a:spcPct val="115000"/>
                        </a:lnSpc>
                        <a:spcAft>
                          <a:spcPts val="0"/>
                        </a:spcAft>
                      </a:pPr>
                      <a:r>
                        <a:rPr lang="tr-TR" sz="1400">
                          <a:solidFill>
                            <a:srgbClr val="FF0000"/>
                          </a:solidFill>
                        </a:rPr>
                        <a:t>Değişim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24,6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dirty="0">
                          <a:solidFill>
                            <a:srgbClr val="FF0000"/>
                          </a:solidFill>
                        </a:rPr>
                        <a:t>-6,46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tr-TR" sz="1800" dirty="0" smtClean="0">
                          <a:solidFill>
                            <a:srgbClr val="FF0000"/>
                          </a:solidFill>
                        </a:rPr>
                        <a:t>28,14</a:t>
                      </a:r>
                      <a:endParaRPr lang="tr-TR" sz="1800" dirty="0">
                        <a:solidFill>
                          <a:srgbClr val="FF0000"/>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092">
                <a:tc rowSpan="2">
                  <a:txBody>
                    <a:bodyPr/>
                    <a:lstStyle/>
                    <a:p>
                      <a:pPr>
                        <a:lnSpc>
                          <a:spcPct val="115000"/>
                        </a:lnSpc>
                        <a:spcAft>
                          <a:spcPts val="0"/>
                        </a:spcAft>
                      </a:pPr>
                      <a:r>
                        <a:rPr lang="tr-TR" sz="1600" b="1" dirty="0" smtClean="0">
                          <a:effectLst/>
                          <a:latin typeface="Calibri"/>
                          <a:ea typeface="Calibri"/>
                          <a:cs typeface="Times New Roman"/>
                        </a:rPr>
                        <a:t>Dondurma</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l">
                        <a:lnSpc>
                          <a:spcPct val="115000"/>
                        </a:lnSpc>
                        <a:spcAft>
                          <a:spcPts val="0"/>
                        </a:spcAft>
                        <a:tabLst>
                          <a:tab pos="180340" algn="l"/>
                        </a:tabLst>
                      </a:pPr>
                      <a:r>
                        <a:rPr lang="tr-TR" sz="1400" b="1" dirty="0">
                          <a:effectLst/>
                          <a:latin typeface="FranklinGothic-Book"/>
                          <a:ea typeface="Calibri"/>
                          <a:cs typeface="FranklinGothic-Book"/>
                        </a:rPr>
                        <a:t>Üretim (bin litre)</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243.286</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291.425</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302.510</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800" b="1">
                          <a:effectLst/>
                          <a:latin typeface="Calibri"/>
                          <a:ea typeface="Times New Roman"/>
                          <a:cs typeface="Arial"/>
                        </a:rPr>
                        <a:t>314.338</a:t>
                      </a:r>
                      <a:endParaRPr lang="tr-TR" sz="18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spcAft>
                          <a:spcPts val="0"/>
                        </a:spcAft>
                      </a:pPr>
                      <a:r>
                        <a:rPr lang="tr-TR" sz="1800" dirty="0">
                          <a:effectLst/>
                          <a:latin typeface="Arial"/>
                          <a:ea typeface="Times New Roman"/>
                        </a:rPr>
                        <a:t>326.500</a:t>
                      </a:r>
                      <a:endParaRPr lang="tr-TR" sz="1800" dirty="0">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092">
                <a:tc v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l">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Değişim</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29</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19,8</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3,8</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lnSpc>
                          <a:spcPct val="115000"/>
                        </a:lnSpc>
                        <a:spcAft>
                          <a:spcPts val="0"/>
                        </a:spcAft>
                        <a:tabLst>
                          <a:tab pos="180340" algn="l"/>
                        </a:tabLst>
                      </a:pPr>
                      <a:r>
                        <a:rPr lang="tr-TR" sz="1400" b="1" dirty="0">
                          <a:solidFill>
                            <a:srgbClr val="FF0000"/>
                          </a:solidFill>
                          <a:effectLst/>
                          <a:latin typeface="FranklinGothic-Book"/>
                          <a:ea typeface="Calibri"/>
                          <a:cs typeface="FranklinGothic-Book"/>
                        </a:rPr>
                        <a:t>4</a:t>
                      </a:r>
                      <a:endParaRPr lang="tr-TR" sz="14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35" algn="r">
                        <a:spcAft>
                          <a:spcPts val="0"/>
                        </a:spcAft>
                      </a:pPr>
                      <a:r>
                        <a:rPr lang="tr-TR" sz="1400" dirty="0">
                          <a:solidFill>
                            <a:srgbClr val="FF0000"/>
                          </a:solidFill>
                          <a:effectLst/>
                          <a:latin typeface="Arial"/>
                          <a:ea typeface="Times New Roman"/>
                        </a:rPr>
                        <a:t>4</a:t>
                      </a:r>
                      <a:endParaRPr lang="tr-TR" sz="1400" dirty="0">
                        <a:solidFill>
                          <a:srgbClr val="FF0000"/>
                        </a:solidFill>
                        <a:effectLst/>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Başlık 1"/>
          <p:cNvSpPr txBox="1">
            <a:spLocks/>
          </p:cNvSpPr>
          <p:nvPr/>
        </p:nvSpPr>
        <p:spPr bwMode="auto">
          <a:xfrm>
            <a:off x="1" y="0"/>
            <a:ext cx="9161822" cy="7647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2400" b="1" dirty="0" smtClean="0">
                <a:solidFill>
                  <a:prstClr val="black"/>
                </a:solidFill>
              </a:rPr>
              <a:t>SÜT </a:t>
            </a:r>
            <a:r>
              <a:rPr lang="tr-TR" sz="2400" b="1" dirty="0">
                <a:solidFill>
                  <a:prstClr val="black"/>
                </a:solidFill>
              </a:rPr>
              <a:t>VE SÜT ÜRÜNLERİ ÜRETİM VE DEĞİŞİM </a:t>
            </a:r>
            <a:r>
              <a:rPr lang="tr-TR" sz="2400" b="1" dirty="0" smtClean="0">
                <a:solidFill>
                  <a:prstClr val="black"/>
                </a:solidFill>
              </a:rPr>
              <a:t>ORANLARI (Ton</a:t>
            </a:r>
            <a:r>
              <a:rPr lang="tr-TR" sz="2400" b="1" dirty="0">
                <a:solidFill>
                  <a:prstClr val="black"/>
                </a:solidFill>
              </a:rPr>
              <a:t>,%)</a:t>
            </a:r>
            <a:endParaRPr lang="tr-TR" sz="2400" dirty="0">
              <a:solidFill>
                <a:prstClr val="black"/>
              </a:solidFill>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6213311"/>
            <a:ext cx="971600" cy="6710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txBox="1">
            <a:spLocks/>
          </p:cNvSpPr>
          <p:nvPr/>
        </p:nvSpPr>
        <p:spPr bwMode="auto">
          <a:xfrm>
            <a:off x="4148" y="6237312"/>
            <a:ext cx="8168252" cy="716213"/>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 ve ASÜD</a:t>
            </a:r>
            <a:endParaRPr lang="tr-TR" sz="3600" dirty="0">
              <a:solidFill>
                <a:prstClr val="white"/>
              </a:solidFill>
            </a:endParaRPr>
          </a:p>
        </p:txBody>
      </p:sp>
    </p:spTree>
    <p:extLst>
      <p:ext uri="{BB962C8B-B14F-4D97-AF65-F5344CB8AC3E}">
        <p14:creationId xmlns:p14="http://schemas.microsoft.com/office/powerpoint/2010/main" val="24987186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76648831"/>
              </p:ext>
            </p:extLst>
          </p:nvPr>
        </p:nvGraphicFramePr>
        <p:xfrm>
          <a:off x="-17822" y="1412776"/>
          <a:ext cx="9143600" cy="4630160"/>
        </p:xfrm>
        <a:graphic>
          <a:graphicData uri="http://schemas.openxmlformats.org/drawingml/2006/table">
            <a:tbl>
              <a:tblPr firstRow="1" firstCol="1" bandRow="1"/>
              <a:tblGrid>
                <a:gridCol w="4571800"/>
                <a:gridCol w="4571800"/>
              </a:tblGrid>
              <a:tr h="578770">
                <a:tc>
                  <a:txBody>
                    <a:bodyPr/>
                    <a:lstStyle/>
                    <a:p>
                      <a:pPr>
                        <a:lnSpc>
                          <a:spcPct val="115000"/>
                        </a:lnSpc>
                        <a:spcAft>
                          <a:spcPts val="0"/>
                        </a:spcAft>
                      </a:pPr>
                      <a:r>
                        <a:rPr lang="tr-TR" sz="3200" dirty="0">
                          <a:effectLst/>
                          <a:latin typeface="FranklinGothic-Book"/>
                          <a:ea typeface="Calibri"/>
                          <a:cs typeface="FranklinGothic-Book"/>
                        </a:rPr>
                        <a:t> Süt Ürünü</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Peynir</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50</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a:effectLst/>
                          <a:latin typeface="FranklinGothic-Book"/>
                          <a:ea typeface="Calibri"/>
                          <a:cs typeface="FranklinGothic-Book"/>
                        </a:rPr>
                        <a:t>Yoğurt</a:t>
                      </a:r>
                      <a:endParaRPr lang="tr-TR" sz="3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20</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a:effectLst/>
                          <a:latin typeface="FranklinGothic-Book"/>
                          <a:ea typeface="Calibri"/>
                          <a:cs typeface="FranklinGothic-Book"/>
                        </a:rPr>
                        <a:t>İçme sütü</a:t>
                      </a:r>
                      <a:endParaRPr lang="tr-TR" sz="3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13</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Süt Tozu</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smtClean="0">
                          <a:effectLst/>
                          <a:latin typeface="FranklinGothic-Book"/>
                          <a:ea typeface="Calibri"/>
                          <a:cs typeface="FranklinGothic-Book"/>
                        </a:rPr>
                        <a:t>10</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Tereyağı</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4</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dirty="0">
                          <a:effectLst/>
                          <a:latin typeface="FranklinGothic-Book"/>
                          <a:ea typeface="Calibri"/>
                          <a:cs typeface="FranklinGothic-Book"/>
                        </a:rPr>
                        <a:t>Dondurma</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dirty="0">
                          <a:effectLst/>
                          <a:latin typeface="FranklinGothic-Book"/>
                          <a:ea typeface="Calibri"/>
                          <a:cs typeface="FranklinGothic-Book"/>
                        </a:rPr>
                        <a:t>3</a:t>
                      </a:r>
                      <a:endParaRPr lang="tr-TR" sz="3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770">
                <a:tc>
                  <a:txBody>
                    <a:bodyPr/>
                    <a:lstStyle/>
                    <a:p>
                      <a:pPr>
                        <a:lnSpc>
                          <a:spcPct val="115000"/>
                        </a:lnSpc>
                        <a:spcAft>
                          <a:spcPts val="0"/>
                        </a:spcAft>
                      </a:pPr>
                      <a:r>
                        <a:rPr lang="tr-TR" sz="3200" b="1" dirty="0">
                          <a:effectLst/>
                          <a:latin typeface="FranklinGothic-Book"/>
                          <a:ea typeface="Calibri"/>
                          <a:cs typeface="FranklinGothic-Book"/>
                        </a:rPr>
                        <a:t>TOPLAM</a:t>
                      </a:r>
                      <a:endParaRPr lang="tr-TR" sz="3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3200" b="1" dirty="0">
                          <a:effectLst/>
                          <a:latin typeface="FranklinGothic-Book"/>
                          <a:ea typeface="Calibri"/>
                          <a:cs typeface="FranklinGothic-Book"/>
                        </a:rPr>
                        <a:t>100</a:t>
                      </a:r>
                      <a:endParaRPr lang="tr-TR" sz="3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Başlık 1"/>
          <p:cNvSpPr txBox="1">
            <a:spLocks/>
          </p:cNvSpPr>
          <p:nvPr/>
        </p:nvSpPr>
        <p:spPr bwMode="auto">
          <a:xfrm>
            <a:off x="17340" y="6446"/>
            <a:ext cx="9161822" cy="148478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prstClr val="white"/>
                </a:solidFill>
              </a:rPr>
              <a:t>Çiğ Sütten Üretilen Başlıca Ürünler</a:t>
            </a:r>
            <a:endParaRPr lang="tr-TR" sz="4800" dirty="0">
              <a:solidFill>
                <a:prstClr val="white"/>
              </a:solidFill>
            </a:endParaRPr>
          </a:p>
        </p:txBody>
      </p:sp>
      <p:sp>
        <p:nvSpPr>
          <p:cNvPr id="9" name="Başlık 1"/>
          <p:cNvSpPr txBox="1">
            <a:spLocks/>
          </p:cNvSpPr>
          <p:nvPr/>
        </p:nvSpPr>
        <p:spPr bwMode="auto">
          <a:xfrm>
            <a:off x="17340" y="6093295"/>
            <a:ext cx="7723012" cy="776581"/>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ASÜD</a:t>
            </a:r>
            <a:endParaRPr lang="tr-TR" sz="3600" dirty="0">
              <a:solidFill>
                <a:prstClr val="white"/>
              </a:solidFill>
            </a:endParaRPr>
          </a:p>
        </p:txBody>
      </p:sp>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956392"/>
            <a:ext cx="1421470" cy="9016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62587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t>
            </a:r>
            <a:r>
              <a:rPr lang="tr-TR" b="1" dirty="0" smtClean="0">
                <a:ea typeface="Calibri"/>
                <a:cs typeface="Times New Roman"/>
              </a:rPr>
              <a:t>SÜT ÜRÜNLERİ Ü</a:t>
            </a:r>
            <a:r>
              <a:rPr lang="tr-TR" b="1" dirty="0" smtClean="0">
                <a:solidFill>
                  <a:schemeClr val="bg1"/>
                </a:solidFill>
                <a:ea typeface="Times New Roman"/>
                <a:cs typeface="Calibri"/>
              </a:rPr>
              <a:t>RETİM MİKTARI</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p:txBody>
      </p:sp>
      <p:sp>
        <p:nvSpPr>
          <p:cNvPr id="6" name="Başlık 1"/>
          <p:cNvSpPr txBox="1">
            <a:spLocks/>
          </p:cNvSpPr>
          <p:nvPr/>
        </p:nvSpPr>
        <p:spPr bwMode="auto">
          <a:xfrm>
            <a:off x="2563138" y="5888546"/>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15000"/>
              </a:lnSpc>
              <a:spcAft>
                <a:spcPts val="0"/>
              </a:spcAft>
            </a:pPr>
            <a:endParaRPr lang="tr-TR" sz="3200" dirty="0">
              <a:solidFill>
                <a:prstClr val="black"/>
              </a:solidFill>
              <a:ea typeface="Times New Roman"/>
              <a:cs typeface="Times New Roman"/>
            </a:endParaRP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8" name="Grafik 7"/>
          <p:cNvGraphicFramePr>
            <a:graphicFrameLocks/>
          </p:cNvGraphicFramePr>
          <p:nvPr>
            <p:extLst>
              <p:ext uri="{D42A27DB-BD31-4B8C-83A1-F6EECF244321}">
                <p14:modId xmlns:p14="http://schemas.microsoft.com/office/powerpoint/2010/main" val="1006236132"/>
              </p:ext>
            </p:extLst>
          </p:nvPr>
        </p:nvGraphicFramePr>
        <p:xfrm>
          <a:off x="0" y="1412775"/>
          <a:ext cx="9144000" cy="49604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3501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4000" b="1" dirty="0">
                <a:ea typeface="Calibri"/>
                <a:cs typeface="Times New Roman"/>
              </a:rPr>
              <a:t/>
            </a:r>
            <a:br>
              <a:rPr lang="tr-TR" sz="4000" b="1" dirty="0">
                <a:ea typeface="Calibri"/>
                <a:cs typeface="Times New Roman"/>
              </a:rPr>
            </a:br>
            <a:r>
              <a:rPr lang="tr-TR" sz="4000" b="1" dirty="0" smtClean="0">
                <a:ea typeface="Calibri"/>
                <a:cs typeface="Times New Roman"/>
              </a:rPr>
              <a:t> </a:t>
            </a:r>
            <a:r>
              <a:rPr lang="tr-TR" sz="3600" b="1" dirty="0" smtClean="0">
                <a:ea typeface="Calibri"/>
                <a:cs typeface="Times New Roman"/>
              </a:rPr>
              <a:t>TÜRKİYE SÜT ÜRÜNLERİ TÜK</a:t>
            </a:r>
            <a:r>
              <a:rPr lang="tr-TR" sz="3600" b="1" dirty="0" smtClean="0">
                <a:solidFill>
                  <a:schemeClr val="bg1"/>
                </a:solidFill>
                <a:ea typeface="Times New Roman"/>
                <a:cs typeface="Calibri"/>
              </a:rPr>
              <a:t>ETİM MİKTARI</a:t>
            </a:r>
            <a:br>
              <a:rPr lang="tr-TR" sz="3600" b="1" dirty="0" smtClean="0">
                <a:solidFill>
                  <a:schemeClr val="bg1"/>
                </a:solidFill>
                <a:ea typeface="Times New Roman"/>
                <a:cs typeface="Calibri"/>
              </a:rPr>
            </a:br>
            <a:r>
              <a:rPr lang="tr-TR" b="1" dirty="0" smtClean="0">
                <a:solidFill>
                  <a:schemeClr val="bg1"/>
                </a:solidFill>
                <a:ea typeface="Times New Roman"/>
                <a:cs typeface="Calibri"/>
              </a:rPr>
              <a:t>Kişi başına süt eşdeğeri olarak (kg/yıl)</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İçerik Yer Tutucusu 4"/>
          <p:cNvGraphicFramePr>
            <a:graphicFrameLocks noGrp="1"/>
          </p:cNvGraphicFramePr>
          <p:nvPr>
            <p:ph idx="1"/>
            <p:extLst>
              <p:ext uri="{D42A27DB-BD31-4B8C-83A1-F6EECF244321}">
                <p14:modId xmlns:p14="http://schemas.microsoft.com/office/powerpoint/2010/main" val="771488082"/>
              </p:ext>
            </p:extLst>
          </p:nvPr>
        </p:nvGraphicFramePr>
        <p:xfrm>
          <a:off x="-2" y="1412771"/>
          <a:ext cx="9144001" cy="4645524"/>
        </p:xfrm>
        <a:graphic>
          <a:graphicData uri="http://schemas.openxmlformats.org/drawingml/2006/table">
            <a:tbl>
              <a:tblPr/>
              <a:tblGrid>
                <a:gridCol w="1302899"/>
                <a:gridCol w="2250138"/>
                <a:gridCol w="2250138"/>
                <a:gridCol w="3340826"/>
              </a:tblGrid>
              <a:tr h="447372">
                <a:tc>
                  <a:txBody>
                    <a:bodyPr/>
                    <a:lstStyle/>
                    <a:p>
                      <a:pPr algn="ctr">
                        <a:spcBef>
                          <a:spcPts val="600"/>
                        </a:spcBef>
                        <a:spcAft>
                          <a:spcPts val="600"/>
                        </a:spcAft>
                      </a:pPr>
                      <a:r>
                        <a:rPr lang="tr-TR" sz="1400" b="1" kern="1200" dirty="0">
                          <a:solidFill>
                            <a:srgbClr val="000000"/>
                          </a:solidFill>
                          <a:effectLst/>
                          <a:latin typeface="Times New Roman"/>
                          <a:ea typeface="Times"/>
                        </a:rPr>
                        <a:t>Yıl</a:t>
                      </a:r>
                      <a:endParaRPr lang="tr-TR" sz="14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400" b="1" kern="1200">
                          <a:solidFill>
                            <a:srgbClr val="000000"/>
                          </a:solidFill>
                          <a:effectLst/>
                          <a:latin typeface="Times New Roman"/>
                          <a:ea typeface="Times"/>
                        </a:rPr>
                        <a:t>Çiğ Süt Üretimi (ton)</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400" b="1" kern="1200">
                          <a:solidFill>
                            <a:srgbClr val="000000"/>
                          </a:solidFill>
                          <a:effectLst/>
                          <a:latin typeface="Times New Roman"/>
                          <a:ea typeface="Times"/>
                        </a:rPr>
                        <a:t>Nüfus</a:t>
                      </a:r>
                      <a:endParaRPr lang="tr-TR" sz="140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400" b="1" kern="1200">
                          <a:solidFill>
                            <a:srgbClr val="000000"/>
                          </a:solidFill>
                          <a:effectLst/>
                          <a:latin typeface="Times New Roman"/>
                          <a:ea typeface="Times"/>
                        </a:rPr>
                        <a:t>Kişi başına tüketilen süt miktarı (kg/kişi)</a:t>
                      </a:r>
                      <a:endParaRPr lang="tr-TR" sz="140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532">
                <a:tc>
                  <a:txBody>
                    <a:bodyPr/>
                    <a:lstStyle/>
                    <a:p>
                      <a:pPr algn="ctr">
                        <a:spcBef>
                          <a:spcPts val="600"/>
                        </a:spcBef>
                        <a:spcAft>
                          <a:spcPts val="600"/>
                        </a:spcAft>
                      </a:pPr>
                      <a:r>
                        <a:rPr lang="tr-TR" sz="1400" b="1" kern="1200">
                          <a:solidFill>
                            <a:srgbClr val="000000"/>
                          </a:solidFill>
                          <a:effectLst/>
                          <a:latin typeface="Times New Roman"/>
                          <a:ea typeface="Times"/>
                        </a:rPr>
                        <a:t>1930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1.856.326</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Bef>
                          <a:spcPts val="600"/>
                        </a:spcBef>
                        <a:spcAft>
                          <a:spcPts val="600"/>
                        </a:spcAft>
                      </a:pPr>
                      <a:r>
                        <a:rPr lang="tr-TR" sz="1800">
                          <a:effectLst/>
                          <a:latin typeface="Arial"/>
                          <a:ea typeface="Calibri"/>
                        </a:rPr>
                        <a:t>14 448.000</a:t>
                      </a:r>
                      <a:endParaRPr lang="tr-TR" sz="180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128</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1940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2.869.272</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dirty="0">
                          <a:effectLst/>
                          <a:latin typeface="Arial"/>
                          <a:ea typeface="Times New Roman"/>
                        </a:rPr>
                        <a:t> 17 820 950</a:t>
                      </a:r>
                      <a:endParaRPr lang="tr-TR" sz="180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161</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1950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3.172.735</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dirty="0">
                          <a:effectLst/>
                          <a:latin typeface="Arial"/>
                          <a:ea typeface="Times New Roman"/>
                        </a:rPr>
                        <a:t> 20 947 188</a:t>
                      </a:r>
                      <a:endParaRPr lang="tr-TR" sz="180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151</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1960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4.192.320</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a:effectLst/>
                          <a:latin typeface="Arial"/>
                          <a:ea typeface="Times New Roman"/>
                        </a:rPr>
                        <a:t> 27 754 820</a:t>
                      </a:r>
                      <a:endParaRPr lang="tr-TR" sz="180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151</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59">
                <a:tc>
                  <a:txBody>
                    <a:bodyPr/>
                    <a:lstStyle/>
                    <a:p>
                      <a:pPr algn="ctr">
                        <a:spcBef>
                          <a:spcPts val="600"/>
                        </a:spcBef>
                        <a:spcAft>
                          <a:spcPts val="600"/>
                        </a:spcAft>
                      </a:pPr>
                      <a:r>
                        <a:rPr lang="tr-TR" sz="1400" b="1" kern="1200">
                          <a:solidFill>
                            <a:srgbClr val="000000"/>
                          </a:solidFill>
                          <a:effectLst/>
                          <a:latin typeface="Times New Roman"/>
                          <a:ea typeface="Times"/>
                        </a:rPr>
                        <a:t>1970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4.302.000</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a:effectLst/>
                          <a:latin typeface="Arial"/>
                          <a:ea typeface="Times New Roman"/>
                        </a:rPr>
                        <a:t>35 605 176</a:t>
                      </a:r>
                      <a:endParaRPr lang="tr-TR" sz="180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121</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1980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5.472.345</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a:effectLst/>
                          <a:latin typeface="Arial"/>
                          <a:ea typeface="Times New Roman"/>
                        </a:rPr>
                        <a:t>44 736 957</a:t>
                      </a:r>
                      <a:endParaRPr lang="tr-TR" sz="180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122</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1990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9.603.500</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dirty="0">
                          <a:effectLst/>
                          <a:latin typeface="Arial"/>
                          <a:ea typeface="Times New Roman"/>
                        </a:rPr>
                        <a:t>56 473 035</a:t>
                      </a:r>
                      <a:endParaRPr lang="tr-TR" sz="180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170</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2000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9.790.000</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a:effectLst/>
                          <a:latin typeface="Arial"/>
                          <a:ea typeface="Times New Roman"/>
                        </a:rPr>
                        <a:t>67 803 927</a:t>
                      </a:r>
                      <a:endParaRPr lang="tr-TR" sz="180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144</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2010</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13.543.674</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a:effectLst/>
                          <a:latin typeface="Arial"/>
                          <a:ea typeface="Times New Roman"/>
                        </a:rPr>
                        <a:t>73 722 988</a:t>
                      </a:r>
                      <a:endParaRPr lang="tr-TR" sz="180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184</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2011</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15.056.211</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dirty="0">
                          <a:effectLst/>
                          <a:latin typeface="Arial"/>
                          <a:ea typeface="Times New Roman"/>
                        </a:rPr>
                        <a:t>74 724 269</a:t>
                      </a:r>
                      <a:endParaRPr lang="tr-TR" sz="1800" dirty="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201</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19">
                <a:tc>
                  <a:txBody>
                    <a:bodyPr/>
                    <a:lstStyle/>
                    <a:p>
                      <a:pPr algn="ctr">
                        <a:spcBef>
                          <a:spcPts val="600"/>
                        </a:spcBef>
                        <a:spcAft>
                          <a:spcPts val="600"/>
                        </a:spcAft>
                      </a:pPr>
                      <a:r>
                        <a:rPr lang="tr-TR" sz="1400" b="1" kern="1200">
                          <a:solidFill>
                            <a:srgbClr val="000000"/>
                          </a:solidFill>
                          <a:effectLst/>
                          <a:latin typeface="Times New Roman"/>
                          <a:ea typeface="Times"/>
                        </a:rPr>
                        <a:t>2012</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17.401.262</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a:effectLst/>
                          <a:latin typeface="Arial"/>
                          <a:ea typeface="Times New Roman"/>
                        </a:rPr>
                        <a:t>75 627 384</a:t>
                      </a:r>
                      <a:endParaRPr lang="tr-TR" sz="180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230</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Bef>
                          <a:spcPts val="600"/>
                        </a:spcBef>
                        <a:spcAft>
                          <a:spcPts val="600"/>
                        </a:spcAft>
                      </a:pPr>
                      <a:r>
                        <a:rPr lang="tr-TR" sz="1400" b="1" kern="1200">
                          <a:solidFill>
                            <a:srgbClr val="000000"/>
                          </a:solidFill>
                          <a:effectLst/>
                          <a:latin typeface="Times New Roman"/>
                          <a:ea typeface="Times"/>
                        </a:rPr>
                        <a:t>2013</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Bef>
                          <a:spcPts val="600"/>
                        </a:spcBef>
                        <a:spcAft>
                          <a:spcPts val="600"/>
                        </a:spcAft>
                      </a:pPr>
                      <a:r>
                        <a:rPr lang="tr-TR" sz="1800" kern="1200" dirty="0">
                          <a:solidFill>
                            <a:srgbClr val="000000"/>
                          </a:solidFill>
                          <a:effectLst/>
                          <a:latin typeface="Times New Roman"/>
                          <a:ea typeface="Times"/>
                        </a:rPr>
                        <a:t>18.223.712</a:t>
                      </a:r>
                      <a:endParaRPr lang="tr-TR" sz="1800" dirty="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spcAft>
                          <a:spcPts val="0"/>
                        </a:spcAft>
                      </a:pPr>
                      <a:r>
                        <a:rPr lang="tr-TR" sz="1800">
                          <a:effectLst/>
                          <a:latin typeface="Arial"/>
                          <a:ea typeface="Times New Roman"/>
                        </a:rPr>
                        <a:t>76 667 864</a:t>
                      </a:r>
                      <a:endParaRPr lang="tr-TR" sz="1800">
                        <a:effectLst/>
                        <a:latin typeface="Times New Roman"/>
                        <a:ea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tr-TR" sz="1800" b="1" kern="1200" dirty="0">
                          <a:solidFill>
                            <a:srgbClr val="000000"/>
                          </a:solidFill>
                          <a:effectLst/>
                          <a:latin typeface="Times New Roman"/>
                          <a:ea typeface="Times"/>
                        </a:rPr>
                        <a:t>238</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2993">
                <a:tc>
                  <a:txBody>
                    <a:bodyPr/>
                    <a:lstStyle/>
                    <a:p>
                      <a:pPr algn="ctr">
                        <a:spcAft>
                          <a:spcPts val="0"/>
                        </a:spcAft>
                      </a:pPr>
                      <a:r>
                        <a:rPr lang="tr-TR" sz="1400" b="1" kern="1200">
                          <a:solidFill>
                            <a:srgbClr val="000000"/>
                          </a:solidFill>
                          <a:effectLst/>
                          <a:latin typeface="Calibri"/>
                          <a:ea typeface="Times New Roman"/>
                          <a:cs typeface="Arial"/>
                        </a:rPr>
                        <a:t>2014</a:t>
                      </a:r>
                      <a:endParaRPr lang="tr-TR" sz="1400">
                        <a:effectLst/>
                        <a:latin typeface="Times New Roman"/>
                        <a:ea typeface="Calibri"/>
                      </a:endParaRPr>
                    </a:p>
                  </a:txBody>
                  <a:tcPr marL="36830" marR="3683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800" kern="1200" dirty="0">
                          <a:solidFill>
                            <a:srgbClr val="000000"/>
                          </a:solidFill>
                          <a:effectLst/>
                          <a:latin typeface="Times New Roman"/>
                          <a:ea typeface="Times New Roman"/>
                        </a:rPr>
                        <a:t>18.498.630</a:t>
                      </a:r>
                      <a:endParaRPr lang="tr-TR" sz="1800" dirty="0">
                        <a:effectLst/>
                        <a:latin typeface="Times New Roman"/>
                        <a:ea typeface="Calibri"/>
                      </a:endParaRPr>
                    </a:p>
                  </a:txBody>
                  <a:tcPr marL="44450" marR="4445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0795" algn="r">
                        <a:lnSpc>
                          <a:spcPct val="115000"/>
                        </a:lnSpc>
                        <a:spcAft>
                          <a:spcPts val="0"/>
                        </a:spcAft>
                      </a:pPr>
                      <a:r>
                        <a:rPr lang="tr-TR" sz="1800">
                          <a:effectLst/>
                          <a:latin typeface="Arial"/>
                          <a:ea typeface="Times New Roman"/>
                        </a:rPr>
                        <a:t>77 323 892</a:t>
                      </a:r>
                      <a:endParaRPr lang="tr-TR" sz="180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800" b="1" kern="1200" dirty="0">
                          <a:solidFill>
                            <a:srgbClr val="000000"/>
                          </a:solidFill>
                          <a:effectLst/>
                          <a:latin typeface="Times New Roman"/>
                          <a:ea typeface="Times New Roman"/>
                        </a:rPr>
                        <a:t>239</a:t>
                      </a:r>
                      <a:endParaRPr lang="tr-TR" sz="1800" b="1" dirty="0">
                        <a:effectLst/>
                        <a:latin typeface="Times New Roman"/>
                        <a:ea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Başlık 1"/>
          <p:cNvSpPr txBox="1">
            <a:spLocks/>
          </p:cNvSpPr>
          <p:nvPr/>
        </p:nvSpPr>
        <p:spPr bwMode="auto">
          <a:xfrm>
            <a:off x="0" y="6093296"/>
            <a:ext cx="6660611" cy="764704"/>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Tree>
    <p:extLst>
      <p:ext uri="{BB962C8B-B14F-4D97-AF65-F5344CB8AC3E}">
        <p14:creationId xmlns:p14="http://schemas.microsoft.com/office/powerpoint/2010/main" val="1297852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t>
            </a:r>
            <a:r>
              <a:rPr lang="tr-TR" sz="3200" b="1" dirty="0" smtClean="0">
                <a:ea typeface="Calibri"/>
                <a:cs typeface="Times New Roman"/>
              </a:rPr>
              <a:t>BAZI ÜLKELERİN SÜT ÜRÜNLERİ TÜK</a:t>
            </a:r>
            <a:r>
              <a:rPr lang="tr-TR" sz="3200" b="1" dirty="0" smtClean="0">
                <a:solidFill>
                  <a:schemeClr val="bg1"/>
                </a:solidFill>
                <a:ea typeface="Times New Roman"/>
                <a:cs typeface="Calibri"/>
              </a:rPr>
              <a:t>ETİM MİKTARI</a:t>
            </a:r>
            <a:r>
              <a:rPr lang="tr-TR" b="1" dirty="0" smtClean="0">
                <a:solidFill>
                  <a:schemeClr val="bg1"/>
                </a:solidFill>
                <a:ea typeface="Times New Roman"/>
                <a:cs typeface="Calibri"/>
              </a:rPr>
              <a:t/>
            </a:r>
            <a:br>
              <a:rPr lang="tr-TR" b="1" dirty="0" smtClean="0">
                <a:solidFill>
                  <a:schemeClr val="bg1"/>
                </a:solidFill>
                <a:ea typeface="Times New Roman"/>
                <a:cs typeface="Calibri"/>
              </a:rPr>
            </a:br>
            <a:r>
              <a:rPr lang="tr-TR" b="1" dirty="0" smtClean="0">
                <a:solidFill>
                  <a:schemeClr val="bg1"/>
                </a:solidFill>
                <a:ea typeface="Times New Roman"/>
                <a:cs typeface="Calibri"/>
              </a:rPr>
              <a:t>Kişi başına süt eşdeğeri olarak (kg/yıl)</a:t>
            </a:r>
            <a:r>
              <a:rPr lang="tr-TR" dirty="0">
                <a:solidFill>
                  <a:schemeClr val="bg1"/>
                </a:solidFill>
                <a:ea typeface="Times New Roman"/>
                <a:cs typeface="Times New Roman"/>
              </a:rPr>
              <a:t/>
            </a:r>
            <a:br>
              <a:rPr lang="tr-TR" dirty="0">
                <a:solidFill>
                  <a:schemeClr val="bg1"/>
                </a:solidFill>
                <a:ea typeface="Times New Roman"/>
                <a:cs typeface="Times New Roman"/>
              </a:rPr>
            </a:br>
            <a:r>
              <a:rPr lang="tr-TR" dirty="0" smtClean="0">
                <a:ea typeface="Calibri"/>
                <a:cs typeface="Times New Roman"/>
              </a:rPr>
              <a:t/>
            </a:r>
            <a:br>
              <a:rPr lang="tr-TR" dirty="0" smtClean="0">
                <a:ea typeface="Calibri"/>
                <a:cs typeface="Times New Roman"/>
              </a:rPr>
            </a:br>
            <a:endParaRPr lang="tr-TR" dirty="0"/>
          </a:p>
        </p:txBody>
      </p:sp>
      <p:sp>
        <p:nvSpPr>
          <p:cNvPr id="3" name="İçerik Yer Tutucusu 2"/>
          <p:cNvSpPr>
            <a:spLocks noGrp="1"/>
          </p:cNvSpPr>
          <p:nvPr>
            <p:ph idx="1"/>
          </p:nvPr>
        </p:nvSpPr>
        <p:spPr>
          <a:xfrm>
            <a:off x="-8378" y="1611474"/>
            <a:ext cx="9144000" cy="4277072"/>
          </a:xfrm>
        </p:spPr>
        <p:txBody>
          <a:bodyPr/>
          <a:lstStyle/>
          <a:p>
            <a:pPr marL="0" indent="0">
              <a:buNone/>
            </a:pPr>
            <a:r>
              <a:rPr lang="tr-TR" sz="4800" b="1" dirty="0" smtClean="0"/>
              <a:t>Asya			75	Avrupa		 270</a:t>
            </a:r>
          </a:p>
          <a:p>
            <a:pPr marL="0" indent="0">
              <a:buNone/>
            </a:pPr>
            <a:r>
              <a:rPr lang="tr-TR" sz="4800" b="1" dirty="0" smtClean="0"/>
              <a:t>K. Amerika    254	G. Amerika 165</a:t>
            </a:r>
          </a:p>
          <a:p>
            <a:pPr marL="0" indent="0">
              <a:buNone/>
            </a:pPr>
            <a:r>
              <a:rPr lang="tr-TR" sz="4800" b="1" dirty="0" smtClean="0"/>
              <a:t>Afrika			49	O. Amerika 101</a:t>
            </a:r>
          </a:p>
          <a:p>
            <a:pPr marL="0" indent="0">
              <a:buNone/>
            </a:pPr>
            <a:r>
              <a:rPr lang="tr-TR" sz="4800" b="1" dirty="0" smtClean="0"/>
              <a:t>Okyanus	    217	Dünya		  110</a:t>
            </a:r>
          </a:p>
          <a:p>
            <a:pPr marL="0" indent="0">
              <a:buNone/>
            </a:pPr>
            <a:r>
              <a:rPr lang="tr-TR" sz="4800" b="1" dirty="0" smtClean="0"/>
              <a:t>Türkiye	    239	İtalya		  184  Hollanda	    574</a:t>
            </a:r>
          </a:p>
          <a:p>
            <a:pPr marL="0" indent="0" algn="ctr">
              <a:buNone/>
            </a:pPr>
            <a:endParaRPr lang="tr-TR" b="1" dirty="0" smtClean="0"/>
          </a:p>
          <a:p>
            <a:pPr marL="0" indent="0" algn="ctr">
              <a:buNone/>
            </a:pPr>
            <a:endParaRPr lang="tr-TR" b="1" dirty="0" smtClean="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914911"/>
            <a:ext cx="1403648" cy="9694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29251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74449" y="2687355"/>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6000" b="1" dirty="0" smtClean="0">
                <a:solidFill>
                  <a:schemeClr val="bg1"/>
                </a:solidFill>
              </a:rPr>
              <a:t>DIŞ TİCARET</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19226079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300192" y="1947464"/>
            <a:ext cx="2133600" cy="365125"/>
          </a:xfrm>
        </p:spPr>
        <p:txBody>
          <a:bodyPr/>
          <a:lstStyle/>
          <a:p>
            <a:fld id="{DE3FA091-7E2B-4306-A964-23F4A9D2E55A}" type="slidenum">
              <a:rPr lang="tr-TR" smtClean="0">
                <a:solidFill>
                  <a:prstClr val="black">
                    <a:tint val="75000"/>
                  </a:prstClr>
                </a:solidFill>
              </a:rPr>
              <a:pPr/>
              <a:t>49</a:t>
            </a:fld>
            <a:endParaRPr lang="tr-TR" dirty="0">
              <a:solidFill>
                <a:prstClr val="black">
                  <a:tint val="75000"/>
                </a:prstClr>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1124744"/>
            <a:ext cx="1872208" cy="13049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Başlık 1"/>
          <p:cNvSpPr>
            <a:spLocks noGrp="1"/>
          </p:cNvSpPr>
          <p:nvPr>
            <p:ph type="title"/>
          </p:nvPr>
        </p:nvSpPr>
        <p:spPr>
          <a:xfrm>
            <a:off x="1" y="0"/>
            <a:ext cx="9143999" cy="1417638"/>
          </a:xfrm>
        </p:spPr>
        <p:style>
          <a:lnRef idx="1">
            <a:schemeClr val="accent3"/>
          </a:lnRef>
          <a:fillRef idx="3">
            <a:schemeClr val="accent3"/>
          </a:fillRef>
          <a:effectRef idx="2">
            <a:schemeClr val="accent3"/>
          </a:effectRef>
          <a:fontRef idx="minor">
            <a:schemeClr val="lt1"/>
          </a:fontRef>
        </p:style>
        <p:txBody>
          <a:bodyPr>
            <a:normAutofit fontScale="90000"/>
          </a:bodyPr>
          <a:lstStyle/>
          <a:p>
            <a:pPr lvl="0">
              <a:lnSpc>
                <a:spcPct val="115000"/>
              </a:lnSpc>
              <a:spcBef>
                <a:spcPct val="20000"/>
              </a:spcBef>
              <a:spcAft>
                <a:spcPts val="1000"/>
              </a:spcAft>
            </a:pPr>
            <a:r>
              <a:rPr lang="tr-TR" sz="4800" dirty="0" smtClean="0">
                <a:solidFill>
                  <a:schemeClr val="tx1"/>
                </a:solidFill>
              </a:rPr>
              <a:t>Türkiye Dünya Ticaretinin Merkezinde</a:t>
            </a:r>
            <a:endParaRPr lang="tr-TR" sz="4800" dirty="0">
              <a:solidFill>
                <a:schemeClr val="tx1"/>
              </a:solidFill>
            </a:endParaRPr>
          </a:p>
        </p:txBody>
      </p:sp>
      <p:pic>
        <p:nvPicPr>
          <p:cNvPr id="6"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0" y="1393690"/>
            <a:ext cx="9134089" cy="47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271792" y="1393690"/>
            <a:ext cx="1862297" cy="361950"/>
          </a:xfrm>
          <a:prstGeom prst="rect">
            <a:avLst/>
          </a:prstGeom>
          <a:noFill/>
          <a:ln>
            <a:noFill/>
          </a:ln>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3594" y="5805264"/>
            <a:ext cx="1510406" cy="10527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9779075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t>TÜRKİYE’DE </a:t>
            </a:r>
            <a:r>
              <a:rPr lang="tr-TR" b="1" dirty="0"/>
              <a:t>SÜT SEKTÖRÜ </a:t>
            </a:r>
            <a:br>
              <a:rPr lang="tr-TR" b="1" dirty="0"/>
            </a:b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endParaRPr lang="tr-TR" b="1" dirty="0" smtClean="0"/>
          </a:p>
          <a:p>
            <a:pPr marL="0" indent="0" algn="ctr">
              <a:buNone/>
            </a:pPr>
            <a:endParaRPr lang="tr-TR" b="1" dirty="0" smtClean="0"/>
          </a:p>
          <a:p>
            <a:pPr marL="0" indent="0" algn="ctr">
              <a:buNone/>
            </a:pP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Başlık 1"/>
          <p:cNvSpPr txBox="1">
            <a:spLocks/>
          </p:cNvSpPr>
          <p:nvPr/>
        </p:nvSpPr>
        <p:spPr bwMode="auto">
          <a:xfrm>
            <a:off x="683568" y="5603484"/>
            <a:ext cx="6552728" cy="9694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15000"/>
              </a:lnSpc>
              <a:spcBef>
                <a:spcPct val="20000"/>
              </a:spcBef>
              <a:spcAft>
                <a:spcPts val="1000"/>
              </a:spcAft>
            </a:pP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r>
            <a:br>
              <a:rPr lang="tr-TR" sz="2000" b="1" dirty="0" smtClean="0">
                <a:solidFill>
                  <a:prstClr val="black"/>
                </a:solidFill>
                <a:ea typeface="Calibri"/>
                <a:cs typeface="Times New Roman"/>
              </a:rPr>
            </a:br>
            <a:r>
              <a:rPr lang="tr-TR" sz="2000" b="1" dirty="0" smtClean="0">
                <a:solidFill>
                  <a:prstClr val="black"/>
                </a:solidFill>
                <a:ea typeface="Calibri"/>
                <a:cs typeface="Times New Roman"/>
              </a:rPr>
              <a:t>		</a:t>
            </a:r>
            <a:endParaRPr lang="tr-TR" dirty="0">
              <a:solidFill>
                <a:prstClr val="black"/>
              </a:solidFill>
            </a:endParaRPr>
          </a:p>
        </p:txBody>
      </p:sp>
      <p:sp>
        <p:nvSpPr>
          <p:cNvPr id="7" name="Dikdörtgen 6"/>
          <p:cNvSpPr/>
          <p:nvPr/>
        </p:nvSpPr>
        <p:spPr>
          <a:xfrm>
            <a:off x="683568" y="1494521"/>
            <a:ext cx="8406913" cy="3416320"/>
          </a:xfrm>
          <a:prstGeom prst="rect">
            <a:avLst/>
          </a:prstGeom>
        </p:spPr>
        <p:txBody>
          <a:bodyPr wrap="square">
            <a:spAutoFit/>
          </a:bodyPr>
          <a:lstStyle/>
          <a:p>
            <a:r>
              <a:rPr lang="tr-TR" sz="5400" dirty="0" smtClean="0">
                <a:solidFill>
                  <a:prstClr val="black"/>
                </a:solidFill>
                <a:latin typeface="Calibri"/>
              </a:rPr>
              <a:t>Türkiye </a:t>
            </a:r>
            <a:r>
              <a:rPr lang="tr-TR" sz="5400" dirty="0">
                <a:solidFill>
                  <a:prstClr val="black"/>
                </a:solidFill>
                <a:latin typeface="Calibri"/>
              </a:rPr>
              <a:t>Süt ve Süt Ürünlerinin AB Pazarına Girişinin Desteklenmesi </a:t>
            </a:r>
            <a:r>
              <a:rPr lang="tr-TR" sz="5400" dirty="0" smtClean="0">
                <a:solidFill>
                  <a:prstClr val="black"/>
                </a:solidFill>
                <a:latin typeface="Calibri"/>
              </a:rPr>
              <a:t>Projesi (2010-2013)</a:t>
            </a:r>
            <a:endParaRPr lang="tr-TR" dirty="0">
              <a:solidFill>
                <a:prstClr val="black"/>
              </a:solidFill>
            </a:endParaRPr>
          </a:p>
        </p:txBody>
      </p:sp>
    </p:spTree>
    <p:extLst>
      <p:ext uri="{BB962C8B-B14F-4D97-AF65-F5344CB8AC3E}">
        <p14:creationId xmlns:p14="http://schemas.microsoft.com/office/powerpoint/2010/main" val="2365315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 name="İçerik Yer Tutucusu 2"/>
          <p:cNvGraphicFramePr>
            <a:graphicFrameLocks noGrp="1"/>
          </p:cNvGraphicFramePr>
          <p:nvPr>
            <p:ph idx="1"/>
            <p:extLst>
              <p:ext uri="{D42A27DB-BD31-4B8C-83A1-F6EECF244321}">
                <p14:modId xmlns:p14="http://schemas.microsoft.com/office/powerpoint/2010/main" val="1201567395"/>
              </p:ext>
            </p:extLst>
          </p:nvPr>
        </p:nvGraphicFramePr>
        <p:xfrm>
          <a:off x="125760" y="966581"/>
          <a:ext cx="8892479" cy="4715256"/>
        </p:xfrm>
        <a:graphic>
          <a:graphicData uri="http://schemas.openxmlformats.org/drawingml/2006/table">
            <a:tbl>
              <a:tblPr firstRow="1" firstCol="1" bandRow="1"/>
              <a:tblGrid>
                <a:gridCol w="917848"/>
                <a:gridCol w="1440160"/>
                <a:gridCol w="1944216"/>
                <a:gridCol w="1296144"/>
                <a:gridCol w="1944216"/>
                <a:gridCol w="1349895"/>
              </a:tblGrid>
              <a:tr h="375038">
                <a:tc rowSpan="2">
                  <a:txBody>
                    <a:bodyPr/>
                    <a:lstStyle/>
                    <a:p>
                      <a:pPr algn="ctr">
                        <a:lnSpc>
                          <a:spcPct val="115000"/>
                        </a:lnSpc>
                        <a:spcAft>
                          <a:spcPts val="0"/>
                        </a:spcAft>
                      </a:pPr>
                      <a:r>
                        <a:rPr lang="tr-TR" sz="2800" dirty="0">
                          <a:effectLst/>
                          <a:latin typeface="Times New Roman"/>
                          <a:ea typeface="Calibri"/>
                          <a:cs typeface="Times New Roman"/>
                        </a:rPr>
                        <a:t>Yıl</a:t>
                      </a:r>
                      <a:endParaRPr lang="tr-TR" sz="2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2800" dirty="0">
                          <a:effectLst/>
                          <a:latin typeface="Times New Roman"/>
                          <a:ea typeface="Calibri"/>
                          <a:cs typeface="Times New Roman"/>
                        </a:rPr>
                        <a:t>İhracat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2800" dirty="0">
                          <a:effectLst/>
                          <a:latin typeface="Times New Roman"/>
                          <a:ea typeface="Calibri"/>
                          <a:cs typeface="Times New Roman"/>
                        </a:rPr>
                        <a:t>İthalat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800" dirty="0" smtClean="0">
                          <a:effectLst/>
                          <a:latin typeface="Times New Roman"/>
                          <a:ea typeface="Calibri"/>
                          <a:cs typeface="Times New Roman"/>
                        </a:rPr>
                        <a:t>b/a, </a:t>
                      </a:r>
                      <a:r>
                        <a:rPr lang="tr-TR" sz="2800" dirty="0">
                          <a:effectLst/>
                          <a:latin typeface="Times New Roman"/>
                          <a:ea typeface="Calibri"/>
                          <a:cs typeface="Times New Roman"/>
                        </a:rPr>
                        <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481">
                <a:tc vMerge="1">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Miktar</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Değeri (a)</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Miktar</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Değeri (b)</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809">
                <a:tc>
                  <a:txBody>
                    <a:bodyPr/>
                    <a:lstStyle/>
                    <a:p>
                      <a:pPr algn="ctr">
                        <a:lnSpc>
                          <a:spcPct val="115000"/>
                        </a:lnSpc>
                        <a:spcAft>
                          <a:spcPts val="0"/>
                        </a:spcAft>
                      </a:pPr>
                      <a:r>
                        <a:rPr lang="tr-TR" sz="2800" dirty="0">
                          <a:effectLst/>
                          <a:latin typeface="Times New Roman"/>
                          <a:ea typeface="Calibri"/>
                          <a:cs typeface="Times New Roman"/>
                        </a:rPr>
                        <a:t>2007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112.013.000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119.284.000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94</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958">
                <a:tc>
                  <a:txBody>
                    <a:bodyPr/>
                    <a:lstStyle/>
                    <a:p>
                      <a:pPr algn="ctr">
                        <a:lnSpc>
                          <a:spcPct val="115000"/>
                        </a:lnSpc>
                        <a:spcAft>
                          <a:spcPts val="0"/>
                        </a:spcAft>
                      </a:pPr>
                      <a:r>
                        <a:rPr lang="tr-TR" sz="2800" dirty="0">
                          <a:effectLst/>
                          <a:latin typeface="Times New Roman"/>
                          <a:ea typeface="Calibri"/>
                          <a:cs typeface="Times New Roman"/>
                        </a:rPr>
                        <a:t>2010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66.858</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167.993.183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31.637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123.830.670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135</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107">
                <a:tc>
                  <a:txBody>
                    <a:bodyPr/>
                    <a:lstStyle/>
                    <a:p>
                      <a:pPr algn="ctr">
                        <a:lnSpc>
                          <a:spcPct val="115000"/>
                        </a:lnSpc>
                        <a:spcAft>
                          <a:spcPts val="0"/>
                        </a:spcAft>
                      </a:pPr>
                      <a:r>
                        <a:rPr lang="tr-TR" sz="2800" dirty="0">
                          <a:effectLst/>
                          <a:latin typeface="Times New Roman"/>
                          <a:ea typeface="Calibri"/>
                          <a:cs typeface="Times New Roman"/>
                        </a:rPr>
                        <a:t>2011</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95.407</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227.000.000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21.299</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98.092.083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232</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264">
                <a:tc>
                  <a:txBody>
                    <a:bodyPr/>
                    <a:lstStyle/>
                    <a:p>
                      <a:pPr algn="ctr">
                        <a:lnSpc>
                          <a:spcPct val="115000"/>
                        </a:lnSpc>
                        <a:spcAft>
                          <a:spcPts val="0"/>
                        </a:spcAft>
                      </a:pPr>
                      <a:r>
                        <a:rPr lang="tr-TR" sz="2800" dirty="0">
                          <a:effectLst/>
                          <a:latin typeface="Times New Roman"/>
                          <a:ea typeface="Calibri"/>
                          <a:cs typeface="Times New Roman"/>
                        </a:rPr>
                        <a:t>2012</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98.078</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a:effectLst/>
                          <a:latin typeface="Times New Roman"/>
                          <a:ea typeface="Calibri"/>
                          <a:cs typeface="Times New Roman"/>
                        </a:rPr>
                        <a:t>228.000.000</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23.616</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118.000.000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193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13">
                <a:tc>
                  <a:txBody>
                    <a:bodyPr/>
                    <a:lstStyle/>
                    <a:p>
                      <a:pPr algn="ctr">
                        <a:lnSpc>
                          <a:spcPct val="115000"/>
                        </a:lnSpc>
                        <a:spcAft>
                          <a:spcPts val="0"/>
                        </a:spcAft>
                      </a:pPr>
                      <a:r>
                        <a:rPr lang="tr-TR" sz="2800">
                          <a:effectLst/>
                          <a:latin typeface="Times New Roman"/>
                          <a:ea typeface="Calibri"/>
                          <a:cs typeface="Times New Roman"/>
                        </a:rPr>
                        <a:t>2013</a:t>
                      </a:r>
                      <a:endParaRPr lang="tr-TR"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120.733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286.000.000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Calibri"/>
                          <a:ea typeface="Calibri"/>
                          <a:cs typeface="Times New Roman"/>
                        </a:rPr>
                        <a:t>29.163</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a:effectLst/>
                          <a:latin typeface="Times New Roman"/>
                          <a:ea typeface="Calibri"/>
                          <a:cs typeface="Times New Roman"/>
                        </a:rPr>
                        <a:t>144.000.000</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2800" dirty="0" smtClean="0">
                          <a:effectLst/>
                          <a:latin typeface="Times New Roman"/>
                          <a:ea typeface="Calibri"/>
                          <a:cs typeface="Times New Roman"/>
                        </a:rPr>
                        <a:t>199</a:t>
                      </a:r>
                      <a:endParaRPr lang="tr-TR"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62">
                <a:tc>
                  <a:txBody>
                    <a:bodyPr/>
                    <a:lstStyle/>
                    <a:p>
                      <a:pPr algn="ctr"/>
                      <a:r>
                        <a:rPr lang="tr-TR" sz="2800" b="0" dirty="0" smtClean="0">
                          <a:latin typeface="Times New Roman" pitchFamily="18" charset="0"/>
                          <a:cs typeface="Times New Roman" pitchFamily="18" charset="0"/>
                        </a:rPr>
                        <a:t>2014</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b="0" dirty="0" smtClean="0">
                          <a:latin typeface="Times New Roman" pitchFamily="18" charset="0"/>
                          <a:cs typeface="Times New Roman" pitchFamily="18" charset="0"/>
                        </a:rPr>
                        <a:t>136.904</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b="0" dirty="0" smtClean="0">
                          <a:effectLst/>
                          <a:latin typeface="Times New Roman" pitchFamily="18" charset="0"/>
                          <a:ea typeface="Calibri"/>
                          <a:cs typeface="Times New Roman" pitchFamily="18" charset="0"/>
                        </a:rPr>
                        <a:t>351.000.000</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dirty="0" smtClean="0">
                          <a:latin typeface="Times New Roman" pitchFamily="18" charset="0"/>
                          <a:cs typeface="Times New Roman" pitchFamily="18" charset="0"/>
                        </a:rPr>
                        <a:t>36.502</a:t>
                      </a: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dirty="0" smtClean="0">
                          <a:latin typeface="Times New Roman" pitchFamily="18" charset="0"/>
                          <a:cs typeface="Times New Roman" pitchFamily="18" charset="0"/>
                        </a:rPr>
                        <a:t>178.000.000</a:t>
                      </a: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dirty="0" smtClean="0">
                          <a:latin typeface="Times New Roman" pitchFamily="18" charset="0"/>
                          <a:cs typeface="Times New Roman" pitchFamily="18" charset="0"/>
                        </a:rPr>
                        <a:t>197</a:t>
                      </a: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62">
                <a:tc>
                  <a:txBody>
                    <a:bodyPr/>
                    <a:lstStyle/>
                    <a:p>
                      <a:pPr algn="ctr"/>
                      <a:r>
                        <a:rPr lang="tr-TR" sz="2800" b="0" dirty="0" smtClean="0">
                          <a:latin typeface="Times New Roman" pitchFamily="18" charset="0"/>
                          <a:cs typeface="Times New Roman" pitchFamily="18" charset="0"/>
                        </a:rPr>
                        <a:t>2014</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b="0" dirty="0" smtClean="0">
                          <a:latin typeface="Times New Roman" pitchFamily="18" charset="0"/>
                          <a:cs typeface="Times New Roman" pitchFamily="18" charset="0"/>
                        </a:rPr>
                        <a:t>100.165.289</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3">
                  <a:txBody>
                    <a:bodyPr/>
                    <a:lstStyle/>
                    <a:p>
                      <a:pPr algn="ctr"/>
                      <a:r>
                        <a:rPr lang="tr-TR" sz="2800" dirty="0" smtClean="0">
                          <a:latin typeface="Times New Roman" pitchFamily="18" charset="0"/>
                          <a:cs typeface="Times New Roman" pitchFamily="18" charset="0"/>
                        </a:rPr>
                        <a:t>İlk üç aylık ihracat yaklaşık %40  azalmıştır.</a:t>
                      </a: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62">
                <a:tc>
                  <a:txBody>
                    <a:bodyPr/>
                    <a:lstStyle/>
                    <a:p>
                      <a:pPr algn="ctr"/>
                      <a:r>
                        <a:rPr lang="tr-TR" sz="2800" b="0" dirty="0" smtClean="0">
                          <a:latin typeface="Times New Roman" pitchFamily="18" charset="0"/>
                          <a:cs typeface="Times New Roman" pitchFamily="18" charset="0"/>
                        </a:rPr>
                        <a:t>2015</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2800" b="0" dirty="0" smtClean="0">
                          <a:latin typeface="Times New Roman" pitchFamily="18" charset="0"/>
                          <a:cs typeface="Times New Roman" pitchFamily="18" charset="0"/>
                        </a:rPr>
                        <a:t>  60.600.000</a:t>
                      </a:r>
                      <a:endParaRPr lang="tr-TR" sz="2800" b="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vMerge="1">
                  <a:txBody>
                    <a:bodyPr/>
                    <a:lstStyle/>
                    <a:p>
                      <a:pPr algn="ct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a:endParaRPr lang="tr-TR" sz="2800" dirty="0">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schemeClr val="bg1"/>
                </a:solidFill>
              </a:rPr>
              <a:t>Süt ve Süt Ürünleri Dış Ticareti (Ton, </a:t>
            </a:r>
            <a:r>
              <a:rPr lang="tr-TR" sz="3600" b="1" dirty="0" smtClean="0">
                <a:solidFill>
                  <a:schemeClr val="bg1"/>
                </a:solidFill>
                <a:latin typeface="Times New Roman" pitchFamily="18" charset="0"/>
                <a:ea typeface="Times New Roman" pitchFamily="18" charset="0"/>
                <a:cs typeface="Times New Roman" pitchFamily="18" charset="0"/>
              </a:rPr>
              <a:t>$</a:t>
            </a:r>
            <a:r>
              <a:rPr lang="tr-TR" dirty="0" smtClean="0">
                <a:solidFill>
                  <a:schemeClr val="bg1"/>
                </a:solidFill>
              </a:rPr>
              <a:t>)</a:t>
            </a:r>
            <a:endParaRPr lang="tr-TR" sz="4800" dirty="0">
              <a:solidFill>
                <a:schemeClr val="bg1"/>
              </a:solidFill>
            </a:endParaRPr>
          </a:p>
        </p:txBody>
      </p:sp>
      <p:sp>
        <p:nvSpPr>
          <p:cNvPr id="9" name="Başlık 1"/>
          <p:cNvSpPr txBox="1">
            <a:spLocks/>
          </p:cNvSpPr>
          <p:nvPr/>
        </p:nvSpPr>
        <p:spPr bwMode="auto">
          <a:xfrm>
            <a:off x="0" y="5661248"/>
            <a:ext cx="6660611" cy="1196752"/>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Tree>
    <p:extLst>
      <p:ext uri="{BB962C8B-B14F-4D97-AF65-F5344CB8AC3E}">
        <p14:creationId xmlns:p14="http://schemas.microsoft.com/office/powerpoint/2010/main" val="1537480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smtClean="0">
                <a:solidFill>
                  <a:schemeClr val="bg1"/>
                </a:solidFill>
              </a:rPr>
              <a:t>Dünya Süt ve Süt Ürünleri Dış Ticareti (%)</a:t>
            </a:r>
            <a:endParaRPr lang="tr-TR" sz="4000" dirty="0">
              <a:solidFill>
                <a:schemeClr val="bg1"/>
              </a:solidFill>
            </a:endParaRPr>
          </a:p>
        </p:txBody>
      </p:sp>
      <p:sp>
        <p:nvSpPr>
          <p:cNvPr id="9" name="Başlık 1"/>
          <p:cNvSpPr txBox="1">
            <a:spLocks/>
          </p:cNvSpPr>
          <p:nvPr/>
        </p:nvSpPr>
        <p:spPr bwMode="auto">
          <a:xfrm>
            <a:off x="0" y="5622622"/>
            <a:ext cx="6660611" cy="12353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
        <p:nvSpPr>
          <p:cNvPr id="4" name="İçerik Yer Tutucusu 3"/>
          <p:cNvSpPr>
            <a:spLocks noGrp="1"/>
          </p:cNvSpPr>
          <p:nvPr>
            <p:ph idx="1"/>
          </p:nvPr>
        </p:nvSpPr>
        <p:spPr/>
        <p:txBody>
          <a:bodyPr/>
          <a:lstStyle/>
          <a:p>
            <a:endParaRPr lang="tr-TR"/>
          </a:p>
        </p:txBody>
      </p:sp>
      <p:pic>
        <p:nvPicPr>
          <p:cNvPr id="4099" name="Picture 3" descr="C:\Users\İ.Mert\Desktop\tabl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2" y="1020217"/>
            <a:ext cx="9174281" cy="583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775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smtClean="0">
                <a:solidFill>
                  <a:schemeClr val="bg1"/>
                </a:solidFill>
              </a:rPr>
              <a:t>Dünya Peynir Dış Ticareti </a:t>
            </a:r>
            <a:endParaRPr lang="tr-TR" sz="4000" dirty="0">
              <a:solidFill>
                <a:schemeClr val="bg1"/>
              </a:solidFill>
            </a:endParaRPr>
          </a:p>
        </p:txBody>
      </p:sp>
      <p:sp>
        <p:nvSpPr>
          <p:cNvPr id="9" name="Başlık 1"/>
          <p:cNvSpPr txBox="1">
            <a:spLocks/>
          </p:cNvSpPr>
          <p:nvPr/>
        </p:nvSpPr>
        <p:spPr bwMode="auto">
          <a:xfrm>
            <a:off x="0" y="5622622"/>
            <a:ext cx="6660611" cy="12353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pic>
        <p:nvPicPr>
          <p:cNvPr id="8194" name="Picture 2" descr="C:\Users\İ.Mert\Desktop\tablo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822" y="735302"/>
            <a:ext cx="9161822" cy="624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087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schemeClr val="bg1"/>
                </a:solidFill>
              </a:rPr>
              <a:t>Dünya Tereyağı Dış Ticareti </a:t>
            </a:r>
            <a:endParaRPr lang="tr-TR" sz="4800" dirty="0">
              <a:solidFill>
                <a:schemeClr val="bg1"/>
              </a:solidFill>
            </a:endParaRPr>
          </a:p>
        </p:txBody>
      </p:sp>
      <p:sp>
        <p:nvSpPr>
          <p:cNvPr id="9" name="Başlık 1"/>
          <p:cNvSpPr txBox="1">
            <a:spLocks/>
          </p:cNvSpPr>
          <p:nvPr/>
        </p:nvSpPr>
        <p:spPr bwMode="auto">
          <a:xfrm>
            <a:off x="0" y="5622622"/>
            <a:ext cx="6660611" cy="12353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
        <p:nvSpPr>
          <p:cNvPr id="2" name="İçerik Yer Tutucusu 1"/>
          <p:cNvSpPr>
            <a:spLocks noGrp="1"/>
          </p:cNvSpPr>
          <p:nvPr>
            <p:ph idx="1"/>
          </p:nvPr>
        </p:nvSpPr>
        <p:spPr/>
        <p:txBody>
          <a:bodyPr/>
          <a:lstStyle/>
          <a:p>
            <a:endParaRPr lang="tr-TR"/>
          </a:p>
        </p:txBody>
      </p:sp>
      <p:pic>
        <p:nvPicPr>
          <p:cNvPr id="10" name="Picture 2" descr="C:\Users\İ.Mert\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2" y="989328"/>
            <a:ext cx="9186561" cy="58686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91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schemeClr val="bg1"/>
                </a:solidFill>
              </a:rPr>
              <a:t>Dünya Yağlı Süttozu Dış Ticareti </a:t>
            </a:r>
            <a:endParaRPr lang="tr-TR" sz="4800" dirty="0">
              <a:solidFill>
                <a:schemeClr val="bg1"/>
              </a:solidFill>
            </a:endParaRPr>
          </a:p>
        </p:txBody>
      </p:sp>
      <p:sp>
        <p:nvSpPr>
          <p:cNvPr id="9" name="Başlık 1"/>
          <p:cNvSpPr txBox="1">
            <a:spLocks/>
          </p:cNvSpPr>
          <p:nvPr/>
        </p:nvSpPr>
        <p:spPr bwMode="auto">
          <a:xfrm>
            <a:off x="0" y="5622622"/>
            <a:ext cx="6660611" cy="12353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pic>
        <p:nvPicPr>
          <p:cNvPr id="5122" name="Picture 2" descr="C:\Users\İ.Mert\Desktop\2.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957340"/>
            <a:ext cx="9175015" cy="5900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3846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schemeClr val="bg1"/>
                </a:solidFill>
              </a:rPr>
              <a:t>Dünya Yağsız Süttozu Dış Ticareti </a:t>
            </a:r>
            <a:endParaRPr lang="tr-TR" sz="4800" dirty="0">
              <a:solidFill>
                <a:schemeClr val="bg1"/>
              </a:solidFill>
            </a:endParaRPr>
          </a:p>
        </p:txBody>
      </p:sp>
      <p:sp>
        <p:nvSpPr>
          <p:cNvPr id="9" name="Başlık 1"/>
          <p:cNvSpPr txBox="1">
            <a:spLocks/>
          </p:cNvSpPr>
          <p:nvPr/>
        </p:nvSpPr>
        <p:spPr bwMode="auto">
          <a:xfrm>
            <a:off x="0" y="5622622"/>
            <a:ext cx="6660611" cy="12353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
        <p:nvSpPr>
          <p:cNvPr id="2" name="İçerik Yer Tutucusu 1"/>
          <p:cNvSpPr>
            <a:spLocks noGrp="1"/>
          </p:cNvSpPr>
          <p:nvPr>
            <p:ph idx="1"/>
          </p:nvPr>
        </p:nvSpPr>
        <p:spPr/>
        <p:txBody>
          <a:bodyPr/>
          <a:lstStyle/>
          <a:p>
            <a:endParaRPr lang="tr-TR"/>
          </a:p>
        </p:txBody>
      </p:sp>
      <p:pic>
        <p:nvPicPr>
          <p:cNvPr id="6146" name="Picture 2" descr="C:\Users\İ.Mert\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7" y="1020216"/>
            <a:ext cx="9140772" cy="583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182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0" y="5915263"/>
            <a:ext cx="8215370" cy="369332"/>
          </a:xfrm>
          <a:prstGeom prst="rect">
            <a:avLst/>
          </a:prstGeom>
        </p:spPr>
        <p:txBody>
          <a:bodyPr wrap="square">
            <a:spAutoFit/>
          </a:bodyPr>
          <a:lstStyle/>
          <a:p>
            <a:r>
              <a:rPr lang="tr-TR" dirty="0">
                <a:solidFill>
                  <a:prstClr val="black"/>
                </a:solidFill>
              </a:rPr>
              <a:t>Kaynak: </a:t>
            </a:r>
            <a:r>
              <a:rPr lang="tr-TR" dirty="0" smtClean="0">
                <a:solidFill>
                  <a:prstClr val="black"/>
                </a:solidFill>
              </a:rPr>
              <a:t>T.C. Ekonomi Bakanlığı</a:t>
            </a:r>
            <a:endParaRPr lang="tr-TR" dirty="0">
              <a:solidFill>
                <a:prstClr val="black"/>
              </a:solidFill>
            </a:endParaRPr>
          </a:p>
        </p:txBody>
      </p:sp>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dirty="0" smtClean="0">
                <a:solidFill>
                  <a:schemeClr val="bg1"/>
                </a:solidFill>
              </a:rPr>
              <a:t>Dünya </a:t>
            </a:r>
            <a:r>
              <a:rPr lang="tr-TR" dirty="0" err="1" smtClean="0">
                <a:solidFill>
                  <a:schemeClr val="bg1"/>
                </a:solidFill>
              </a:rPr>
              <a:t>Peyniraltı</a:t>
            </a:r>
            <a:r>
              <a:rPr lang="tr-TR" dirty="0" smtClean="0">
                <a:solidFill>
                  <a:schemeClr val="bg1"/>
                </a:solidFill>
              </a:rPr>
              <a:t> Tozu Dış Ticareti </a:t>
            </a:r>
            <a:endParaRPr lang="tr-TR" sz="4800" dirty="0">
              <a:solidFill>
                <a:schemeClr val="bg1"/>
              </a:solidFill>
            </a:endParaRPr>
          </a:p>
        </p:txBody>
      </p:sp>
      <p:sp>
        <p:nvSpPr>
          <p:cNvPr id="9" name="Başlık 1"/>
          <p:cNvSpPr txBox="1">
            <a:spLocks/>
          </p:cNvSpPr>
          <p:nvPr/>
        </p:nvSpPr>
        <p:spPr bwMode="auto">
          <a:xfrm>
            <a:off x="0" y="5622622"/>
            <a:ext cx="6660611" cy="1235378"/>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pic>
        <p:nvPicPr>
          <p:cNvPr id="7170" name="Picture 2" descr="C:\Users\İ.Mert\Desktop\4.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945762"/>
            <a:ext cx="9144000" cy="591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62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74449" y="2687355"/>
            <a:ext cx="7513598" cy="2613853"/>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6000" b="1" dirty="0" smtClean="0">
                <a:solidFill>
                  <a:prstClr val="white"/>
                </a:solidFill>
              </a:rPr>
              <a:t>SÜT ve SÜT ÜRÜNLERİ FİYATLARI</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2108531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 y="18864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4044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768"/>
            <a:ext cx="9144000" cy="6715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Başlık 1"/>
          <p:cNvSpPr txBox="1">
            <a:spLocks/>
          </p:cNvSpPr>
          <p:nvPr/>
        </p:nvSpPr>
        <p:spPr bwMode="auto">
          <a:xfrm>
            <a:off x="17340" y="6093296"/>
            <a:ext cx="9019156" cy="776580"/>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gn="l">
              <a:lnSpc>
                <a:spcPct val="115000"/>
              </a:lnSpc>
              <a:spcAft>
                <a:spcPts val="1000"/>
              </a:spcAft>
            </a:pPr>
            <a:r>
              <a:rPr lang="tr-TR" sz="3600" dirty="0" smtClean="0">
                <a:solidFill>
                  <a:prstClr val="white"/>
                </a:solidFill>
              </a:rPr>
              <a:t>Kaynak: TUİK</a:t>
            </a:r>
            <a:endParaRPr lang="tr-TR" sz="3600" dirty="0">
              <a:solidFill>
                <a:prstClr val="white"/>
              </a:solidFill>
            </a:endParaRPr>
          </a:p>
        </p:txBody>
      </p:sp>
    </p:spTree>
    <p:extLst>
      <p:ext uri="{BB962C8B-B14F-4D97-AF65-F5344CB8AC3E}">
        <p14:creationId xmlns:p14="http://schemas.microsoft.com/office/powerpoint/2010/main" val="266026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t>TÜRKİYE’DE </a:t>
            </a:r>
            <a:r>
              <a:rPr lang="tr-TR" b="1" dirty="0"/>
              <a:t>SÜT SEKTÖRÜ </a:t>
            </a:r>
            <a:br>
              <a:rPr lang="tr-TR" b="1" dirty="0"/>
            </a:b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lgn="ctr">
              <a:buNone/>
            </a:pPr>
            <a:r>
              <a:rPr lang="tr-TR" sz="4800" b="1" dirty="0">
                <a:ea typeface="Calibri"/>
                <a:cs typeface="Times New Roman"/>
              </a:rPr>
              <a:t>Süt ve Süt Ürünleri URGE Projesi </a:t>
            </a:r>
            <a:endParaRPr lang="tr-TR" sz="4800" b="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61397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b="1" dirty="0">
                <a:solidFill>
                  <a:schemeClr val="bg1"/>
                </a:solidFill>
                <a:ea typeface="+mj-ea"/>
                <a:cs typeface="+mj-cs"/>
              </a:rPr>
              <a:t>Süt Pazarlarında ve Pazarlamasında Etkili Faktörler</a:t>
            </a:r>
            <a:endParaRPr lang="tr-TR" sz="4800" dirty="0">
              <a:solidFill>
                <a:schemeClr val="bg1"/>
              </a:solidFill>
            </a:endParaRPr>
          </a:p>
        </p:txBody>
      </p:sp>
      <p:sp>
        <p:nvSpPr>
          <p:cNvPr id="10" name="2 İçerik Yer Tutucusu"/>
          <p:cNvSpPr>
            <a:spLocks noGrp="1"/>
          </p:cNvSpPr>
          <p:nvPr>
            <p:ph idx="1"/>
          </p:nvPr>
        </p:nvSpPr>
        <p:spPr>
          <a:xfrm>
            <a:off x="457200" y="1340768"/>
            <a:ext cx="8686800" cy="4785395"/>
          </a:xfrm>
        </p:spPr>
        <p:txBody>
          <a:bodyPr>
            <a:normAutofit fontScale="92500" lnSpcReduction="20000"/>
          </a:bodyPr>
          <a:lstStyle/>
          <a:p>
            <a:r>
              <a:rPr lang="tr-TR" dirty="0" smtClean="0"/>
              <a:t>Nüfus artışı</a:t>
            </a:r>
          </a:p>
          <a:p>
            <a:r>
              <a:rPr lang="tr-TR" dirty="0" smtClean="0"/>
              <a:t>Büyüme hızı artışı </a:t>
            </a:r>
          </a:p>
          <a:p>
            <a:r>
              <a:rPr lang="tr-TR" dirty="0" smtClean="0"/>
              <a:t>Gelir artışı</a:t>
            </a:r>
          </a:p>
          <a:p>
            <a:r>
              <a:rPr lang="tr-TR" dirty="0" smtClean="0"/>
              <a:t>Maliyetli ürün sunuşları</a:t>
            </a:r>
          </a:p>
          <a:p>
            <a:r>
              <a:rPr lang="tr-TR" dirty="0" smtClean="0"/>
              <a:t>Sürdürülebilir organizasyonlar</a:t>
            </a:r>
          </a:p>
          <a:p>
            <a:r>
              <a:rPr lang="tr-TR" dirty="0" smtClean="0"/>
              <a:t>Beslenme alışkanlıklarındaki değişim</a:t>
            </a:r>
          </a:p>
          <a:p>
            <a:r>
              <a:rPr lang="tr-TR" dirty="0" smtClean="0"/>
              <a:t>Tüketiciyi doğru bilgilendirme</a:t>
            </a:r>
          </a:p>
          <a:p>
            <a:r>
              <a:rPr lang="tr-TR" dirty="0" smtClean="0"/>
              <a:t>Popular ve tüketici dostu ürünlerin sunuşu</a:t>
            </a:r>
          </a:p>
          <a:p>
            <a:r>
              <a:rPr lang="tr-TR" dirty="0" smtClean="0"/>
              <a:t>Teknolojinin ürünlere yansıması ve gıda güvenliği alanındaki gelişmeler</a:t>
            </a:r>
          </a:p>
          <a:p>
            <a:endParaRPr lang="tr-TR" dirty="0"/>
          </a:p>
        </p:txBody>
      </p:sp>
    </p:spTree>
    <p:extLst>
      <p:ext uri="{BB962C8B-B14F-4D97-AF65-F5344CB8AC3E}">
        <p14:creationId xmlns:p14="http://schemas.microsoft.com/office/powerpoint/2010/main" val="427601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373886"/>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hangingPunct="0"/>
            <a:r>
              <a:rPr lang="tr-TR" sz="3600" b="1" dirty="0" smtClean="0">
                <a:solidFill>
                  <a:srgbClr val="00B050"/>
                </a:solidFill>
                <a:latin typeface="Times New Roman" pitchFamily="18" charset="0"/>
                <a:ea typeface="Times New Roman" pitchFamily="18" charset="0"/>
                <a:cs typeface="Times New Roman" pitchFamily="18" charset="0"/>
              </a:rPr>
              <a:t>2007-2014 Süt ve Süt Ürünleri Dış Ticareti ($)</a:t>
            </a:r>
            <a:endParaRPr lang="tr-TR" sz="3600" b="1" dirty="0" smtClean="0">
              <a:solidFill>
                <a:srgbClr val="00B050"/>
              </a:solidFill>
              <a:latin typeface="Times New Roman" pitchFamily="18" charset="0"/>
              <a:cs typeface="Times New Roman" pitchFamily="18" charset="0"/>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smtClean="0">
                <a:solidFill>
                  <a:schemeClr val="bg1"/>
                </a:solidFill>
                <a:effectLst>
                  <a:outerShdw blurRad="38100" dist="38100" dir="2700000" algn="tl">
                    <a:srgbClr val="000000">
                      <a:alpha val="43137"/>
                    </a:srgbClr>
                  </a:outerShdw>
                </a:effectLst>
              </a:rPr>
              <a:t>SÜT  PAZARLAMASINDA FİYAT</a:t>
            </a:r>
            <a:r>
              <a:rPr lang="tr-TR" sz="3200" dirty="0" smtClean="0">
                <a:solidFill>
                  <a:srgbClr val="7030A0"/>
                </a:solidFill>
                <a:effectLst>
                  <a:outerShdw blurRad="38100" dist="38100" dir="2700000" algn="tl">
                    <a:srgbClr val="000000">
                      <a:alpha val="43137"/>
                    </a:srgbClr>
                  </a:outerShdw>
                </a:effectLst>
              </a:rPr>
              <a:t> </a:t>
            </a:r>
            <a:endParaRPr lang="tr-TR" sz="4800" dirty="0">
              <a:solidFill>
                <a:prstClr val="white"/>
              </a:solidFill>
            </a:endParaRPr>
          </a:p>
        </p:txBody>
      </p:sp>
      <p:pic>
        <p:nvPicPr>
          <p:cNvPr id="9" name="Picture 2" descr="http://im2-tub-tr.yandex.net/i?id=277218968-20-72&amp;n=21">
            <a:hlinkClick r:id="rId3"/>
          </p:cNvPr>
          <p:cNvPicPr>
            <a:picLocks noGrp="1" noChangeAspect="1" noChangeArrowheads="1"/>
          </p:cNvPicPr>
          <p:nvPr>
            <p:ph idx="1"/>
          </p:nvPr>
        </p:nvPicPr>
        <p:blipFill>
          <a:blip r:embed="rId4" cstate="print"/>
          <a:srcRect/>
          <a:stretch>
            <a:fillRect/>
          </a:stretch>
        </p:blipFill>
        <p:spPr bwMode="auto">
          <a:xfrm>
            <a:off x="323528" y="4270741"/>
            <a:ext cx="3312368" cy="2484276"/>
          </a:xfrm>
          <a:prstGeom prst="rect">
            <a:avLst/>
          </a:prstGeom>
          <a:noFill/>
        </p:spPr>
      </p:pic>
      <p:sp>
        <p:nvSpPr>
          <p:cNvPr id="11" name="2 İçerik Yer Tutucusu"/>
          <p:cNvSpPr txBox="1">
            <a:spLocks/>
          </p:cNvSpPr>
          <p:nvPr/>
        </p:nvSpPr>
        <p:spPr bwMode="auto">
          <a:xfrm>
            <a:off x="0" y="1268760"/>
            <a:ext cx="914400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dirty="0" smtClean="0">
                <a:solidFill>
                  <a:srgbClr val="7030A0"/>
                </a:solidFill>
                <a:effectLst>
                  <a:outerShdw blurRad="38100" dist="38100" dir="2700000" algn="tl">
                    <a:srgbClr val="000000">
                      <a:alpha val="43137"/>
                    </a:srgbClr>
                  </a:outerShdw>
                </a:effectLst>
              </a:rPr>
              <a:t>Süt pazarlamasında fiyat belirleme </a:t>
            </a:r>
            <a:r>
              <a:rPr lang="tr-TR" dirty="0" smtClean="0"/>
              <a:t>önemli konuların başında gelmekte ve sürekli tartışma konusu olabilmektedir. </a:t>
            </a:r>
          </a:p>
          <a:p>
            <a:pPr algn="just"/>
            <a:r>
              <a:rPr lang="tr-TR" dirty="0" smtClean="0">
                <a:solidFill>
                  <a:schemeClr val="accent2">
                    <a:lumMod val="75000"/>
                  </a:schemeClr>
                </a:solidFill>
                <a:effectLst>
                  <a:outerShdw blurRad="38100" dist="38100" dir="2700000" algn="tl">
                    <a:srgbClr val="000000">
                      <a:alpha val="43137"/>
                    </a:srgbClr>
                  </a:outerShdw>
                </a:effectLst>
              </a:rPr>
              <a:t>Türkiye’de süt fiyatları </a:t>
            </a:r>
            <a:r>
              <a:rPr lang="tr-TR" dirty="0" smtClean="0"/>
              <a:t>sürekli inişli çıkışlı bir grafik izlemektedir ve bu istikrarsız tablo sonucunda </a:t>
            </a:r>
            <a:r>
              <a:rPr lang="tr-TR" u="sng" dirty="0" smtClean="0"/>
              <a:t>hem üretici ve hem de sanayi zarar görmektedir. </a:t>
            </a:r>
            <a:endParaRPr lang="tr-TR" u="sng" dirty="0"/>
          </a:p>
        </p:txBody>
      </p:sp>
    </p:spTree>
    <p:extLst>
      <p:ext uri="{BB962C8B-B14F-4D97-AF65-F5344CB8AC3E}">
        <p14:creationId xmlns:p14="http://schemas.microsoft.com/office/powerpoint/2010/main" val="37889182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smtClean="0">
                <a:solidFill>
                  <a:schemeClr val="bg1"/>
                </a:solidFill>
                <a:effectLst>
                  <a:outerShdw blurRad="38100" dist="38100" dir="2700000" algn="tl">
                    <a:srgbClr val="000000">
                      <a:alpha val="43137"/>
                    </a:srgbClr>
                  </a:outerShdw>
                </a:effectLst>
              </a:rPr>
              <a:t>SÜT  P İYASA DÜZENLEME ÇALIŞMALARI</a:t>
            </a:r>
            <a:r>
              <a:rPr lang="tr-TR" sz="3200" dirty="0" smtClean="0">
                <a:solidFill>
                  <a:srgbClr val="7030A0"/>
                </a:solidFill>
                <a:effectLst>
                  <a:outerShdw blurRad="38100" dist="38100" dir="2700000" algn="tl">
                    <a:srgbClr val="000000">
                      <a:alpha val="43137"/>
                    </a:srgbClr>
                  </a:outerShdw>
                </a:effectLst>
              </a:rPr>
              <a:t> </a:t>
            </a:r>
            <a:endParaRPr lang="tr-TR" sz="4800" dirty="0">
              <a:solidFill>
                <a:prstClr val="white"/>
              </a:solidFill>
            </a:endParaRPr>
          </a:p>
        </p:txBody>
      </p:sp>
      <p:sp>
        <p:nvSpPr>
          <p:cNvPr id="7" name="2 İçerik Yer Tutucusu"/>
          <p:cNvSpPr>
            <a:spLocks noGrp="1"/>
          </p:cNvSpPr>
          <p:nvPr>
            <p:ph idx="1"/>
          </p:nvPr>
        </p:nvSpPr>
        <p:spPr>
          <a:xfrm>
            <a:off x="0" y="1020218"/>
            <a:ext cx="9144000" cy="5105946"/>
          </a:xfrm>
        </p:spPr>
        <p:txBody>
          <a:bodyPr>
            <a:normAutofit fontScale="92500" lnSpcReduction="10000"/>
          </a:bodyPr>
          <a:lstStyle/>
          <a:p>
            <a:pPr algn="just"/>
            <a:r>
              <a:rPr lang="tr-TR" dirty="0" smtClean="0">
                <a:solidFill>
                  <a:srgbClr val="555555"/>
                </a:solidFill>
                <a:latin typeface="Arial"/>
              </a:rPr>
              <a:t>Yetiştirici, sanayici ve devleti bir araya getiren Ulusal Süt konseyi (USK) Yönetmeliği 23 </a:t>
            </a:r>
            <a:r>
              <a:rPr lang="tr-TR" dirty="0">
                <a:solidFill>
                  <a:srgbClr val="555555"/>
                </a:solidFill>
                <a:latin typeface="Arial"/>
              </a:rPr>
              <a:t>Eylül 2008 tarihli Resmi </a:t>
            </a:r>
            <a:r>
              <a:rPr lang="tr-TR" dirty="0" smtClean="0">
                <a:solidFill>
                  <a:srgbClr val="555555"/>
                </a:solidFill>
                <a:latin typeface="Arial"/>
              </a:rPr>
              <a:t>Gazete’ de yayınlanarak yürürlüğe girdi. 26 </a:t>
            </a:r>
            <a:r>
              <a:rPr lang="tr-TR" dirty="0">
                <a:solidFill>
                  <a:srgbClr val="555555"/>
                </a:solidFill>
                <a:latin typeface="Arial"/>
              </a:rPr>
              <a:t>Ocak 2009’da </a:t>
            </a:r>
            <a:r>
              <a:rPr lang="tr-TR" dirty="0" smtClean="0">
                <a:solidFill>
                  <a:srgbClr val="555555"/>
                </a:solidFill>
                <a:latin typeface="Arial"/>
              </a:rPr>
              <a:t> </a:t>
            </a:r>
            <a:r>
              <a:rPr lang="tr-TR" dirty="0">
                <a:solidFill>
                  <a:srgbClr val="555555"/>
                </a:solidFill>
                <a:latin typeface="Arial"/>
              </a:rPr>
              <a:t>Ulusal Süt Konseyi </a:t>
            </a:r>
            <a:r>
              <a:rPr lang="tr-TR" dirty="0" smtClean="0">
                <a:solidFill>
                  <a:srgbClr val="555555"/>
                </a:solidFill>
                <a:latin typeface="Arial"/>
              </a:rPr>
              <a:t>geçici </a:t>
            </a:r>
            <a:r>
              <a:rPr lang="tr-TR" dirty="0">
                <a:solidFill>
                  <a:srgbClr val="555555"/>
                </a:solidFill>
                <a:latin typeface="Arial"/>
              </a:rPr>
              <a:t>yönetim </a:t>
            </a:r>
            <a:r>
              <a:rPr lang="tr-TR" dirty="0" smtClean="0">
                <a:solidFill>
                  <a:srgbClr val="555555"/>
                </a:solidFill>
                <a:latin typeface="Arial"/>
              </a:rPr>
              <a:t>kurulu oluşturuldu.</a:t>
            </a:r>
            <a:r>
              <a:rPr lang="tr-TR" dirty="0">
                <a:solidFill>
                  <a:srgbClr val="555555"/>
                </a:solidFill>
                <a:latin typeface="Arial"/>
              </a:rPr>
              <a:t> 16 </a:t>
            </a:r>
            <a:r>
              <a:rPr lang="tr-TR" dirty="0" smtClean="0">
                <a:solidFill>
                  <a:srgbClr val="555555"/>
                </a:solidFill>
                <a:latin typeface="Arial"/>
              </a:rPr>
              <a:t>Haziran 2009 tarihinde Genel Kurul </a:t>
            </a:r>
            <a:r>
              <a:rPr lang="tr-TR" dirty="0">
                <a:solidFill>
                  <a:srgbClr val="555555"/>
                </a:solidFill>
                <a:latin typeface="Arial"/>
              </a:rPr>
              <a:t> </a:t>
            </a:r>
            <a:r>
              <a:rPr lang="tr-TR" dirty="0" smtClean="0">
                <a:solidFill>
                  <a:srgbClr val="555555"/>
                </a:solidFill>
                <a:latin typeface="Arial"/>
              </a:rPr>
              <a:t>yapılmış ve Sanayici Grubunu ASÜD oluşturmuştur. </a:t>
            </a:r>
          </a:p>
          <a:p>
            <a:pPr algn="just"/>
            <a:r>
              <a:rPr lang="tr-TR" dirty="0" smtClean="0">
                <a:solidFill>
                  <a:srgbClr val="555555"/>
                </a:solidFill>
                <a:latin typeface="Arial"/>
              </a:rPr>
              <a:t>USK kurulduktan sonra çiğ süt fiyatlarında bir istikrar sağlanmış ve 2008 yılında yaşanan sağmal inek kesimleri yaşanmamıştır.</a:t>
            </a:r>
          </a:p>
          <a:p>
            <a:pPr marL="0" indent="0" algn="just">
              <a:buNone/>
            </a:pPr>
            <a:r>
              <a:rPr lang="tr-TR" dirty="0" smtClean="0">
                <a:solidFill>
                  <a:srgbClr val="555555"/>
                </a:solidFill>
                <a:latin typeface="Arial"/>
              </a:rPr>
              <a:t> </a:t>
            </a:r>
            <a:endParaRPr lang="tr-TR" u="sng" dirty="0">
              <a:effectLst>
                <a:outerShdw blurRad="38100" dist="38100" dir="2700000" algn="tl">
                  <a:srgbClr val="000000">
                    <a:alpha val="43137"/>
                  </a:srgbClr>
                </a:outerShdw>
              </a:effectLst>
            </a:endParaRPr>
          </a:p>
        </p:txBody>
      </p:sp>
      <p:pic>
        <p:nvPicPr>
          <p:cNvPr id="8" name="Picture 2" descr="http://www.merakname.com/depo/resmi-gazete.jpg"/>
          <p:cNvPicPr>
            <a:picLocks noChangeAspect="1" noChangeArrowheads="1"/>
          </p:cNvPicPr>
          <p:nvPr/>
        </p:nvPicPr>
        <p:blipFill>
          <a:blip r:embed="rId3" cstate="print"/>
          <a:srcRect/>
          <a:stretch>
            <a:fillRect/>
          </a:stretch>
        </p:blipFill>
        <p:spPr bwMode="auto">
          <a:xfrm>
            <a:off x="539552" y="5209861"/>
            <a:ext cx="2190750" cy="1628800"/>
          </a:xfrm>
          <a:prstGeom prst="rect">
            <a:avLst/>
          </a:prstGeom>
          <a:noFill/>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29321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smtClean="0">
                <a:solidFill>
                  <a:schemeClr val="bg1"/>
                </a:solidFill>
                <a:effectLst>
                  <a:outerShdw blurRad="38100" dist="38100" dir="2700000" algn="tl">
                    <a:srgbClr val="000000">
                      <a:alpha val="43137"/>
                    </a:srgbClr>
                  </a:outerShdw>
                </a:effectLst>
              </a:rPr>
              <a:t>SÜT  P İYASA DÜZENLEME ÇALIŞMALARI</a:t>
            </a:r>
            <a:r>
              <a:rPr lang="tr-TR" sz="3200" dirty="0" smtClean="0">
                <a:solidFill>
                  <a:srgbClr val="7030A0"/>
                </a:solidFill>
                <a:effectLst>
                  <a:outerShdw blurRad="38100" dist="38100" dir="2700000" algn="tl">
                    <a:srgbClr val="000000">
                      <a:alpha val="43137"/>
                    </a:srgbClr>
                  </a:outerShdw>
                </a:effectLst>
              </a:rPr>
              <a:t> </a:t>
            </a:r>
            <a:endParaRPr lang="tr-TR" sz="4800" dirty="0">
              <a:solidFill>
                <a:prstClr val="white"/>
              </a:solidFill>
            </a:endParaRPr>
          </a:p>
        </p:txBody>
      </p:sp>
      <p:pic>
        <p:nvPicPr>
          <p:cNvPr id="8" name="Picture 2" descr="http://www.merakname.com/depo/resmi-gazete.jpg"/>
          <p:cNvPicPr>
            <a:picLocks noChangeAspect="1" noChangeArrowheads="1"/>
          </p:cNvPicPr>
          <p:nvPr/>
        </p:nvPicPr>
        <p:blipFill>
          <a:blip r:embed="rId3" cstate="print"/>
          <a:srcRect/>
          <a:stretch>
            <a:fillRect/>
          </a:stretch>
        </p:blipFill>
        <p:spPr bwMode="auto">
          <a:xfrm>
            <a:off x="539552" y="5209861"/>
            <a:ext cx="2190750" cy="1628800"/>
          </a:xfrm>
          <a:prstGeom prst="rect">
            <a:avLst/>
          </a:prstGeom>
          <a:noFill/>
        </p:spPr>
      </p:pic>
      <p:sp>
        <p:nvSpPr>
          <p:cNvPr id="6" name="2 İçerik Yer Tutucusu"/>
          <p:cNvSpPr>
            <a:spLocks noGrp="1"/>
          </p:cNvSpPr>
          <p:nvPr>
            <p:ph idx="1"/>
          </p:nvPr>
        </p:nvSpPr>
        <p:spPr>
          <a:xfrm>
            <a:off x="0" y="1020218"/>
            <a:ext cx="8686800" cy="5105946"/>
          </a:xfrm>
        </p:spPr>
        <p:txBody>
          <a:bodyPr/>
          <a:lstStyle/>
          <a:p>
            <a:pPr algn="just"/>
            <a:r>
              <a:rPr lang="tr-TR" dirty="0" smtClean="0"/>
              <a:t>Doğrudan </a:t>
            </a:r>
            <a:r>
              <a:rPr lang="tr-TR" dirty="0"/>
              <a:t>üretim politikalarını etkileyebilen fiyat belirleme ve piyasa düzenlemede </a:t>
            </a:r>
            <a:r>
              <a:rPr lang="tr-TR" b="1" dirty="0">
                <a:solidFill>
                  <a:srgbClr val="C00000"/>
                </a:solidFill>
              </a:rPr>
              <a:t>Et ve Süt </a:t>
            </a:r>
            <a:r>
              <a:rPr lang="tr-TR" b="1" dirty="0" smtClean="0">
                <a:solidFill>
                  <a:srgbClr val="C00000"/>
                </a:solidFill>
              </a:rPr>
              <a:t>Kurumunun (ESK) </a:t>
            </a:r>
            <a:r>
              <a:rPr lang="tr-TR" dirty="0" smtClean="0"/>
              <a:t>yeniden </a:t>
            </a:r>
            <a:r>
              <a:rPr lang="tr-TR" dirty="0"/>
              <a:t>örgütlenmesine karar verilerek </a:t>
            </a:r>
            <a:r>
              <a:rPr lang="tr-TR" u="sng" dirty="0">
                <a:effectLst>
                  <a:outerShdw blurRad="38100" dist="38100" dir="2700000" algn="tl">
                    <a:srgbClr val="000000">
                      <a:alpha val="43137"/>
                    </a:srgbClr>
                  </a:outerShdw>
                </a:effectLst>
              </a:rPr>
              <a:t>27 Nisan 2013 tarihli Resmi Gazete’de yayınlanmıştır</a:t>
            </a:r>
            <a:r>
              <a:rPr lang="tr-TR" u="sng" dirty="0" smtClean="0">
                <a:effectLst>
                  <a:outerShdw blurRad="38100" dist="38100" dir="2700000" algn="tl">
                    <a:srgbClr val="000000">
                      <a:alpha val="43137"/>
                    </a:srgbClr>
                  </a:outerShdw>
                </a:effectLst>
              </a:rPr>
              <a:t>. </a:t>
            </a:r>
            <a:endParaRPr lang="tr-TR" u="sng" dirty="0">
              <a:effectLst>
                <a:outerShdw blurRad="38100" dist="38100" dir="2700000" algn="tl">
                  <a:srgbClr val="000000">
                    <a:alpha val="43137"/>
                  </a:srgbClr>
                </a:outerShdw>
              </a:effectLst>
            </a:endParaRPr>
          </a:p>
          <a:p>
            <a:pPr algn="just"/>
            <a:r>
              <a:rPr lang="tr-TR" dirty="0" smtClean="0">
                <a:effectLst>
                  <a:outerShdw blurRad="38100" dist="38100" dir="2700000" algn="tl">
                    <a:srgbClr val="000000">
                      <a:alpha val="43137"/>
                    </a:srgbClr>
                  </a:outerShdw>
                </a:effectLst>
              </a:rPr>
              <a:t>Ancak  bu güne kadar ESK süt fiyatları konusunda piyasa düzenleme görevini yapamamıştır.</a:t>
            </a:r>
            <a:endParaRPr lang="tr-TR" dirty="0">
              <a:effectLst>
                <a:outerShdw blurRad="38100" dist="38100" dir="2700000" algn="tl">
                  <a:srgbClr val="000000">
                    <a:alpha val="43137"/>
                  </a:srgbClr>
                </a:outerShdw>
              </a:effectLst>
            </a:endParaRP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69212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Başlık 1"/>
          <p:cNvSpPr txBox="1">
            <a:spLocks/>
          </p:cNvSpPr>
          <p:nvPr/>
        </p:nvSpPr>
        <p:spPr bwMode="auto">
          <a:xfrm>
            <a:off x="-17822" y="0"/>
            <a:ext cx="9161822" cy="1020217"/>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lnSpc>
                <a:spcPct val="115000"/>
              </a:lnSpc>
              <a:spcBef>
                <a:spcPct val="20000"/>
              </a:spcBef>
              <a:spcAft>
                <a:spcPts val="1000"/>
              </a:spcAft>
            </a:pPr>
            <a:r>
              <a:rPr lang="tr-TR" sz="4000" dirty="0" smtClean="0">
                <a:solidFill>
                  <a:schemeClr val="bg1"/>
                </a:solidFill>
                <a:effectLst>
                  <a:outerShdw blurRad="38100" dist="38100" dir="2700000" algn="tl">
                    <a:srgbClr val="000000">
                      <a:alpha val="43137"/>
                    </a:srgbClr>
                  </a:outerShdw>
                </a:effectLst>
              </a:rPr>
              <a:t>SÜT  P İYASA DÜZENLEME ÇALIŞMALARI</a:t>
            </a:r>
            <a:r>
              <a:rPr lang="tr-TR" sz="3200" dirty="0" smtClean="0">
                <a:solidFill>
                  <a:srgbClr val="7030A0"/>
                </a:solidFill>
                <a:effectLst>
                  <a:outerShdw blurRad="38100" dist="38100" dir="2700000" algn="tl">
                    <a:srgbClr val="000000">
                      <a:alpha val="43137"/>
                    </a:srgbClr>
                  </a:outerShdw>
                </a:effectLst>
              </a:rPr>
              <a:t> </a:t>
            </a:r>
            <a:endParaRPr lang="tr-TR" sz="4800" dirty="0">
              <a:solidFill>
                <a:prstClr val="white"/>
              </a:solidFill>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2 İçerik Yer Tutucusu"/>
          <p:cNvSpPr>
            <a:spLocks noGrp="1"/>
          </p:cNvSpPr>
          <p:nvPr>
            <p:ph idx="1"/>
          </p:nvPr>
        </p:nvSpPr>
        <p:spPr>
          <a:xfrm>
            <a:off x="-17822" y="1020218"/>
            <a:ext cx="8704622" cy="5105946"/>
          </a:xfrm>
        </p:spPr>
        <p:txBody>
          <a:bodyPr/>
          <a:lstStyle/>
          <a:p>
            <a:pPr algn="just"/>
            <a:r>
              <a:rPr lang="tr-TR" dirty="0"/>
              <a:t>Kurumun özellikle </a:t>
            </a:r>
            <a:r>
              <a:rPr lang="tr-TR" dirty="0" smtClean="0">
                <a:solidFill>
                  <a:srgbClr val="FF0000"/>
                </a:solidFill>
              </a:rPr>
              <a:t>sütte </a:t>
            </a:r>
            <a:r>
              <a:rPr lang="tr-TR" dirty="0">
                <a:solidFill>
                  <a:srgbClr val="FF0000"/>
                </a:solidFill>
              </a:rPr>
              <a:t>fiyat istikrarını </a:t>
            </a:r>
            <a:r>
              <a:rPr lang="tr-TR" dirty="0"/>
              <a:t>sağlanacağını beklenmektedir. </a:t>
            </a:r>
            <a:endParaRPr lang="tr-TR" dirty="0" smtClean="0"/>
          </a:p>
          <a:p>
            <a:pPr algn="just"/>
            <a:r>
              <a:rPr lang="tr-TR" dirty="0" smtClean="0"/>
              <a:t>Ancak </a:t>
            </a:r>
            <a:r>
              <a:rPr lang="tr-TR" dirty="0"/>
              <a:t>sadece yasal düzenlemelerle süt piyasasında fiyat istikrarının sağlanamayacağı, rekabetçi ve örgütlü bir yapı içinde </a:t>
            </a:r>
            <a:r>
              <a:rPr lang="tr-TR" dirty="0">
                <a:solidFill>
                  <a:srgbClr val="00B0F0"/>
                </a:solidFill>
                <a:effectLst>
                  <a:outerShdw blurRad="38100" dist="38100" dir="2700000" algn="tl">
                    <a:srgbClr val="000000">
                      <a:alpha val="43137"/>
                    </a:srgbClr>
                  </a:outerShdw>
                </a:effectLst>
              </a:rPr>
              <a:t>güvenli ve kaliteli üretimle </a:t>
            </a:r>
            <a:r>
              <a:rPr lang="tr-TR" dirty="0"/>
              <a:t>karşılıkların alınabileceği özellikle ifade edilebilir. </a:t>
            </a:r>
          </a:p>
          <a:p>
            <a:pPr>
              <a:buNone/>
            </a:pPr>
            <a:endParaRPr lang="tr-TR" dirty="0"/>
          </a:p>
        </p:txBody>
      </p:sp>
      <p:pic>
        <p:nvPicPr>
          <p:cNvPr id="11" name="Picture 2" descr="http://www.sutdunyasi.com/upload/resimler/haber/yhb.jpg"/>
          <p:cNvPicPr>
            <a:picLocks noChangeAspect="1" noChangeArrowheads="1"/>
          </p:cNvPicPr>
          <p:nvPr/>
        </p:nvPicPr>
        <p:blipFill>
          <a:blip r:embed="rId4" cstate="print"/>
          <a:srcRect/>
          <a:stretch>
            <a:fillRect/>
          </a:stretch>
        </p:blipFill>
        <p:spPr bwMode="auto">
          <a:xfrm>
            <a:off x="768768" y="4621174"/>
            <a:ext cx="3312368" cy="2236826"/>
          </a:xfrm>
          <a:prstGeom prst="rect">
            <a:avLst/>
          </a:prstGeom>
          <a:ln>
            <a:noFill/>
          </a:ln>
          <a:effectLst>
            <a:softEdge rad="112500"/>
          </a:effectLst>
        </p:spPr>
      </p:pic>
    </p:spTree>
    <p:extLst>
      <p:ext uri="{BB962C8B-B14F-4D97-AF65-F5344CB8AC3E}">
        <p14:creationId xmlns:p14="http://schemas.microsoft.com/office/powerpoint/2010/main" val="14553090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0" y="1"/>
            <a:ext cx="9144000" cy="10527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6000" b="1" dirty="0" smtClean="0">
                <a:solidFill>
                  <a:prstClr val="black"/>
                </a:solidFill>
              </a:rPr>
              <a:t>Süt ve Yem Fiyatı, Parite</a:t>
            </a:r>
            <a:endParaRPr lang="tr-TR" sz="6000" b="1"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832" y="5690580"/>
            <a:ext cx="1512168" cy="923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 name="Tablo 3"/>
          <p:cNvGraphicFramePr>
            <a:graphicFrameLocks noGrp="1"/>
          </p:cNvGraphicFramePr>
          <p:nvPr>
            <p:extLst>
              <p:ext uri="{D42A27DB-BD31-4B8C-83A1-F6EECF244321}">
                <p14:modId xmlns:p14="http://schemas.microsoft.com/office/powerpoint/2010/main" val="2699582224"/>
              </p:ext>
            </p:extLst>
          </p:nvPr>
        </p:nvGraphicFramePr>
        <p:xfrm>
          <a:off x="17340" y="1052736"/>
          <a:ext cx="9126660" cy="5904654"/>
        </p:xfrm>
        <a:graphic>
          <a:graphicData uri="http://schemas.openxmlformats.org/drawingml/2006/table">
            <a:tbl>
              <a:tblPr firstRow="1" firstCol="1" bandRow="1"/>
              <a:tblGrid>
                <a:gridCol w="831652"/>
                <a:gridCol w="2338763"/>
                <a:gridCol w="2596228"/>
                <a:gridCol w="3360017"/>
              </a:tblGrid>
              <a:tr h="360038">
                <a:tc>
                  <a:txBody>
                    <a:bodyPr/>
                    <a:lstStyle/>
                    <a:p>
                      <a:pPr>
                        <a:spcAft>
                          <a:spcPts val="0"/>
                        </a:spcAft>
                      </a:pPr>
                      <a:r>
                        <a:rPr lang="tr-TR" sz="1800" dirty="0">
                          <a:effectLst/>
                          <a:latin typeface="Calibri"/>
                          <a:ea typeface="Calibri"/>
                        </a:rPr>
                        <a:t>YIL</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Ort. Süt Fiyatı (TL/Lt)</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Süt Yemi Fiyatı (TL/kg)</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tr-TR" sz="1800">
                          <a:effectLst/>
                          <a:latin typeface="Calibri"/>
                          <a:ea typeface="Calibri"/>
                        </a:rPr>
                        <a:t>SÜT/YEM Parite</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2001</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0,199</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0,137</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1,45</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2002</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0,32</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0,2</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1,6</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2003</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0,41</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0,25</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1,64</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2004</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0,47</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0,33</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1,42</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dirty="0">
                          <a:effectLst/>
                          <a:latin typeface="Calibri"/>
                          <a:ea typeface="Calibri"/>
                        </a:rPr>
                        <a:t>2005</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0,45</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0,31</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1,45</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2006</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0,45</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0,32</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1,41</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2007</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0,54</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0,44</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1,23</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2008</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0,60</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0,53</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1,13</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2009</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0,61</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0,42</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1,45</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2010</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0,76</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0,52</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1,46</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2011</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0,80</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0,73</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1,09</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2012</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0,90</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0,84</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1,07</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821">
                <a:tc>
                  <a:txBody>
                    <a:bodyPr/>
                    <a:lstStyle/>
                    <a:p>
                      <a:pPr>
                        <a:spcAft>
                          <a:spcPts val="0"/>
                        </a:spcAft>
                      </a:pPr>
                      <a:r>
                        <a:rPr lang="tr-TR" sz="1800">
                          <a:effectLst/>
                          <a:latin typeface="Calibri"/>
                          <a:ea typeface="Calibri"/>
                        </a:rPr>
                        <a:t>2013</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1.0</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0,81</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1,23</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943">
                <a:tc>
                  <a:txBody>
                    <a:bodyPr/>
                    <a:lstStyle/>
                    <a:p>
                      <a:pPr>
                        <a:spcAft>
                          <a:spcPts val="0"/>
                        </a:spcAft>
                      </a:pPr>
                      <a:r>
                        <a:rPr lang="tr-TR" sz="1800">
                          <a:effectLst/>
                          <a:latin typeface="Calibri"/>
                          <a:ea typeface="Calibri"/>
                        </a:rPr>
                        <a:t>2014</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a:effectLst/>
                          <a:latin typeface="Calibri"/>
                          <a:ea typeface="Calibri"/>
                        </a:rPr>
                        <a:t>1,095</a:t>
                      </a:r>
                      <a:endParaRPr lang="tr-TR" sz="180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0,93</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800" dirty="0">
                          <a:effectLst/>
                          <a:latin typeface="Calibri"/>
                          <a:ea typeface="Calibri"/>
                        </a:rPr>
                        <a:t>1,18</a:t>
                      </a:r>
                      <a:endParaRPr lang="tr-TR" sz="1800" dirty="0">
                        <a:effectLst/>
                        <a:latin typeface="Times New Roman"/>
                        <a:ea typeface="Calibri"/>
                      </a:endParaRPr>
                    </a:p>
                  </a:txBody>
                  <a:tcPr marL="43902" marR="43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44147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0" y="1"/>
            <a:ext cx="9144000" cy="10527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4800" b="1" dirty="0" smtClean="0">
                <a:solidFill>
                  <a:schemeClr val="bg1"/>
                </a:solidFill>
              </a:rPr>
              <a:t>ÇİĞ SÜT FİYATI ve MALİYETLER</a:t>
            </a:r>
            <a:endParaRPr lang="tr-TR" sz="4800" b="1" dirty="0">
              <a:solidFill>
                <a:schemeClr val="bg1"/>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832" y="5690580"/>
            <a:ext cx="1512168" cy="923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Grp="1" noChangeAspect="1" noChangeArrowheads="1"/>
          </p:cNvPicPr>
          <p:nvPr>
            <p:ph idx="1"/>
          </p:nvPr>
        </p:nvPicPr>
        <p:blipFill>
          <a:blip r:embed="rId4" cstate="print"/>
          <a:srcRect/>
          <a:stretch>
            <a:fillRect/>
          </a:stretch>
        </p:blipFill>
        <p:spPr bwMode="auto">
          <a:xfrm>
            <a:off x="17340" y="908720"/>
            <a:ext cx="9144000" cy="4968552"/>
          </a:xfrm>
          <a:prstGeom prst="rect">
            <a:avLst/>
          </a:prstGeom>
          <a:noFill/>
          <a:ln w="9525">
            <a:noFill/>
            <a:miter lim="800000"/>
            <a:headEnd/>
            <a:tailEnd/>
          </a:ln>
        </p:spPr>
      </p:pic>
      <p:sp>
        <p:nvSpPr>
          <p:cNvPr id="7" name="4 Metin kutusu"/>
          <p:cNvSpPr txBox="1"/>
          <p:nvPr/>
        </p:nvSpPr>
        <p:spPr>
          <a:xfrm>
            <a:off x="251520" y="5867980"/>
            <a:ext cx="4968552" cy="369332"/>
          </a:xfrm>
          <a:prstGeom prst="rect">
            <a:avLst/>
          </a:prstGeom>
          <a:noFill/>
        </p:spPr>
        <p:txBody>
          <a:bodyPr wrap="square" rtlCol="0">
            <a:spAutoFit/>
          </a:bodyPr>
          <a:lstStyle/>
          <a:p>
            <a:pPr fontAlgn="auto">
              <a:spcBef>
                <a:spcPts val="0"/>
              </a:spcBef>
              <a:spcAft>
                <a:spcPts val="0"/>
              </a:spcAft>
            </a:pPr>
            <a:r>
              <a:rPr lang="tr-TR" dirty="0" smtClean="0">
                <a:solidFill>
                  <a:prstClr val="black"/>
                </a:solidFill>
                <a:latin typeface="Georgia"/>
              </a:rPr>
              <a:t>Levent H., Süt Zirvesi, 2013</a:t>
            </a:r>
            <a:endParaRPr lang="tr-TR" dirty="0">
              <a:solidFill>
                <a:prstClr val="black"/>
              </a:solidFill>
              <a:latin typeface="Georgia"/>
            </a:endParaRPr>
          </a:p>
        </p:txBody>
      </p:sp>
    </p:spTree>
    <p:extLst>
      <p:ext uri="{BB962C8B-B14F-4D97-AF65-F5344CB8AC3E}">
        <p14:creationId xmlns:p14="http://schemas.microsoft.com/office/powerpoint/2010/main" val="30796239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340" y="1"/>
            <a:ext cx="9144000" cy="105273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dirty="0">
                <a:solidFill>
                  <a:schemeClr val="bg1"/>
                </a:solidFill>
              </a:rPr>
              <a:t>Ortalama Büyüklükte Bir Çiftlikte Süt Üretim Maliyeti – 2011 ($/100 kg ECM)</a:t>
            </a:r>
            <a:r>
              <a:rPr lang="tr-TR" sz="3600" dirty="0">
                <a:solidFill>
                  <a:srgbClr val="000000"/>
                </a:solidFill>
              </a:rPr>
              <a:t> </a:t>
            </a:r>
            <a:endParaRPr lang="tr-TR" sz="3600" b="1"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832" y="5690580"/>
            <a:ext cx="1512168" cy="923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İçerik Yer Tutucusu 2"/>
          <p:cNvSpPr>
            <a:spLocks noGrp="1"/>
          </p:cNvSpPr>
          <p:nvPr>
            <p:ph idx="1"/>
          </p:nvPr>
        </p:nvSpPr>
        <p:spPr/>
        <p:txBody>
          <a:bodyPr/>
          <a:lstStyle/>
          <a:p>
            <a:endParaRPr lang="tr-TR" dirty="0"/>
          </a:p>
        </p:txBody>
      </p:sp>
      <p:pic>
        <p:nvPicPr>
          <p:cNvPr id="10" name="Picture 2"/>
          <p:cNvPicPr>
            <a:picLocks noChangeAspect="1" noChangeArrowheads="1"/>
          </p:cNvPicPr>
          <p:nvPr/>
        </p:nvPicPr>
        <p:blipFill>
          <a:blip r:embed="rId4" cstate="print"/>
          <a:srcRect/>
          <a:stretch>
            <a:fillRect/>
          </a:stretch>
        </p:blipFill>
        <p:spPr bwMode="auto">
          <a:xfrm>
            <a:off x="0" y="1052735"/>
            <a:ext cx="9144000" cy="4815245"/>
          </a:xfrm>
          <a:prstGeom prst="rect">
            <a:avLst/>
          </a:prstGeom>
          <a:noFill/>
          <a:ln w="9525">
            <a:noFill/>
            <a:miter lim="800000"/>
            <a:headEnd/>
            <a:tailEnd/>
          </a:ln>
        </p:spPr>
      </p:pic>
    </p:spTree>
    <p:extLst>
      <p:ext uri="{BB962C8B-B14F-4D97-AF65-F5344CB8AC3E}">
        <p14:creationId xmlns:p14="http://schemas.microsoft.com/office/powerpoint/2010/main" val="1982801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116936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dirty="0" smtClean="0">
                <a:solidFill>
                  <a:schemeClr val="bg1"/>
                </a:solidFill>
              </a:rPr>
              <a:t>AB’de ÇİĞ İNEK SÜTÜ FİYATI (Euro/100 </a:t>
            </a:r>
            <a:r>
              <a:rPr lang="tr-TR" sz="3600" dirty="0">
                <a:solidFill>
                  <a:schemeClr val="bg1"/>
                </a:solidFill>
              </a:rPr>
              <a:t>kg </a:t>
            </a:r>
            <a:r>
              <a:rPr lang="tr-TR" sz="3600" dirty="0" smtClean="0">
                <a:solidFill>
                  <a:schemeClr val="bg1"/>
                </a:solidFill>
              </a:rPr>
              <a:t>)</a:t>
            </a:r>
            <a:r>
              <a:rPr lang="tr-TR" sz="3600" dirty="0" smtClean="0">
                <a:solidFill>
                  <a:srgbClr val="000000"/>
                </a:solidFill>
              </a:rPr>
              <a:t> </a:t>
            </a:r>
            <a:endParaRPr lang="tr-TR" sz="3600" b="1" dirty="0">
              <a:solidFill>
                <a:prstClr val="black"/>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1832" y="5690580"/>
            <a:ext cx="1512168" cy="9231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126" y="836712"/>
            <a:ext cx="915712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357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IFCN Maliyet 2003 ve 2011 yılı ($/100kg)</a:t>
            </a:r>
            <a:endParaRPr lang="tr-TR" dirty="0"/>
          </a:p>
        </p:txBody>
      </p:sp>
      <p:sp>
        <p:nvSpPr>
          <p:cNvPr id="6" name="5 Sağ Ok"/>
          <p:cNvSpPr/>
          <p:nvPr/>
        </p:nvSpPr>
        <p:spPr>
          <a:xfrm>
            <a:off x="4499992" y="3068960"/>
            <a:ext cx="1728192" cy="2448272"/>
          </a:xfrm>
          <a:prstGeom prst="rightArrow">
            <a:avLst>
              <a:gd name="adj1" fmla="val 50000"/>
              <a:gd name="adj2" fmla="val 45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prstClr val="white"/>
              </a:solidFill>
            </a:endParaRPr>
          </a:p>
        </p:txBody>
      </p:sp>
      <p:sp>
        <p:nvSpPr>
          <p:cNvPr id="4" name="İçerik Yer Tutucusu 3"/>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34" y="-12526"/>
            <a:ext cx="9144000" cy="116936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AB’de ÜRETİCİYE ÖDENEN FİYAT</a:t>
            </a:r>
            <a:r>
              <a:rPr kumimoji="0" lang="tr-TR" sz="3600" b="0" i="0" u="none" strike="noStrike" kern="0" cap="none" spc="0" normalizeH="0" baseline="0" noProof="0" dirty="0" smtClean="0">
                <a:ln>
                  <a:noFill/>
                </a:ln>
                <a:solidFill>
                  <a:srgbClr val="000000"/>
                </a:solidFill>
                <a:effectLst/>
                <a:uLnTx/>
                <a:uFillTx/>
                <a:latin typeface="Calibri"/>
                <a:ea typeface="+mn-ea"/>
                <a:cs typeface="+mn-cs"/>
              </a:rPr>
              <a:t> </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6922" y="6165304"/>
            <a:ext cx="1134612" cy="6926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4381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a:lnSpc>
                <a:spcPct val="115000"/>
              </a:lnSpc>
              <a:spcBef>
                <a:spcPct val="20000"/>
              </a:spcBef>
              <a:spcAft>
                <a:spcPts val="1000"/>
              </a:spcAft>
            </a:pP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sz="2000" b="1" dirty="0" smtClean="0">
                <a:ea typeface="Calibri"/>
                <a:cs typeface="Times New Roman"/>
              </a:rPr>
              <a:t/>
            </a:r>
            <a:br>
              <a:rPr lang="tr-TR" sz="2000" b="1" dirty="0" smtClean="0">
                <a:ea typeface="Calibri"/>
                <a:cs typeface="Times New Roman"/>
              </a:rPr>
            </a:br>
            <a:r>
              <a:rPr lang="tr-TR" sz="2000" b="1" dirty="0">
                <a:ea typeface="Calibri"/>
                <a:cs typeface="Times New Roman"/>
              </a:rPr>
              <a:t/>
            </a:r>
            <a:br>
              <a:rPr lang="tr-TR" sz="2000" b="1" dirty="0">
                <a:ea typeface="Calibri"/>
                <a:cs typeface="Times New Roman"/>
              </a:rPr>
            </a:br>
            <a:r>
              <a:rPr lang="tr-TR" b="1" dirty="0" smtClean="0"/>
              <a:t>TÜRKİYE’DE </a:t>
            </a:r>
            <a:r>
              <a:rPr lang="tr-TR" b="1" dirty="0"/>
              <a:t>SÜT SEKTÖRÜ </a:t>
            </a:r>
            <a:br>
              <a:rPr lang="tr-TR" b="1" dirty="0"/>
            </a:br>
            <a:r>
              <a:rPr lang="tr-TR" dirty="0">
                <a:ea typeface="Calibri"/>
                <a:cs typeface="Times New Roman"/>
              </a:rPr>
              <a:t/>
            </a:r>
            <a:br>
              <a:rPr lang="tr-TR" dirty="0">
                <a:ea typeface="Calibri"/>
                <a:cs typeface="Times New Roman"/>
              </a:rPr>
            </a:br>
            <a:endParaRPr lang="tr-TR" dirty="0"/>
          </a:p>
        </p:txBody>
      </p:sp>
      <p:sp>
        <p:nvSpPr>
          <p:cNvPr id="3" name="İçerik Yer Tutucusu 2"/>
          <p:cNvSpPr>
            <a:spLocks noGrp="1"/>
          </p:cNvSpPr>
          <p:nvPr>
            <p:ph idx="1"/>
          </p:nvPr>
        </p:nvSpPr>
        <p:spPr>
          <a:xfrm>
            <a:off x="0" y="1556792"/>
            <a:ext cx="9144000" cy="4277072"/>
          </a:xfrm>
        </p:spPr>
        <p:txBody>
          <a:bodyPr/>
          <a:lstStyle/>
          <a:p>
            <a:pPr marL="0" indent="0" algn="ctr">
              <a:buNone/>
            </a:pPr>
            <a:endParaRPr lang="tr-TR" sz="4800" b="1" dirty="0" smtClean="0"/>
          </a:p>
          <a:p>
            <a:pPr marL="0" indent="0">
              <a:buNone/>
            </a:pPr>
            <a:r>
              <a:rPr lang="tr-TR" sz="4800" b="1" dirty="0" smtClean="0"/>
              <a:t>	</a:t>
            </a:r>
            <a:r>
              <a:rPr lang="tr-TR" sz="4800" b="1" dirty="0" err="1" smtClean="0"/>
              <a:t>Sektörel</a:t>
            </a:r>
            <a:r>
              <a:rPr lang="tr-TR" sz="4800" b="1" dirty="0" smtClean="0"/>
              <a:t> Ticaret </a:t>
            </a:r>
            <a:r>
              <a:rPr lang="tr-TR" sz="4800" b="1" dirty="0" err="1" smtClean="0"/>
              <a:t>Hayetleri</a:t>
            </a:r>
            <a:r>
              <a:rPr lang="tr-TR" sz="4800" b="1" dirty="0" smtClean="0"/>
              <a:t>:</a:t>
            </a:r>
          </a:p>
          <a:p>
            <a:pPr marL="0" indent="0">
              <a:buNone/>
            </a:pPr>
            <a:r>
              <a:rPr lang="tr-TR" sz="3600" dirty="0" smtClean="0"/>
              <a:t>	1-</a:t>
            </a:r>
            <a:r>
              <a:rPr lang="tr-TR" sz="3600" dirty="0" smtClean="0">
                <a:ea typeface="Calibri"/>
                <a:cs typeface="Times New Roman"/>
              </a:rPr>
              <a:t> </a:t>
            </a:r>
            <a:r>
              <a:rPr lang="tr-TR" sz="3600" dirty="0">
                <a:ea typeface="Calibri"/>
                <a:cs typeface="Times New Roman"/>
              </a:rPr>
              <a:t>16-18 Aralık </a:t>
            </a:r>
            <a:r>
              <a:rPr lang="tr-TR" sz="3600" dirty="0" smtClean="0">
                <a:ea typeface="Calibri"/>
                <a:cs typeface="Times New Roman"/>
              </a:rPr>
              <a:t>2013 Azerbaycan</a:t>
            </a:r>
            <a:endParaRPr lang="tr-TR" sz="3600" dirty="0" smtClean="0"/>
          </a:p>
          <a:p>
            <a:pPr marL="0" indent="0">
              <a:buNone/>
            </a:pPr>
            <a:r>
              <a:rPr lang="tr-TR" sz="3600" dirty="0" smtClean="0"/>
              <a:t>	2- </a:t>
            </a:r>
            <a:r>
              <a:rPr lang="tr-TR" sz="3600" dirty="0">
                <a:solidFill>
                  <a:prstClr val="black"/>
                </a:solidFill>
                <a:latin typeface="Times New Roman"/>
                <a:ea typeface="Calibri"/>
              </a:rPr>
              <a:t>08-10 </a:t>
            </a:r>
            <a:r>
              <a:rPr lang="tr-TR" sz="3600" dirty="0" smtClean="0">
                <a:solidFill>
                  <a:prstClr val="black"/>
                </a:solidFill>
                <a:latin typeface="Times New Roman"/>
                <a:ea typeface="Calibri"/>
              </a:rPr>
              <a:t>Haziran </a:t>
            </a:r>
            <a:r>
              <a:rPr lang="tr-TR" sz="3600" dirty="0">
                <a:solidFill>
                  <a:prstClr val="black"/>
                </a:solidFill>
                <a:latin typeface="Times New Roman"/>
                <a:ea typeface="Calibri"/>
              </a:rPr>
              <a:t>2014 </a:t>
            </a:r>
            <a:r>
              <a:rPr lang="tr-TR" sz="3600" dirty="0" smtClean="0">
                <a:solidFill>
                  <a:prstClr val="black"/>
                </a:solidFill>
                <a:latin typeface="Times New Roman"/>
                <a:ea typeface="Calibri"/>
              </a:rPr>
              <a:t>Cezayir</a:t>
            </a:r>
          </a:p>
          <a:p>
            <a:pPr marL="0" indent="0">
              <a:buNone/>
            </a:pPr>
            <a:r>
              <a:rPr lang="tr-TR" sz="3600" dirty="0" smtClean="0">
                <a:solidFill>
                  <a:prstClr val="black"/>
                </a:solidFill>
                <a:latin typeface="Times New Roman"/>
              </a:rPr>
              <a:t>	3- Güney Kore ve Japonya</a:t>
            </a:r>
          </a:p>
          <a:p>
            <a:pPr marL="0" indent="0">
              <a:buNone/>
            </a:pPr>
            <a:r>
              <a:rPr lang="tr-TR" sz="3600" dirty="0" smtClean="0">
                <a:solidFill>
                  <a:prstClr val="black"/>
                </a:solidFill>
                <a:latin typeface="Times New Roman"/>
              </a:rPr>
              <a:t>	4-Gürcistan</a:t>
            </a:r>
            <a:endParaRPr lang="tr-TR" sz="36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4535" y="5318423"/>
            <a:ext cx="2427288" cy="15395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9363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IFCN Maliyet 2003 ve 2011 yılı ($/100kg)</a:t>
            </a:r>
            <a:endParaRPr lang="tr-TR" dirty="0"/>
          </a:p>
        </p:txBody>
      </p:sp>
      <p:sp>
        <p:nvSpPr>
          <p:cNvPr id="6" name="5 Sağ Ok"/>
          <p:cNvSpPr/>
          <p:nvPr/>
        </p:nvSpPr>
        <p:spPr>
          <a:xfrm>
            <a:off x="4499992" y="3068960"/>
            <a:ext cx="1728192" cy="2448272"/>
          </a:xfrm>
          <a:prstGeom prst="rightArrow">
            <a:avLst>
              <a:gd name="adj1" fmla="val 50000"/>
              <a:gd name="adj2" fmla="val 45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prstClr val="white"/>
              </a:solidFill>
            </a:endParaRPr>
          </a:p>
        </p:txBody>
      </p:sp>
      <p:sp>
        <p:nvSpPr>
          <p:cNvPr id="4" name="İçerik Yer Tutucusu 3"/>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 y="692696"/>
            <a:ext cx="9144000" cy="614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9245" y="0"/>
            <a:ext cx="9144000" cy="116936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AB’de 2014 Mart Ayından 2015 Mart Ayına Kadar Değişim </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5" y="6021288"/>
            <a:ext cx="1370505" cy="836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277387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IFCN Maliyet 2003 ve 2011 yılı ($/100kg)</a:t>
            </a:r>
            <a:endParaRPr lang="tr-TR" dirty="0"/>
          </a:p>
        </p:txBody>
      </p:sp>
      <p:sp>
        <p:nvSpPr>
          <p:cNvPr id="6" name="5 Sağ Ok"/>
          <p:cNvSpPr/>
          <p:nvPr/>
        </p:nvSpPr>
        <p:spPr>
          <a:xfrm>
            <a:off x="4499992" y="3068960"/>
            <a:ext cx="1728192" cy="2448272"/>
          </a:xfrm>
          <a:prstGeom prst="rightArrow">
            <a:avLst>
              <a:gd name="adj1" fmla="val 50000"/>
              <a:gd name="adj2" fmla="val 45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prstClr val="white"/>
              </a:solidFill>
            </a:endParaRPr>
          </a:p>
        </p:txBody>
      </p:sp>
      <p:sp>
        <p:nvSpPr>
          <p:cNvPr id="4" name="İçerik Yer Tutucusu 3"/>
          <p:cNvSpPr>
            <a:spLocks noGrp="1"/>
          </p:cNvSpPr>
          <p:nvPr>
            <p:ph idx="1"/>
          </p:nvPr>
        </p:nvSpPr>
        <p:spPr/>
        <p:txBody>
          <a:bodyPr/>
          <a:lstStyle/>
          <a:p>
            <a:endParaRPr lang="tr-T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2"/>
            <a:ext cx="9144000"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0" y="1"/>
            <a:ext cx="9144000" cy="692695"/>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AB’de Çiğ Süt Fiyatlarındaki Değişim </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0392" y="6111469"/>
            <a:ext cx="852533" cy="5204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147401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IFCN Maliyet 2003 ve 2011 yılı ($/100kg)</a:t>
            </a:r>
            <a:endParaRPr lang="tr-TR" dirty="0"/>
          </a:p>
        </p:txBody>
      </p:sp>
      <p:sp>
        <p:nvSpPr>
          <p:cNvPr id="6" name="5 Sağ Ok"/>
          <p:cNvSpPr/>
          <p:nvPr/>
        </p:nvSpPr>
        <p:spPr>
          <a:xfrm>
            <a:off x="4499992" y="3068960"/>
            <a:ext cx="1728192" cy="2448272"/>
          </a:xfrm>
          <a:prstGeom prst="rightArrow">
            <a:avLst>
              <a:gd name="adj1" fmla="val 50000"/>
              <a:gd name="adj2" fmla="val 45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prstClr val="white"/>
              </a:solidFill>
            </a:endParaRPr>
          </a:p>
        </p:txBody>
      </p:sp>
      <p:sp>
        <p:nvSpPr>
          <p:cNvPr id="4" name="İçerik Yer Tutucusu 3"/>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31482" y="0"/>
            <a:ext cx="9144000" cy="692695"/>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AB’de Çiğ Süt Fiyatları</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2386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IFCN Maliyet 2003 ve 2011 yılı ($/100kg)</a:t>
            </a:r>
            <a:endParaRPr lang="tr-TR" dirty="0"/>
          </a:p>
        </p:txBody>
      </p:sp>
      <p:sp>
        <p:nvSpPr>
          <p:cNvPr id="6" name="5 Sağ Ok"/>
          <p:cNvSpPr/>
          <p:nvPr/>
        </p:nvSpPr>
        <p:spPr>
          <a:xfrm>
            <a:off x="4499992" y="3068960"/>
            <a:ext cx="1728192" cy="2448272"/>
          </a:xfrm>
          <a:prstGeom prst="rightArrow">
            <a:avLst>
              <a:gd name="adj1" fmla="val 50000"/>
              <a:gd name="adj2" fmla="val 45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tr-TR">
              <a:solidFill>
                <a:prstClr val="white"/>
              </a:solidFill>
            </a:endParaRPr>
          </a:p>
        </p:txBody>
      </p:sp>
      <p:sp>
        <p:nvSpPr>
          <p:cNvPr id="4" name="İçerik Yer Tutucusu 3"/>
          <p:cNvSpPr>
            <a:spLocks noGrp="1"/>
          </p:cNvSpPr>
          <p:nvPr>
            <p:ph idx="1"/>
          </p:nvPr>
        </p:nvSpPr>
        <p:spPr>
          <a:xfrm>
            <a:off x="457200" y="2249424"/>
            <a:ext cx="8229600" cy="4347928"/>
          </a:xfrm>
        </p:spPr>
        <p:txBody>
          <a:bodyPr/>
          <a:lstStyle/>
          <a:p>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138486"/>
            <a:ext cx="921600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72008" y="0"/>
            <a:ext cx="9216008" cy="692695"/>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sysClr val="window" lastClr="FFFFFF"/>
                </a:solidFill>
                <a:effectLst/>
                <a:uLnTx/>
                <a:uFillTx/>
                <a:latin typeface="Calibri"/>
                <a:ea typeface="+mn-ea"/>
                <a:cs typeface="+mn-cs"/>
              </a:rPr>
              <a:t>ABD ve Yeni Zelanda'da Çiğ Süt Fiyatlarındaki Değişim </a:t>
            </a:r>
            <a:endParaRPr kumimoji="0" lang="tr-TR" sz="2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2549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İçerik Yer Tutucusu 3"/>
          <p:cNvSpPr>
            <a:spLocks noGrp="1"/>
          </p:cNvSpPr>
          <p:nvPr>
            <p:ph idx="1"/>
          </p:nvPr>
        </p:nvSpPr>
        <p:spPr bwMode="auto">
          <a:xfrm>
            <a:off x="0" y="836712"/>
            <a:ext cx="9144000" cy="5289451"/>
          </a:xfrm>
          <a:prstGeom prst="rect">
            <a:avLst/>
          </a:prstGeom>
          <a:noFill/>
          <a:ln w="9525">
            <a:noFill/>
            <a:miter lim="800000"/>
            <a:headEnd/>
            <a:tailEnd/>
          </a:ln>
        </p:spPr>
        <p:txBody>
          <a:bodyPr>
            <a:normAutofit fontScale="85000" lnSpcReduction="10000"/>
          </a:bodyPr>
          <a:lstStyle/>
          <a:p>
            <a:pPr algn="just">
              <a:lnSpc>
                <a:spcPct val="115000"/>
              </a:lnSpc>
              <a:spcAft>
                <a:spcPts val="1000"/>
              </a:spcAft>
            </a:pPr>
            <a:r>
              <a:rPr lang="tr-TR" sz="4400" spc="-30" dirty="0">
                <a:solidFill>
                  <a:srgbClr val="000000"/>
                </a:solidFill>
                <a:latin typeface="Times New Roman"/>
                <a:ea typeface="Calibri"/>
              </a:rPr>
              <a:t>AB ülkelerinde şu anda çiğ süt birim </a:t>
            </a:r>
            <a:r>
              <a:rPr lang="tr-TR" sz="4400" spc="-30" dirty="0" smtClean="0">
                <a:solidFill>
                  <a:srgbClr val="000000"/>
                </a:solidFill>
                <a:latin typeface="Times New Roman"/>
                <a:ea typeface="Calibri"/>
              </a:rPr>
              <a:t>fiyatı 28-30 </a:t>
            </a:r>
            <a:r>
              <a:rPr lang="tr-TR" sz="4400" spc="-30" dirty="0">
                <a:solidFill>
                  <a:srgbClr val="000000"/>
                </a:solidFill>
                <a:latin typeface="Times New Roman"/>
                <a:ea typeface="Calibri"/>
              </a:rPr>
              <a:t>Euro </a:t>
            </a:r>
            <a:r>
              <a:rPr lang="tr-TR" sz="4400" spc="-30" dirty="0" err="1" smtClean="0">
                <a:solidFill>
                  <a:srgbClr val="000000"/>
                </a:solidFill>
                <a:latin typeface="Times New Roman"/>
                <a:ea typeface="Calibri"/>
              </a:rPr>
              <a:t>cent</a:t>
            </a:r>
            <a:r>
              <a:rPr lang="tr-TR" sz="4400" spc="-30" dirty="0" smtClean="0">
                <a:solidFill>
                  <a:srgbClr val="000000"/>
                </a:solidFill>
                <a:latin typeface="Times New Roman"/>
                <a:ea typeface="Calibri"/>
              </a:rPr>
              <a:t>, ABD’de de  30 $ </a:t>
            </a:r>
            <a:r>
              <a:rPr lang="tr-TR" sz="4400" spc="-30" dirty="0" err="1" smtClean="0">
                <a:solidFill>
                  <a:srgbClr val="000000"/>
                </a:solidFill>
                <a:latin typeface="Times New Roman"/>
                <a:ea typeface="Calibri"/>
              </a:rPr>
              <a:t>cent</a:t>
            </a:r>
            <a:r>
              <a:rPr lang="tr-TR" sz="4400" spc="-30" dirty="0" smtClean="0">
                <a:solidFill>
                  <a:srgbClr val="000000"/>
                </a:solidFill>
                <a:latin typeface="Times New Roman"/>
                <a:ea typeface="Calibri"/>
              </a:rPr>
              <a:t> </a:t>
            </a:r>
            <a:r>
              <a:rPr lang="tr-TR" sz="4400" spc="-30" dirty="0">
                <a:solidFill>
                  <a:srgbClr val="000000"/>
                </a:solidFill>
                <a:latin typeface="Times New Roman"/>
                <a:ea typeface="Calibri"/>
              </a:rPr>
              <a:t>civarındayken bizde bu fiyat 42-43 Euro </a:t>
            </a:r>
            <a:r>
              <a:rPr lang="tr-TR" sz="4400" spc="-30" dirty="0" err="1">
                <a:solidFill>
                  <a:srgbClr val="000000"/>
                </a:solidFill>
                <a:latin typeface="Times New Roman"/>
                <a:ea typeface="Calibri"/>
              </a:rPr>
              <a:t>cent</a:t>
            </a:r>
            <a:r>
              <a:rPr lang="tr-TR" sz="4400" spc="-30" dirty="0">
                <a:solidFill>
                  <a:srgbClr val="000000"/>
                </a:solidFill>
                <a:latin typeface="Times New Roman"/>
                <a:ea typeface="Calibri"/>
              </a:rPr>
              <a:t> civarındadır</a:t>
            </a:r>
            <a:r>
              <a:rPr lang="tr-TR" sz="4400" spc="-30" dirty="0" smtClean="0">
                <a:solidFill>
                  <a:srgbClr val="000000"/>
                </a:solidFill>
                <a:latin typeface="Times New Roman"/>
                <a:ea typeface="Calibri"/>
              </a:rPr>
              <a:t>.</a:t>
            </a:r>
          </a:p>
          <a:p>
            <a:pPr algn="just">
              <a:lnSpc>
                <a:spcPct val="115000"/>
              </a:lnSpc>
              <a:spcAft>
                <a:spcPts val="1000"/>
              </a:spcAft>
            </a:pPr>
            <a:r>
              <a:rPr lang="tr-TR" sz="4400" spc="-30" dirty="0" smtClean="0">
                <a:solidFill>
                  <a:srgbClr val="000000"/>
                </a:solidFill>
                <a:latin typeface="Times New Roman"/>
                <a:ea typeface="Calibri"/>
              </a:rPr>
              <a:t>Tüketiciler</a:t>
            </a:r>
            <a:r>
              <a:rPr lang="tr-TR" sz="4400" spc="-30" dirty="0">
                <a:solidFill>
                  <a:srgbClr val="000000"/>
                </a:solidFill>
                <a:latin typeface="Times New Roman"/>
                <a:ea typeface="Calibri"/>
              </a:rPr>
              <a:t>, </a:t>
            </a:r>
            <a:r>
              <a:rPr lang="tr-TR" sz="4400" spc="-30" dirty="0" smtClean="0">
                <a:solidFill>
                  <a:srgbClr val="000000"/>
                </a:solidFill>
                <a:latin typeface="Times New Roman"/>
                <a:ea typeface="Calibri"/>
              </a:rPr>
              <a:t>Dünya’nın </a:t>
            </a:r>
            <a:r>
              <a:rPr lang="tr-TR" sz="4400" spc="-30" dirty="0">
                <a:solidFill>
                  <a:srgbClr val="000000"/>
                </a:solidFill>
                <a:latin typeface="Times New Roman"/>
                <a:ea typeface="Calibri"/>
              </a:rPr>
              <a:t>diğer çağdaş ülkelerindeki tüketicilere göre daha pahalı süt ve süt ürünleri tüketmek zorunda </a:t>
            </a:r>
            <a:r>
              <a:rPr lang="tr-TR" sz="4400" spc="-30" dirty="0" smtClean="0">
                <a:solidFill>
                  <a:srgbClr val="000000"/>
                </a:solidFill>
                <a:latin typeface="Times New Roman"/>
                <a:ea typeface="Calibri"/>
              </a:rPr>
              <a:t>kalmakta ve ihracat yapılamaz duruma gelmektedir.</a:t>
            </a:r>
            <a:endParaRPr lang="tr-TR" sz="4400" dirty="0">
              <a:ea typeface="Calibri"/>
              <a:cs typeface="Times New Roman"/>
            </a:endParaRPr>
          </a:p>
          <a:p>
            <a:pPr marL="0" marR="0" lvl="0" indent="0" algn="just" defTabSz="914400" eaLnBrk="1" fontAlgn="auto" latinLnBrk="0" hangingPunct="1">
              <a:lnSpc>
                <a:spcPct val="115000"/>
              </a:lnSpc>
              <a:spcBef>
                <a:spcPts val="0"/>
              </a:spcBef>
              <a:spcAft>
                <a:spcPts val="1000"/>
              </a:spcAft>
              <a:buClrTx/>
              <a:buSzTx/>
              <a:buFontTx/>
              <a:buNone/>
              <a:tabLst/>
              <a:defRPr/>
            </a:pPr>
            <a:endParaRPr kumimoji="0" lang="tr-TR" sz="1800" b="0" i="0" u="none" strike="noStrike" kern="0" cap="none" spc="0" normalizeH="0" baseline="0" noProof="0" dirty="0" smtClean="0">
              <a:ln>
                <a:noFill/>
              </a:ln>
              <a:solidFill>
                <a:sysClr val="windowText" lastClr="000000"/>
              </a:solidFill>
              <a:effectLst/>
              <a:uLnTx/>
              <a:uFillTx/>
            </a:endParaRPr>
          </a:p>
        </p:txBody>
      </p:sp>
      <p:sp>
        <p:nvSpPr>
          <p:cNvPr id="4" name="Dikdörtgen 3"/>
          <p:cNvSpPr/>
          <p:nvPr/>
        </p:nvSpPr>
        <p:spPr>
          <a:xfrm>
            <a:off x="18889" y="0"/>
            <a:ext cx="9144000" cy="80932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SÜT ve SÜT ÜRÜNLERİ</a:t>
            </a:r>
            <a:r>
              <a:rPr kumimoji="0" lang="tr-TR" sz="3600" b="0" i="0" u="none" strike="noStrike" kern="0" cap="none" spc="0" normalizeH="0" noProof="0" dirty="0" smtClean="0">
                <a:ln>
                  <a:noFill/>
                </a:ln>
                <a:solidFill>
                  <a:sysClr val="window" lastClr="FFFFFF"/>
                </a:solidFill>
                <a:effectLst/>
                <a:uLnTx/>
                <a:uFillTx/>
                <a:latin typeface="Calibri"/>
                <a:ea typeface="+mn-ea"/>
                <a:cs typeface="+mn-cs"/>
              </a:rPr>
              <a:t> FİYATLARI</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022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İçerik Yer Tutucusu 3"/>
          <p:cNvSpPr>
            <a:spLocks noGrp="1"/>
          </p:cNvSpPr>
          <p:nvPr>
            <p:ph idx="1"/>
          </p:nvPr>
        </p:nvSpPr>
        <p:spPr bwMode="auto">
          <a:xfrm>
            <a:off x="0" y="836712"/>
            <a:ext cx="9144000" cy="5289451"/>
          </a:xfrm>
          <a:prstGeom prst="rect">
            <a:avLst/>
          </a:prstGeom>
          <a:noFill/>
          <a:ln w="9525">
            <a:noFill/>
            <a:miter lim="800000"/>
            <a:headEnd/>
            <a:tailEnd/>
          </a:ln>
        </p:spPr>
        <p:txBody>
          <a:bodyPr>
            <a:normAutofit fontScale="70000" lnSpcReduction="20000"/>
          </a:bodyPr>
          <a:lstStyle/>
          <a:p>
            <a:pPr algn="just">
              <a:lnSpc>
                <a:spcPct val="115000"/>
              </a:lnSpc>
              <a:spcAft>
                <a:spcPts val="1000"/>
              </a:spcAft>
            </a:pPr>
            <a:r>
              <a:rPr lang="tr-TR" sz="4200" kern="0" dirty="0" smtClean="0">
                <a:solidFill>
                  <a:srgbClr val="000000"/>
                </a:solidFill>
                <a:latin typeface="Times New Roman"/>
                <a:ea typeface="Calibri"/>
                <a:cs typeface="Times New Roman"/>
              </a:rPr>
              <a:t>Küresel </a:t>
            </a:r>
            <a:r>
              <a:rPr lang="tr-TR" sz="4200" kern="0" dirty="0">
                <a:solidFill>
                  <a:srgbClr val="000000"/>
                </a:solidFill>
                <a:latin typeface="Times New Roman"/>
                <a:ea typeface="Calibri"/>
                <a:cs typeface="Times New Roman"/>
              </a:rPr>
              <a:t>gıda fiyatları Nisan ayında, 2010 yılı Haziran ayından bu yana en düşük düzeylerine </a:t>
            </a:r>
            <a:r>
              <a:rPr lang="tr-TR" sz="4200" kern="0" dirty="0" smtClean="0">
                <a:solidFill>
                  <a:srgbClr val="000000"/>
                </a:solidFill>
                <a:latin typeface="Times New Roman"/>
                <a:ea typeface="Calibri"/>
                <a:cs typeface="Times New Roman"/>
              </a:rPr>
              <a:t>geriledi.</a:t>
            </a:r>
          </a:p>
          <a:p>
            <a:pPr algn="just">
              <a:lnSpc>
                <a:spcPct val="115000"/>
              </a:lnSpc>
              <a:spcAft>
                <a:spcPts val="1000"/>
              </a:spcAft>
            </a:pPr>
            <a:r>
              <a:rPr lang="tr-TR" sz="4200" kern="0" dirty="0" smtClean="0">
                <a:solidFill>
                  <a:srgbClr val="000000"/>
                </a:solidFill>
                <a:latin typeface="Times New Roman"/>
                <a:ea typeface="Calibri"/>
                <a:cs typeface="Times New Roman"/>
              </a:rPr>
              <a:t> </a:t>
            </a:r>
            <a:r>
              <a:rPr kumimoji="0" lang="tr-TR" sz="4200" b="0" i="0" u="none" strike="noStrike" kern="0" cap="none" spc="0" normalizeH="0" baseline="0" noProof="0" dirty="0" smtClean="0">
                <a:ln>
                  <a:noFill/>
                </a:ln>
                <a:solidFill>
                  <a:srgbClr val="000000"/>
                </a:solidFill>
                <a:effectLst/>
                <a:uLnTx/>
                <a:uFillTx/>
                <a:latin typeface="Times New Roman"/>
                <a:ea typeface="Calibri"/>
                <a:cs typeface="Times New Roman"/>
              </a:rPr>
              <a:t>FAO Gıda Fiyat Endeksi, Nisan ayında, bir önceki aya göre 2.1 puan düşüşle, 171 puan oldu. Gıda fiyatlarındaki en yüksek </a:t>
            </a:r>
            <a:r>
              <a:rPr lang="tr-TR" sz="4200" kern="0" noProof="0" dirty="0" smtClean="0">
                <a:solidFill>
                  <a:srgbClr val="000000"/>
                </a:solidFill>
                <a:latin typeface="Times New Roman"/>
                <a:ea typeface="Calibri"/>
                <a:cs typeface="Times New Roman"/>
              </a:rPr>
              <a:t>düşme</a:t>
            </a:r>
            <a:r>
              <a:rPr kumimoji="0" lang="tr-TR" sz="4200" b="0" i="0" u="none" strike="noStrike" kern="0" cap="none" spc="0" normalizeH="0" baseline="0" noProof="0" dirty="0" smtClean="0">
                <a:ln>
                  <a:noFill/>
                </a:ln>
                <a:solidFill>
                  <a:srgbClr val="000000"/>
                </a:solidFill>
                <a:effectLst/>
                <a:uLnTx/>
                <a:uFillTx/>
                <a:latin typeface="Times New Roman"/>
                <a:ea typeface="Calibri"/>
                <a:cs typeface="Times New Roman"/>
              </a:rPr>
              <a:t>  süt ürünlerinde, sonra tahıllarda</a:t>
            </a:r>
            <a:r>
              <a:rPr kumimoji="0" lang="tr-TR" sz="4200" b="0" i="0" u="none" strike="noStrike" kern="0" cap="none" spc="0" normalizeH="0" noProof="0" dirty="0" smtClean="0">
                <a:ln>
                  <a:noFill/>
                </a:ln>
                <a:solidFill>
                  <a:srgbClr val="000000"/>
                </a:solidFill>
                <a:effectLst/>
                <a:uLnTx/>
                <a:uFillTx/>
                <a:latin typeface="Times New Roman"/>
                <a:ea typeface="Calibri"/>
                <a:cs typeface="Times New Roman"/>
              </a:rPr>
              <a:t> olmuştur.</a:t>
            </a:r>
          </a:p>
          <a:p>
            <a:pPr algn="just">
              <a:lnSpc>
                <a:spcPct val="115000"/>
              </a:lnSpc>
              <a:spcAft>
                <a:spcPts val="1000"/>
              </a:spcAft>
            </a:pPr>
            <a:r>
              <a:rPr kumimoji="0" lang="tr-TR" sz="4200" b="0" i="0" u="none" strike="noStrike" kern="0" cap="none" spc="0" normalizeH="0" noProof="0" dirty="0" smtClean="0">
                <a:ln>
                  <a:noFill/>
                </a:ln>
                <a:solidFill>
                  <a:srgbClr val="000000"/>
                </a:solidFill>
                <a:effectLst/>
                <a:uLnTx/>
                <a:uFillTx/>
                <a:latin typeface="Times New Roman"/>
                <a:ea typeface="Calibri"/>
                <a:cs typeface="Times New Roman"/>
              </a:rPr>
              <a:t> </a:t>
            </a:r>
            <a:r>
              <a:rPr lang="tr-TR" sz="4200" dirty="0" smtClean="0">
                <a:solidFill>
                  <a:srgbClr val="000000"/>
                </a:solidFill>
                <a:latin typeface="Times New Roman"/>
                <a:ea typeface="Calibri"/>
                <a:cs typeface="Times New Roman"/>
              </a:rPr>
              <a:t>FAO </a:t>
            </a:r>
            <a:r>
              <a:rPr lang="tr-TR" sz="4200" dirty="0">
                <a:solidFill>
                  <a:srgbClr val="000000"/>
                </a:solidFill>
                <a:latin typeface="Times New Roman"/>
                <a:ea typeface="Calibri"/>
                <a:cs typeface="Times New Roman"/>
              </a:rPr>
              <a:t>Süt Ürünleri Fiyat Endeksi, Nisan 2015’te </a:t>
            </a:r>
            <a:r>
              <a:rPr lang="tr-TR" sz="4200" dirty="0" smtClean="0">
                <a:solidFill>
                  <a:srgbClr val="000000"/>
                </a:solidFill>
                <a:latin typeface="Times New Roman"/>
                <a:ea typeface="Calibri"/>
                <a:cs typeface="Times New Roman"/>
              </a:rPr>
              <a:t>12.5 </a:t>
            </a:r>
            <a:r>
              <a:rPr lang="tr-TR" sz="4200" dirty="0">
                <a:solidFill>
                  <a:srgbClr val="000000"/>
                </a:solidFill>
                <a:latin typeface="Times New Roman"/>
                <a:ea typeface="Calibri"/>
                <a:cs typeface="Times New Roman"/>
              </a:rPr>
              <a:t>puan (%6,7) oranında düşerek, 172.4 puan </a:t>
            </a:r>
            <a:r>
              <a:rPr lang="tr-TR" sz="4200" dirty="0" smtClean="0">
                <a:solidFill>
                  <a:srgbClr val="000000"/>
                </a:solidFill>
                <a:latin typeface="Times New Roman"/>
                <a:ea typeface="Calibri"/>
                <a:cs typeface="Times New Roman"/>
              </a:rPr>
              <a:t>olmuştur.</a:t>
            </a:r>
          </a:p>
          <a:p>
            <a:pPr marL="0" indent="0">
              <a:lnSpc>
                <a:spcPct val="115000"/>
              </a:lnSpc>
              <a:spcAft>
                <a:spcPts val="1000"/>
              </a:spcAft>
              <a:buNone/>
            </a:pPr>
            <a:endParaRPr lang="tr-TR" sz="1600" dirty="0">
              <a:ea typeface="Calibri"/>
              <a:cs typeface="Times New Roman"/>
            </a:endParaRPr>
          </a:p>
          <a:p>
            <a:pPr marL="0" marR="0" lvl="0" indent="0" algn="just" defTabSz="914400" eaLnBrk="1" fontAlgn="auto" latinLnBrk="0" hangingPunct="1">
              <a:lnSpc>
                <a:spcPct val="115000"/>
              </a:lnSpc>
              <a:spcBef>
                <a:spcPts val="0"/>
              </a:spcBef>
              <a:spcAft>
                <a:spcPts val="1000"/>
              </a:spcAft>
              <a:buClrTx/>
              <a:buSzTx/>
              <a:buFontTx/>
              <a:buNone/>
              <a:tabLst/>
              <a:defRPr/>
            </a:pPr>
            <a:endParaRPr kumimoji="0" lang="tr-TR" sz="1800" b="0" i="0" u="none" strike="noStrike" kern="0" cap="none" spc="0" normalizeH="0" baseline="0" noProof="0" dirty="0" smtClean="0">
              <a:ln>
                <a:noFill/>
              </a:ln>
              <a:solidFill>
                <a:sysClr val="windowText" lastClr="000000"/>
              </a:solidFill>
              <a:effectLst/>
              <a:uLnTx/>
              <a:uFillTx/>
            </a:endParaRPr>
          </a:p>
        </p:txBody>
      </p:sp>
      <p:sp>
        <p:nvSpPr>
          <p:cNvPr id="4" name="Dikdörtgen 3"/>
          <p:cNvSpPr/>
          <p:nvPr/>
        </p:nvSpPr>
        <p:spPr>
          <a:xfrm>
            <a:off x="18889" y="0"/>
            <a:ext cx="9144000" cy="80932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SÜT ve SÜT ÜRÜNLERİ</a:t>
            </a:r>
            <a:r>
              <a:rPr kumimoji="0" lang="tr-TR" sz="3600" b="0" i="0" u="none" strike="noStrike" kern="0" cap="none" spc="0" normalizeH="0" noProof="0" dirty="0" smtClean="0">
                <a:ln>
                  <a:noFill/>
                </a:ln>
                <a:solidFill>
                  <a:sysClr val="window" lastClr="FFFFFF"/>
                </a:solidFill>
                <a:effectLst/>
                <a:uLnTx/>
                <a:uFillTx/>
                <a:latin typeface="Calibri"/>
                <a:ea typeface="+mn-ea"/>
                <a:cs typeface="+mn-cs"/>
              </a:rPr>
              <a:t> FİYATLARI</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84017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İçerik Yer Tutucusu 3"/>
          <p:cNvSpPr>
            <a:spLocks noGrp="1"/>
          </p:cNvSpPr>
          <p:nvPr>
            <p:ph idx="1"/>
          </p:nvPr>
        </p:nvSpPr>
        <p:spPr bwMode="auto">
          <a:xfrm>
            <a:off x="0" y="692696"/>
            <a:ext cx="9144000" cy="5433467"/>
          </a:xfrm>
          <a:prstGeom prst="rect">
            <a:avLst/>
          </a:prstGeom>
          <a:noFill/>
          <a:ln w="9525">
            <a:noFill/>
            <a:miter lim="800000"/>
            <a:headEnd/>
            <a:tailEnd/>
          </a:ln>
        </p:spPr>
        <p:txBody>
          <a:bodyPr>
            <a:normAutofit fontScale="85000" lnSpcReduction="10000"/>
          </a:bodyPr>
          <a:lstStyle/>
          <a:p>
            <a:pPr lvl="0" algn="just">
              <a:lnSpc>
                <a:spcPct val="115000"/>
              </a:lnSpc>
              <a:spcAft>
                <a:spcPts val="0"/>
              </a:spcAft>
              <a:buFont typeface="Symbol"/>
              <a:buChar char=""/>
            </a:pPr>
            <a:r>
              <a:rPr lang="tr-TR" sz="3600" dirty="0">
                <a:solidFill>
                  <a:srgbClr val="000000"/>
                </a:solidFill>
                <a:latin typeface="Times New Roman"/>
                <a:ea typeface="Calibri"/>
                <a:cs typeface="Times New Roman"/>
              </a:rPr>
              <a:t>Süt ürünlerinin satış fiyatının belirlenmesinde etkili olan unsurları 3 ana başlık altında toplayabiliriz. Bunlar; hammadde, üretim ve pazarlama giderleri… </a:t>
            </a:r>
            <a:r>
              <a:rPr lang="tr-TR" sz="3600" dirty="0" smtClean="0">
                <a:solidFill>
                  <a:srgbClr val="000000"/>
                </a:solidFill>
                <a:latin typeface="Times New Roman"/>
                <a:ea typeface="Calibri"/>
                <a:cs typeface="Times New Roman"/>
              </a:rPr>
              <a:t>Süt </a:t>
            </a:r>
            <a:r>
              <a:rPr lang="tr-TR" sz="3600" dirty="0">
                <a:solidFill>
                  <a:srgbClr val="000000"/>
                </a:solidFill>
                <a:latin typeface="Times New Roman"/>
                <a:ea typeface="Calibri"/>
                <a:cs typeface="Times New Roman"/>
              </a:rPr>
              <a:t>ve süt </a:t>
            </a:r>
            <a:r>
              <a:rPr lang="tr-TR" sz="3600" dirty="0" smtClean="0">
                <a:solidFill>
                  <a:srgbClr val="000000"/>
                </a:solidFill>
                <a:latin typeface="Times New Roman"/>
                <a:ea typeface="Calibri"/>
                <a:cs typeface="Times New Roman"/>
              </a:rPr>
              <a:t>ürünlerinde; çiğ </a:t>
            </a:r>
            <a:r>
              <a:rPr lang="tr-TR" sz="3600" dirty="0">
                <a:solidFill>
                  <a:srgbClr val="000000"/>
                </a:solidFill>
                <a:latin typeface="Times New Roman"/>
                <a:ea typeface="Calibri"/>
                <a:cs typeface="Times New Roman"/>
              </a:rPr>
              <a:t>sütün </a:t>
            </a:r>
            <a:r>
              <a:rPr lang="tr-TR" sz="3600" dirty="0" smtClean="0">
                <a:solidFill>
                  <a:srgbClr val="000000"/>
                </a:solidFill>
                <a:latin typeface="Times New Roman"/>
                <a:ea typeface="Calibri"/>
                <a:cs typeface="Times New Roman"/>
              </a:rPr>
              <a:t>ürün maliyetteki 					payı	 </a:t>
            </a:r>
            <a:r>
              <a:rPr lang="tr-TR" sz="3600" dirty="0">
                <a:solidFill>
                  <a:srgbClr val="000000"/>
                </a:solidFill>
                <a:latin typeface="Times New Roman"/>
                <a:ea typeface="Calibri"/>
                <a:cs typeface="Times New Roman"/>
              </a:rPr>
              <a:t>%50-60, </a:t>
            </a:r>
          </a:p>
          <a:p>
            <a:pPr marL="3657600" lvl="8" indent="0" algn="just">
              <a:lnSpc>
                <a:spcPct val="115000"/>
              </a:lnSpc>
              <a:buNone/>
            </a:pPr>
            <a:r>
              <a:rPr lang="tr-TR" dirty="0" smtClean="0">
                <a:solidFill>
                  <a:srgbClr val="000000"/>
                </a:solidFill>
                <a:latin typeface="Times New Roman"/>
                <a:ea typeface="Calibri"/>
                <a:cs typeface="Times New Roman"/>
              </a:rPr>
              <a:t>	</a:t>
            </a:r>
            <a:r>
              <a:rPr lang="tr-TR" sz="3500" dirty="0" smtClean="0">
                <a:solidFill>
                  <a:srgbClr val="000000"/>
                </a:solidFill>
                <a:latin typeface="Times New Roman"/>
                <a:ea typeface="Calibri"/>
                <a:cs typeface="Times New Roman"/>
              </a:rPr>
              <a:t>Üretim </a:t>
            </a:r>
            <a:r>
              <a:rPr lang="tr-TR" sz="3500" dirty="0">
                <a:solidFill>
                  <a:srgbClr val="000000"/>
                </a:solidFill>
                <a:latin typeface="Times New Roman"/>
                <a:ea typeface="Calibri"/>
                <a:cs typeface="Times New Roman"/>
              </a:rPr>
              <a:t>giderlerinin %20-25,</a:t>
            </a:r>
          </a:p>
          <a:p>
            <a:pPr marL="0" lvl="0" indent="0" algn="just">
              <a:lnSpc>
                <a:spcPct val="115000"/>
              </a:lnSpc>
              <a:spcAft>
                <a:spcPts val="0"/>
              </a:spcAft>
              <a:buNone/>
            </a:pPr>
            <a:r>
              <a:rPr lang="tr-TR" sz="3600" dirty="0" smtClean="0">
                <a:solidFill>
                  <a:srgbClr val="000000"/>
                </a:solidFill>
                <a:latin typeface="Times New Roman"/>
                <a:ea typeface="Calibri"/>
                <a:cs typeface="Times New Roman"/>
              </a:rPr>
              <a:t>					Pazarlama </a:t>
            </a:r>
            <a:r>
              <a:rPr lang="tr-TR" sz="3600" dirty="0">
                <a:solidFill>
                  <a:srgbClr val="000000"/>
                </a:solidFill>
                <a:latin typeface="Times New Roman"/>
                <a:ea typeface="Calibri"/>
                <a:cs typeface="Times New Roman"/>
              </a:rPr>
              <a:t>giderlerinin </a:t>
            </a:r>
            <a:r>
              <a:rPr lang="tr-TR" sz="3600" dirty="0" smtClean="0">
                <a:solidFill>
                  <a:srgbClr val="000000"/>
                </a:solidFill>
                <a:latin typeface="Times New Roman"/>
                <a:ea typeface="Calibri"/>
                <a:cs typeface="Times New Roman"/>
              </a:rPr>
              <a:t>					payı </a:t>
            </a:r>
            <a:r>
              <a:rPr lang="tr-TR" sz="3600" dirty="0">
                <a:solidFill>
                  <a:srgbClr val="000000"/>
                </a:solidFill>
                <a:latin typeface="Times New Roman"/>
                <a:ea typeface="Calibri"/>
                <a:cs typeface="Times New Roman"/>
              </a:rPr>
              <a:t>ise %20-25 </a:t>
            </a:r>
            <a:r>
              <a:rPr lang="tr-TR" sz="3600" dirty="0" smtClean="0">
                <a:solidFill>
                  <a:srgbClr val="000000"/>
                </a:solidFill>
                <a:latin typeface="Times New Roman"/>
                <a:ea typeface="Calibri"/>
                <a:cs typeface="Times New Roman"/>
              </a:rPr>
              <a:t>							civarındadır</a:t>
            </a:r>
            <a:r>
              <a:rPr lang="tr-TR" sz="3600" dirty="0">
                <a:solidFill>
                  <a:srgbClr val="000000"/>
                </a:solidFill>
                <a:latin typeface="Times New Roman"/>
                <a:ea typeface="Calibri"/>
                <a:cs typeface="Times New Roman"/>
              </a:rPr>
              <a:t>.</a:t>
            </a:r>
            <a:endParaRPr lang="tr-TR" sz="3600" dirty="0">
              <a:solidFill>
                <a:srgbClr val="000000"/>
              </a:solidFill>
              <a:ea typeface="Calibri"/>
              <a:cs typeface="Times New Roman"/>
            </a:endParaRPr>
          </a:p>
          <a:p>
            <a:pPr algn="just">
              <a:lnSpc>
                <a:spcPct val="115000"/>
              </a:lnSpc>
              <a:spcAft>
                <a:spcPts val="0"/>
              </a:spcAft>
            </a:pPr>
            <a:endParaRPr lang="tr-TR" sz="3600" dirty="0">
              <a:ea typeface="Calibri"/>
              <a:cs typeface="Times New Roman"/>
            </a:endParaRPr>
          </a:p>
          <a:p>
            <a:pPr marL="0" indent="0">
              <a:lnSpc>
                <a:spcPct val="115000"/>
              </a:lnSpc>
              <a:spcAft>
                <a:spcPts val="1000"/>
              </a:spcAft>
              <a:buNone/>
            </a:pPr>
            <a:endParaRPr lang="tr-TR" sz="1600" dirty="0">
              <a:ea typeface="Calibri"/>
              <a:cs typeface="Times New Roman"/>
            </a:endParaRPr>
          </a:p>
          <a:p>
            <a:pPr marL="0" marR="0" lvl="0" indent="0" algn="just" defTabSz="914400" eaLnBrk="1" fontAlgn="auto" latinLnBrk="0" hangingPunct="1">
              <a:lnSpc>
                <a:spcPct val="115000"/>
              </a:lnSpc>
              <a:spcBef>
                <a:spcPts val="0"/>
              </a:spcBef>
              <a:spcAft>
                <a:spcPts val="1000"/>
              </a:spcAft>
              <a:buClrTx/>
              <a:buSzTx/>
              <a:buFontTx/>
              <a:buNone/>
              <a:tabLst/>
              <a:defRPr/>
            </a:pPr>
            <a:endParaRPr kumimoji="0" lang="tr-TR" sz="1800" b="0" i="0" u="none" strike="noStrike" kern="0" cap="none" spc="0" normalizeH="0" baseline="0" noProof="0" dirty="0" smtClean="0">
              <a:ln>
                <a:noFill/>
              </a:ln>
              <a:solidFill>
                <a:sysClr val="windowText" lastClr="000000"/>
              </a:solidFill>
              <a:effectLst/>
              <a:uLnTx/>
              <a:uFillTx/>
            </a:endParaRPr>
          </a:p>
        </p:txBody>
      </p:sp>
      <p:pic>
        <p:nvPicPr>
          <p:cNvPr id="4" name="Grafik 15" descr="cid:image005.png@01D08BF2.AE4442C0"/>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0571" y="2708920"/>
            <a:ext cx="4089381" cy="3096344"/>
          </a:xfrm>
          <a:prstGeom prst="rect">
            <a:avLst/>
          </a:prstGeom>
          <a:noFill/>
          <a:ln>
            <a:noFill/>
          </a:ln>
        </p:spPr>
      </p:pic>
      <p:sp>
        <p:nvSpPr>
          <p:cNvPr id="5" name="Dikdörtgen 4"/>
          <p:cNvSpPr/>
          <p:nvPr/>
        </p:nvSpPr>
        <p:spPr>
          <a:xfrm>
            <a:off x="18889" y="0"/>
            <a:ext cx="9144000" cy="80932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SÜT ve SÜT ÜRÜNLERİ</a:t>
            </a:r>
            <a:r>
              <a:rPr kumimoji="0" lang="tr-TR" sz="3600" b="0" i="0" u="none" strike="noStrike" kern="0" cap="none" spc="0" normalizeH="0" noProof="0" dirty="0" smtClean="0">
                <a:ln>
                  <a:noFill/>
                </a:ln>
                <a:solidFill>
                  <a:sysClr val="window" lastClr="FFFFFF"/>
                </a:solidFill>
                <a:effectLst/>
                <a:uLnTx/>
                <a:uFillTx/>
                <a:latin typeface="Calibri"/>
                <a:ea typeface="+mn-ea"/>
                <a:cs typeface="+mn-cs"/>
              </a:rPr>
              <a:t> FİYATLARI</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0968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İçerik Yer Tutucusu 3"/>
          <p:cNvSpPr>
            <a:spLocks noGrp="1"/>
          </p:cNvSpPr>
          <p:nvPr>
            <p:ph idx="1"/>
          </p:nvPr>
        </p:nvSpPr>
        <p:spPr bwMode="auto">
          <a:xfrm>
            <a:off x="0" y="0"/>
            <a:ext cx="9144000" cy="6126163"/>
          </a:xfrm>
          <a:prstGeom prst="rect">
            <a:avLst/>
          </a:prstGeom>
          <a:noFill/>
          <a:ln w="9525">
            <a:noFill/>
            <a:miter lim="800000"/>
            <a:headEnd/>
            <a:tailEnd/>
          </a:ln>
        </p:spPr>
        <p:txBody>
          <a:bodyPr>
            <a:normAutofit/>
          </a:bodyPr>
          <a:lstStyle/>
          <a:p>
            <a:pPr lvl="0" algn="just">
              <a:lnSpc>
                <a:spcPct val="115000"/>
              </a:lnSpc>
              <a:spcAft>
                <a:spcPts val="0"/>
              </a:spcAft>
              <a:buFont typeface="Symbol"/>
              <a:buChar char=""/>
            </a:pPr>
            <a:endParaRPr lang="tr-TR" sz="3600" dirty="0" smtClean="0">
              <a:solidFill>
                <a:srgbClr val="000000"/>
              </a:solidFill>
              <a:latin typeface="Times New Roman"/>
              <a:ea typeface="Calibri"/>
              <a:cs typeface="Times New Roman"/>
            </a:endParaRPr>
          </a:p>
          <a:p>
            <a:pPr lvl="0" algn="just">
              <a:lnSpc>
                <a:spcPct val="115000"/>
              </a:lnSpc>
              <a:spcAft>
                <a:spcPts val="0"/>
              </a:spcAft>
              <a:buFont typeface="Symbol"/>
              <a:buChar char=""/>
            </a:pPr>
            <a:endParaRPr lang="tr-TR" sz="3600" dirty="0">
              <a:solidFill>
                <a:srgbClr val="000000"/>
              </a:solidFill>
              <a:latin typeface="Times New Roman"/>
              <a:ea typeface="Calibri"/>
              <a:cs typeface="Times New Roman"/>
            </a:endParaRPr>
          </a:p>
          <a:p>
            <a:pPr algn="just">
              <a:spcAft>
                <a:spcPts val="1950"/>
              </a:spcAft>
            </a:pPr>
            <a:r>
              <a:rPr lang="tr-TR" sz="3600" dirty="0">
                <a:solidFill>
                  <a:srgbClr val="000000"/>
                </a:solidFill>
                <a:latin typeface="Times New Roman"/>
                <a:ea typeface="Times New Roman"/>
              </a:rPr>
              <a:t>Süt </a:t>
            </a:r>
            <a:r>
              <a:rPr lang="tr-TR" sz="3600" dirty="0" smtClean="0">
                <a:solidFill>
                  <a:srgbClr val="000000"/>
                </a:solidFill>
                <a:latin typeface="Times New Roman"/>
                <a:ea typeface="Times New Roman"/>
              </a:rPr>
              <a:t>ürünlerinden Büyük Mağazaların, Zincir M</a:t>
            </a:r>
            <a:r>
              <a:rPr lang="tr-TR" sz="3600" dirty="0" smtClean="0">
                <a:solidFill>
                  <a:srgbClr val="000000"/>
                </a:solidFill>
                <a:latin typeface="Times New Roman"/>
                <a:ea typeface="Times New Roman"/>
              </a:rPr>
              <a:t>ağazaların</a:t>
            </a:r>
            <a:r>
              <a:rPr lang="tr-TR" sz="3600" dirty="0" smtClean="0">
                <a:solidFill>
                  <a:srgbClr val="000000"/>
                </a:solidFill>
                <a:latin typeface="Times New Roman"/>
                <a:ea typeface="Times New Roman"/>
              </a:rPr>
              <a:t> </a:t>
            </a:r>
            <a:r>
              <a:rPr lang="tr-TR" sz="3600" dirty="0">
                <a:solidFill>
                  <a:srgbClr val="000000"/>
                </a:solidFill>
                <a:latin typeface="Times New Roman"/>
                <a:ea typeface="Times New Roman"/>
              </a:rPr>
              <a:t>payı </a:t>
            </a:r>
            <a:r>
              <a:rPr lang="tr-TR" sz="3600" dirty="0">
                <a:solidFill>
                  <a:srgbClr val="000000"/>
                </a:solidFill>
                <a:latin typeface="Times New Roman"/>
                <a:ea typeface="Times New Roman"/>
              </a:rPr>
              <a:t>yoğurtta%60</a:t>
            </a:r>
            <a:r>
              <a:rPr lang="tr-TR" sz="3600" dirty="0" smtClean="0">
                <a:solidFill>
                  <a:srgbClr val="000000"/>
                </a:solidFill>
                <a:latin typeface="Times New Roman"/>
                <a:ea typeface="Times New Roman"/>
              </a:rPr>
              <a:t>, </a:t>
            </a:r>
            <a:r>
              <a:rPr lang="tr-TR" sz="3600" dirty="0">
                <a:solidFill>
                  <a:srgbClr val="000000"/>
                </a:solidFill>
                <a:latin typeface="Times New Roman"/>
                <a:ea typeface="Times New Roman"/>
              </a:rPr>
              <a:t>UHT sütte ise %40’lara bulmaktadır.</a:t>
            </a:r>
            <a:endParaRPr lang="tr-TR" sz="3600" dirty="0">
              <a:solidFill>
                <a:srgbClr val="000000"/>
              </a:solidFill>
              <a:latin typeface="Arial"/>
              <a:ea typeface="Calibri"/>
            </a:endParaRPr>
          </a:p>
          <a:p>
            <a:pPr lvl="0" algn="just">
              <a:lnSpc>
                <a:spcPct val="115000"/>
              </a:lnSpc>
              <a:spcAft>
                <a:spcPts val="0"/>
              </a:spcAft>
              <a:buFont typeface="Symbol"/>
              <a:buChar char=""/>
            </a:pPr>
            <a:endParaRPr lang="tr-TR" sz="3600" dirty="0">
              <a:solidFill>
                <a:srgbClr val="000000"/>
              </a:solidFill>
              <a:ea typeface="Calibri"/>
              <a:cs typeface="Times New Roman"/>
            </a:endParaRPr>
          </a:p>
          <a:p>
            <a:pPr marL="0" indent="0">
              <a:lnSpc>
                <a:spcPct val="115000"/>
              </a:lnSpc>
              <a:spcAft>
                <a:spcPts val="1000"/>
              </a:spcAft>
              <a:buNone/>
            </a:pPr>
            <a:endParaRPr lang="tr-TR" sz="1600" dirty="0">
              <a:ea typeface="Calibri"/>
              <a:cs typeface="Times New Roman"/>
            </a:endParaRPr>
          </a:p>
          <a:p>
            <a:pPr marL="0" marR="0" lvl="0" indent="0" algn="just" defTabSz="914400" eaLnBrk="1" fontAlgn="auto" latinLnBrk="0" hangingPunct="1">
              <a:lnSpc>
                <a:spcPct val="115000"/>
              </a:lnSpc>
              <a:spcBef>
                <a:spcPts val="0"/>
              </a:spcBef>
              <a:spcAft>
                <a:spcPts val="1000"/>
              </a:spcAft>
              <a:buClrTx/>
              <a:buSzTx/>
              <a:buFontTx/>
              <a:buNone/>
              <a:tabLst/>
              <a:defRPr/>
            </a:pPr>
            <a:endParaRPr kumimoji="0" lang="tr-TR" sz="1800" b="0" i="0" u="none" strike="noStrike" kern="0" cap="none" spc="0" normalizeH="0" baseline="0" noProof="0" dirty="0" smtClean="0">
              <a:ln>
                <a:noFill/>
              </a:ln>
              <a:solidFill>
                <a:sysClr val="windowText" lastClr="000000"/>
              </a:solidFill>
              <a:effectLst/>
              <a:uLnTx/>
              <a:uFillTx/>
            </a:endParaRPr>
          </a:p>
        </p:txBody>
      </p:sp>
      <p:sp>
        <p:nvSpPr>
          <p:cNvPr id="4" name="Dikdörtgen 3"/>
          <p:cNvSpPr/>
          <p:nvPr/>
        </p:nvSpPr>
        <p:spPr>
          <a:xfrm>
            <a:off x="18889" y="0"/>
            <a:ext cx="9144000" cy="80932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SÜT ve SÜT ÜRÜNLERİ</a:t>
            </a:r>
            <a:r>
              <a:rPr kumimoji="0" lang="tr-TR" sz="3600" b="0" i="0" u="none" strike="noStrike" kern="0" cap="none" spc="0" normalizeH="0" noProof="0" dirty="0" smtClean="0">
                <a:ln>
                  <a:noFill/>
                </a:ln>
                <a:solidFill>
                  <a:sysClr val="window" lastClr="FFFFFF"/>
                </a:solidFill>
                <a:effectLst/>
                <a:uLnTx/>
                <a:uFillTx/>
                <a:latin typeface="Calibri"/>
                <a:ea typeface="+mn-ea"/>
                <a:cs typeface="+mn-cs"/>
              </a:rPr>
              <a:t> FİYATLARI</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pic>
        <p:nvPicPr>
          <p:cNvPr id="5" name="Picture 114" descr="http://www.gidasayfasi.com/images/haber/20101101_57_8904077410.jpg"/>
          <p:cNvPicPr>
            <a:picLocks noChangeAspect="1" noChangeArrowheads="1"/>
          </p:cNvPicPr>
          <p:nvPr/>
        </p:nvPicPr>
        <p:blipFill>
          <a:blip r:embed="rId3" cstate="print"/>
          <a:srcRect/>
          <a:stretch>
            <a:fillRect/>
          </a:stretch>
        </p:blipFill>
        <p:spPr bwMode="auto">
          <a:xfrm>
            <a:off x="2446014" y="3923042"/>
            <a:ext cx="2558034" cy="2674309"/>
          </a:xfrm>
          <a:prstGeom prst="rect">
            <a:avLst/>
          </a:prstGeom>
          <a:noFill/>
          <a:ln w="63500" cmpd="sng">
            <a:solidFill>
              <a:srgbClr val="FFFFFF"/>
            </a:solidFill>
          </a:ln>
        </p:spPr>
      </p:pic>
    </p:spTree>
    <p:extLst>
      <p:ext uri="{BB962C8B-B14F-4D97-AF65-F5344CB8AC3E}">
        <p14:creationId xmlns:p14="http://schemas.microsoft.com/office/powerpoint/2010/main" val="10873863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İçerik Yer Tutucusu 3"/>
          <p:cNvSpPr>
            <a:spLocks noGrp="1"/>
          </p:cNvSpPr>
          <p:nvPr>
            <p:ph idx="1"/>
          </p:nvPr>
        </p:nvSpPr>
        <p:spPr bwMode="auto">
          <a:xfrm>
            <a:off x="0" y="0"/>
            <a:ext cx="9144000" cy="6126163"/>
          </a:xfrm>
          <a:prstGeom prst="rect">
            <a:avLst/>
          </a:prstGeom>
          <a:noFill/>
          <a:ln w="9525">
            <a:noFill/>
            <a:miter lim="800000"/>
            <a:headEnd/>
            <a:tailEnd/>
          </a:ln>
        </p:spPr>
        <p:txBody>
          <a:bodyPr>
            <a:normAutofit fontScale="77500" lnSpcReduction="20000"/>
          </a:bodyPr>
          <a:lstStyle/>
          <a:p>
            <a:pPr algn="just">
              <a:lnSpc>
                <a:spcPct val="115000"/>
              </a:lnSpc>
              <a:spcAft>
                <a:spcPts val="0"/>
              </a:spcAft>
            </a:pPr>
            <a:endParaRPr lang="tr-TR" sz="3800" dirty="0" smtClean="0">
              <a:latin typeface="Times New Roman"/>
              <a:ea typeface="Times New Roman"/>
            </a:endParaRPr>
          </a:p>
          <a:p>
            <a:pPr algn="just">
              <a:lnSpc>
                <a:spcPct val="115000"/>
              </a:lnSpc>
              <a:spcAft>
                <a:spcPts val="0"/>
              </a:spcAft>
            </a:pPr>
            <a:endParaRPr lang="tr-TR" sz="3800" dirty="0">
              <a:latin typeface="Times New Roman"/>
              <a:ea typeface="Times New Roman"/>
            </a:endParaRPr>
          </a:p>
          <a:p>
            <a:pPr algn="just">
              <a:lnSpc>
                <a:spcPct val="115000"/>
              </a:lnSpc>
              <a:spcAft>
                <a:spcPts val="0"/>
              </a:spcAft>
            </a:pPr>
            <a:r>
              <a:rPr lang="tr-TR" sz="3800" dirty="0" smtClean="0">
                <a:latin typeface="Times New Roman"/>
                <a:ea typeface="Times New Roman"/>
              </a:rPr>
              <a:t>Büyük </a:t>
            </a:r>
            <a:r>
              <a:rPr lang="tr-TR" sz="3800" dirty="0">
                <a:latin typeface="Times New Roman"/>
                <a:ea typeface="Times New Roman"/>
              </a:rPr>
              <a:t>mağazalar, zincir </a:t>
            </a:r>
            <a:r>
              <a:rPr lang="tr-TR" sz="3800" dirty="0" smtClean="0">
                <a:latin typeface="Times New Roman"/>
                <a:ea typeface="Times New Roman"/>
              </a:rPr>
              <a:t>mağazaların </a:t>
            </a:r>
            <a:r>
              <a:rPr lang="tr-TR" sz="3800" b="1" dirty="0" smtClean="0">
                <a:latin typeface="Times New Roman"/>
                <a:ea typeface="Calibri"/>
              </a:rPr>
              <a:t>alım </a:t>
            </a:r>
            <a:r>
              <a:rPr lang="tr-TR" sz="3800" b="1" dirty="0">
                <a:latin typeface="Times New Roman"/>
                <a:ea typeface="Calibri"/>
              </a:rPr>
              <a:t>güçlerini, bazı durumlarda orantısız olarak tedarikçilere yansıtmaktadırlar. </a:t>
            </a:r>
            <a:r>
              <a:rPr lang="tr-TR" sz="3800" dirty="0">
                <a:latin typeface="Times New Roman"/>
                <a:ea typeface="Calibri"/>
              </a:rPr>
              <a:t>Tedarikçilerden listeleme bedeli, raf bedeli, teşhir alanı bedeli, insert bedeli, elektrik bedeli, promosyona katılım bedeli, eleman talebi, mağaza açılış bedeli, yıldönümü bedeli, yılsonu ıskontosu gibi çeşitli adlar altından bedeller talep edilmektedir. Perakendecilerin bazı durumlarda bu bedelleri sözleşme dışı ve geçmişe etkili faturalar yoluyla tahsil etmeleri, tedarikçiyi öngöremediği bir maliyet ve ticari riskle karşı karşıya bırakabilmektedir</a:t>
            </a:r>
            <a:r>
              <a:rPr lang="tr-TR" sz="3600" dirty="0">
                <a:latin typeface="Times New Roman"/>
                <a:ea typeface="Calibri"/>
              </a:rPr>
              <a:t>. </a:t>
            </a:r>
            <a:endParaRPr lang="tr-TR" sz="1600" dirty="0">
              <a:ea typeface="Calibri"/>
              <a:cs typeface="Times New Roman"/>
            </a:endParaRPr>
          </a:p>
          <a:p>
            <a:pPr marL="0" marR="0" lvl="0" indent="0" algn="just" defTabSz="914400" eaLnBrk="1" fontAlgn="auto" latinLnBrk="0" hangingPunct="1">
              <a:lnSpc>
                <a:spcPct val="115000"/>
              </a:lnSpc>
              <a:spcBef>
                <a:spcPts val="0"/>
              </a:spcBef>
              <a:spcAft>
                <a:spcPts val="1000"/>
              </a:spcAft>
              <a:buClrTx/>
              <a:buSzTx/>
              <a:buFontTx/>
              <a:buNone/>
              <a:tabLst/>
              <a:defRPr/>
            </a:pPr>
            <a:endParaRPr kumimoji="0" lang="tr-TR" sz="1800" b="0" i="0" u="none" strike="noStrike" kern="0" cap="none" spc="0" normalizeH="0" baseline="0" noProof="0" dirty="0" smtClean="0">
              <a:ln>
                <a:noFill/>
              </a:ln>
              <a:solidFill>
                <a:sysClr val="windowText" lastClr="000000"/>
              </a:solidFill>
              <a:effectLst/>
              <a:uLnTx/>
              <a:uFillTx/>
            </a:endParaRPr>
          </a:p>
        </p:txBody>
      </p:sp>
      <p:sp>
        <p:nvSpPr>
          <p:cNvPr id="4" name="Dikdörtgen 3"/>
          <p:cNvSpPr/>
          <p:nvPr/>
        </p:nvSpPr>
        <p:spPr>
          <a:xfrm>
            <a:off x="18889" y="0"/>
            <a:ext cx="9144000" cy="80932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SÜT ve SÜT ÜRÜNLERİ</a:t>
            </a:r>
            <a:r>
              <a:rPr kumimoji="0" lang="tr-TR" sz="3600" b="0" i="0" u="none" strike="noStrike" kern="0" cap="none" spc="0" normalizeH="0" noProof="0" dirty="0" smtClean="0">
                <a:ln>
                  <a:noFill/>
                </a:ln>
                <a:solidFill>
                  <a:sysClr val="window" lastClr="FFFFFF"/>
                </a:solidFill>
                <a:effectLst/>
                <a:uLnTx/>
                <a:uFillTx/>
                <a:latin typeface="Calibri"/>
                <a:ea typeface="+mn-ea"/>
                <a:cs typeface="+mn-cs"/>
              </a:rPr>
              <a:t> FİYATLARI</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53079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611" y="5341858"/>
            <a:ext cx="2483389" cy="1516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İçerik Yer Tutucusu 3"/>
          <p:cNvSpPr>
            <a:spLocks noGrp="1"/>
          </p:cNvSpPr>
          <p:nvPr>
            <p:ph idx="1"/>
          </p:nvPr>
        </p:nvSpPr>
        <p:spPr bwMode="auto">
          <a:xfrm>
            <a:off x="0" y="0"/>
            <a:ext cx="9144000" cy="6126163"/>
          </a:xfrm>
          <a:prstGeom prst="rect">
            <a:avLst/>
          </a:prstGeom>
          <a:noFill/>
          <a:ln w="9525">
            <a:noFill/>
            <a:miter lim="800000"/>
            <a:headEnd/>
            <a:tailEnd/>
          </a:ln>
        </p:spPr>
        <p:txBody>
          <a:bodyPr>
            <a:noAutofit/>
          </a:bodyPr>
          <a:lstStyle/>
          <a:p>
            <a:pPr algn="just">
              <a:lnSpc>
                <a:spcPct val="115000"/>
              </a:lnSpc>
              <a:spcAft>
                <a:spcPts val="0"/>
              </a:spcAft>
            </a:pPr>
            <a:endParaRPr lang="tr-TR" sz="2800" dirty="0" smtClean="0">
              <a:latin typeface="Times New Roman"/>
              <a:ea typeface="Calibri"/>
            </a:endParaRPr>
          </a:p>
          <a:p>
            <a:pPr algn="just">
              <a:lnSpc>
                <a:spcPct val="115000"/>
              </a:lnSpc>
              <a:spcAft>
                <a:spcPts val="0"/>
              </a:spcAft>
            </a:pPr>
            <a:endParaRPr lang="tr-TR" sz="2800" dirty="0" smtClean="0">
              <a:latin typeface="Times New Roman"/>
              <a:ea typeface="Calibri"/>
            </a:endParaRPr>
          </a:p>
          <a:p>
            <a:pPr algn="just">
              <a:lnSpc>
                <a:spcPct val="115000"/>
              </a:lnSpc>
              <a:spcAft>
                <a:spcPts val="0"/>
              </a:spcAft>
            </a:pPr>
            <a:r>
              <a:rPr lang="tr-TR" sz="2800" dirty="0" smtClean="0">
                <a:latin typeface="Times New Roman"/>
                <a:ea typeface="Calibri"/>
              </a:rPr>
              <a:t>Tedarikçilerden </a:t>
            </a:r>
            <a:r>
              <a:rPr lang="tr-TR" sz="2800" dirty="0">
                <a:latin typeface="Times New Roman"/>
                <a:ea typeface="Calibri"/>
              </a:rPr>
              <a:t>alınan </a:t>
            </a:r>
            <a:r>
              <a:rPr lang="tr-TR" sz="2800" dirty="0" smtClean="0">
                <a:latin typeface="Times New Roman"/>
                <a:ea typeface="Calibri"/>
              </a:rPr>
              <a:t>bedellerin </a:t>
            </a:r>
            <a:r>
              <a:rPr lang="tr-TR" sz="2800" dirty="0">
                <a:latin typeface="Times New Roman"/>
                <a:ea typeface="Calibri"/>
              </a:rPr>
              <a:t>Rekabet Kurumun belirlemelerine göre, ulusal perakende zincirlerinin ciroları içinde yıllar içinde artan bir trend izlediği ve 2009 yılı itibariyle ortalamada %12,5’e ulaştığı tespit edilmiştir. Bu oran, bölgesel/yerel perakendecilerde %5,5’e düşmektedir. </a:t>
            </a:r>
            <a:r>
              <a:rPr lang="tr-TR" sz="2800" dirty="0" smtClean="0">
                <a:latin typeface="Times New Roman"/>
                <a:ea typeface="Calibri"/>
              </a:rPr>
              <a:t>Bugün </a:t>
            </a:r>
            <a:r>
              <a:rPr lang="tr-TR" sz="2800" dirty="0">
                <a:latin typeface="Times New Roman"/>
                <a:ea typeface="Calibri"/>
              </a:rPr>
              <a:t>itibariyle bu bedellerin daha da arttığı kabul edilmektedir. </a:t>
            </a:r>
            <a:endParaRPr kumimoji="0" lang="tr-TR" sz="2800" b="0" i="0" u="none" strike="noStrike" kern="0" cap="none" spc="0" normalizeH="0" baseline="0" noProof="0" dirty="0" smtClean="0">
              <a:ln>
                <a:noFill/>
              </a:ln>
              <a:solidFill>
                <a:sysClr val="windowText" lastClr="000000"/>
              </a:solidFill>
              <a:effectLst/>
              <a:uLnTx/>
              <a:uFillTx/>
            </a:endParaRPr>
          </a:p>
        </p:txBody>
      </p:sp>
      <p:sp>
        <p:nvSpPr>
          <p:cNvPr id="4" name="Dikdörtgen 3"/>
          <p:cNvSpPr/>
          <p:nvPr/>
        </p:nvSpPr>
        <p:spPr>
          <a:xfrm>
            <a:off x="18889" y="0"/>
            <a:ext cx="9144000" cy="809327"/>
          </a:xfrm>
          <a:prstGeom prst="rect">
            <a:avLst/>
          </a:prstGeom>
          <a:solidFill>
            <a:srgbClr val="9BBB59"/>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sysClr val="window" lastClr="FFFFFF"/>
                </a:solidFill>
                <a:effectLst/>
                <a:uLnTx/>
                <a:uFillTx/>
                <a:latin typeface="Calibri"/>
                <a:ea typeface="+mn-ea"/>
                <a:cs typeface="+mn-cs"/>
              </a:rPr>
              <a:t>SÜT ve SÜT ÜRÜNLERİ</a:t>
            </a:r>
            <a:r>
              <a:rPr kumimoji="0" lang="tr-TR" sz="3600" b="0" i="0" u="none" strike="noStrike" kern="0" cap="none" spc="0" normalizeH="0" noProof="0" dirty="0" smtClean="0">
                <a:ln>
                  <a:noFill/>
                </a:ln>
                <a:solidFill>
                  <a:sysClr val="window" lastClr="FFFFFF"/>
                </a:solidFill>
                <a:effectLst/>
                <a:uLnTx/>
                <a:uFillTx/>
                <a:latin typeface="Calibri"/>
                <a:ea typeface="+mn-ea"/>
                <a:cs typeface="+mn-cs"/>
              </a:rPr>
              <a:t> FİYATLARI</a:t>
            </a:r>
            <a:endParaRPr kumimoji="0" lang="tr-TR" sz="3600" b="1" i="0" u="none" strike="noStrike" kern="0" cap="none" spc="0" normalizeH="0" baseline="0" noProof="0" dirty="0">
              <a:ln>
                <a:noFill/>
              </a:ln>
              <a:solidFill>
                <a:prstClr val="black"/>
              </a:solidFill>
              <a:effectLst/>
              <a:uLnTx/>
              <a:uFillTx/>
              <a:latin typeface="Calibri"/>
              <a:ea typeface="+mn-ea"/>
              <a:cs typeface="+mn-cs"/>
            </a:endParaRPr>
          </a:p>
        </p:txBody>
      </p:sp>
      <p:pic>
        <p:nvPicPr>
          <p:cNvPr id="4098" name="Picture 2" descr="C:\Users\İ.Mert\Desktop\ru-01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313954"/>
            <a:ext cx="3614315" cy="254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2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6356350"/>
            <a:ext cx="2133600" cy="501650"/>
          </a:xfrm>
        </p:spPr>
        <p:txBody>
          <a:bodyPr/>
          <a:lstStyle/>
          <a:p>
            <a:fld id="{DE3FA091-7E2B-4306-A964-23F4A9D2E55A}" type="slidenum">
              <a:rPr lang="tr-TR" smtClean="0">
                <a:solidFill>
                  <a:prstClr val="black">
                    <a:tint val="75000"/>
                  </a:prstClr>
                </a:solidFill>
              </a:rPr>
              <a:pPr/>
              <a:t>8</a:t>
            </a:fld>
            <a:endParaRPr lang="tr-TR">
              <a:solidFill>
                <a:prstClr val="black">
                  <a:tint val="75000"/>
                </a:prstClr>
              </a:solidFill>
            </a:endParaRPr>
          </a:p>
        </p:txBody>
      </p:sp>
      <p:pic>
        <p:nvPicPr>
          <p:cNvPr id="5" name="il_fi" descr="http://www.haberler.com/haber-resimleri/320/en-az-bir-bardak-sut-3203320_3522_o.jpg"/>
          <p:cNvPicPr>
            <a:picLocks noGrp="1"/>
          </p:cNvPicPr>
          <p:nvPr>
            <p:ph idx="1"/>
          </p:nvPr>
        </p:nvPicPr>
        <p:blipFill>
          <a:blip r:embed="rId2" cstate="print"/>
          <a:srcRect/>
          <a:stretch>
            <a:fillRect/>
          </a:stretch>
        </p:blipFill>
        <p:spPr bwMode="auto">
          <a:xfrm>
            <a:off x="34297" y="1494045"/>
            <a:ext cx="2593487" cy="2664296"/>
          </a:xfrm>
          <a:prstGeom prst="rect">
            <a:avLst/>
          </a:prstGeom>
          <a:noFill/>
          <a:ln w="9525">
            <a:noFill/>
            <a:miter lim="800000"/>
            <a:headEnd/>
            <a:tailEnd/>
          </a:ln>
        </p:spPr>
      </p:pic>
      <p:pic>
        <p:nvPicPr>
          <p:cNvPr id="7" name="il_fi" descr="http://i.onbesyirmibes.org/image/2012/05/02/273721.jpg"/>
          <p:cNvPicPr/>
          <p:nvPr/>
        </p:nvPicPr>
        <p:blipFill>
          <a:blip r:embed="rId3" cstate="print"/>
          <a:srcRect/>
          <a:stretch>
            <a:fillRect/>
          </a:stretch>
        </p:blipFill>
        <p:spPr bwMode="auto">
          <a:xfrm>
            <a:off x="5757410" y="1437528"/>
            <a:ext cx="3386590" cy="2711552"/>
          </a:xfrm>
          <a:prstGeom prst="rect">
            <a:avLst/>
          </a:prstGeom>
          <a:noFill/>
          <a:ln w="9525">
            <a:noFill/>
            <a:miter lim="800000"/>
            <a:headEnd/>
            <a:tailEnd/>
          </a:ln>
        </p:spPr>
      </p:pic>
      <p:pic>
        <p:nvPicPr>
          <p:cNvPr id="106500" name="Picture 4" descr="http://www.habermonitor.com/img/630x345/sutun-kanser-yaptigi-iddialarina-karsi-cikan.jpg"/>
          <p:cNvPicPr>
            <a:picLocks noChangeAspect="1" noChangeArrowheads="1"/>
          </p:cNvPicPr>
          <p:nvPr/>
        </p:nvPicPr>
        <p:blipFill>
          <a:blip r:embed="rId4" cstate="print"/>
          <a:srcRect/>
          <a:stretch>
            <a:fillRect/>
          </a:stretch>
        </p:blipFill>
        <p:spPr bwMode="auto">
          <a:xfrm>
            <a:off x="2627784" y="1437528"/>
            <a:ext cx="3129626" cy="2711552"/>
          </a:xfrm>
          <a:prstGeom prst="rect">
            <a:avLst/>
          </a:prstGeom>
          <a:noFill/>
        </p:spPr>
      </p:pic>
      <p:sp>
        <p:nvSpPr>
          <p:cNvPr id="3" name="Dikdörtgen 2"/>
          <p:cNvSpPr/>
          <p:nvPr/>
        </p:nvSpPr>
        <p:spPr>
          <a:xfrm>
            <a:off x="2483768" y="4509120"/>
            <a:ext cx="5641061" cy="830997"/>
          </a:xfrm>
          <a:prstGeom prst="rect">
            <a:avLst/>
          </a:prstGeom>
        </p:spPr>
        <p:txBody>
          <a:bodyPr wrap="square">
            <a:spAutoFit/>
          </a:bodyPr>
          <a:lstStyle/>
          <a:p>
            <a:pPr>
              <a:spcBef>
                <a:spcPct val="20000"/>
              </a:spcBef>
            </a:pPr>
            <a:r>
              <a:rPr lang="tr-TR" sz="4800" dirty="0">
                <a:solidFill>
                  <a:prstClr val="black"/>
                </a:solidFill>
                <a:latin typeface="Calibri"/>
              </a:rPr>
              <a:t>Okul Sütü Projesi</a:t>
            </a:r>
          </a:p>
        </p:txBody>
      </p:sp>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4771" y="5654831"/>
            <a:ext cx="1830266" cy="11875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YURT İÇİ TÜKETİMİ ARTIRMAK</a:t>
            </a:r>
            <a:endParaRPr lang="tr-TR" sz="4800" dirty="0">
              <a:solidFill>
                <a:schemeClr val="tx1"/>
              </a:solidFill>
            </a:endParaRPr>
          </a:p>
        </p:txBody>
      </p:sp>
    </p:spTree>
    <p:extLst>
      <p:ext uri="{BB962C8B-B14F-4D97-AF65-F5344CB8AC3E}">
        <p14:creationId xmlns:p14="http://schemas.microsoft.com/office/powerpoint/2010/main" val="76476136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841"/>
            <a:ext cx="9144000" cy="6977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74449" y="2687355"/>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6000" b="1" dirty="0" smtClean="0">
                <a:solidFill>
                  <a:prstClr val="white"/>
                </a:solidFill>
              </a:rPr>
              <a:t>SORUNLAR</a:t>
            </a:r>
          </a:p>
          <a:p>
            <a:pPr marL="0" indent="0" algn="ctr">
              <a:buFont typeface="Arial" charset="0"/>
              <a:buNone/>
            </a:pPr>
            <a:endParaRPr lang="tr-TR" sz="4400" b="1" dirty="0" smtClean="0">
              <a:solidFill>
                <a:prstClr val="black"/>
              </a:solidFill>
            </a:endParaRPr>
          </a:p>
        </p:txBody>
      </p:sp>
    </p:spTree>
    <p:extLst>
      <p:ext uri="{BB962C8B-B14F-4D97-AF65-F5344CB8AC3E}">
        <p14:creationId xmlns:p14="http://schemas.microsoft.com/office/powerpoint/2010/main" val="7012859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7651" name="2 İçerik Yer Tutucusu"/>
          <p:cNvSpPr>
            <a:spLocks noGrp="1"/>
          </p:cNvSpPr>
          <p:nvPr>
            <p:ph idx="1"/>
          </p:nvPr>
        </p:nvSpPr>
        <p:spPr>
          <a:xfrm>
            <a:off x="3286116" y="1643051"/>
            <a:ext cx="5715040" cy="4357718"/>
          </a:xfrm>
        </p:spPr>
        <p:txBody>
          <a:bodyPr/>
          <a:lstStyle/>
          <a:p>
            <a:pPr eaLnBrk="1" hangingPunct="1"/>
            <a:r>
              <a:rPr lang="tr-TR" dirty="0" smtClean="0">
                <a:solidFill>
                  <a:srgbClr val="FF0000"/>
                </a:solidFill>
              </a:rPr>
              <a:t>Çiftlik ölçeklerinin küçük </a:t>
            </a:r>
            <a:r>
              <a:rPr lang="tr-TR" dirty="0" smtClean="0">
                <a:solidFill>
                  <a:srgbClr val="FF0000"/>
                </a:solidFill>
              </a:rPr>
              <a:t>olması,</a:t>
            </a:r>
          </a:p>
          <a:p>
            <a:pPr eaLnBrk="1" hangingPunct="1"/>
            <a:r>
              <a:rPr lang="tr-TR" dirty="0" smtClean="0">
                <a:solidFill>
                  <a:srgbClr val="FF0000"/>
                </a:solidFill>
              </a:rPr>
              <a:t>Hammadde fiyatlarının yüksek olması,</a:t>
            </a:r>
            <a:endParaRPr lang="tr-TR" dirty="0" smtClean="0">
              <a:solidFill>
                <a:srgbClr val="FF0000"/>
              </a:solidFill>
            </a:endParaRPr>
          </a:p>
          <a:p>
            <a:pPr eaLnBrk="1" hangingPunct="1"/>
            <a:r>
              <a:rPr lang="tr-TR" dirty="0" smtClean="0">
                <a:solidFill>
                  <a:srgbClr val="FF0000"/>
                </a:solidFill>
              </a:rPr>
              <a:t>Sanayi </a:t>
            </a:r>
            <a:r>
              <a:rPr lang="tr-TR" dirty="0" smtClean="0">
                <a:solidFill>
                  <a:srgbClr val="FF0000"/>
                </a:solidFill>
              </a:rPr>
              <a:t>işletmesi ölçeklerinin küçük olması</a:t>
            </a:r>
          </a:p>
          <a:p>
            <a:pPr marL="0" indent="0" eaLnBrk="1" hangingPunct="1">
              <a:buNone/>
            </a:pPr>
            <a:endParaRPr lang="tr-TR" dirty="0" smtClean="0">
              <a:solidFill>
                <a:srgbClr val="FF00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8675" name="2 İçerik Yer Tutucusu"/>
          <p:cNvSpPr>
            <a:spLocks noGrp="1"/>
          </p:cNvSpPr>
          <p:nvPr>
            <p:ph idx="1"/>
          </p:nvPr>
        </p:nvSpPr>
        <p:spPr>
          <a:xfrm>
            <a:off x="3000364" y="1556792"/>
            <a:ext cx="6143636" cy="4569371"/>
          </a:xfrm>
        </p:spPr>
        <p:txBody>
          <a:bodyPr/>
          <a:lstStyle/>
          <a:p>
            <a:pPr marL="0" indent="0" eaLnBrk="1" hangingPunct="1">
              <a:buNone/>
            </a:pPr>
            <a:r>
              <a:rPr lang="tr-TR" dirty="0" smtClean="0">
                <a:solidFill>
                  <a:srgbClr val="FF0000"/>
                </a:solidFill>
              </a:rPr>
              <a:t>    Çiftlik ölçeklerinin küçük olması</a:t>
            </a:r>
          </a:p>
          <a:p>
            <a:pPr lvl="1" eaLnBrk="1" hangingPunct="1"/>
            <a:r>
              <a:rPr lang="tr-TR" dirty="0" smtClean="0"/>
              <a:t>Verim düşük</a:t>
            </a:r>
          </a:p>
          <a:p>
            <a:pPr lvl="1" eaLnBrk="1" hangingPunct="1"/>
            <a:r>
              <a:rPr lang="tr-TR" dirty="0" smtClean="0"/>
              <a:t>Hayvan hastalıkları</a:t>
            </a:r>
          </a:p>
          <a:p>
            <a:pPr lvl="1" eaLnBrk="1" hangingPunct="1"/>
            <a:r>
              <a:rPr lang="tr-TR" dirty="0" smtClean="0"/>
              <a:t>Hijyen sorunu</a:t>
            </a:r>
          </a:p>
          <a:p>
            <a:pPr lvl="1" eaLnBrk="1" hangingPunct="1"/>
            <a:r>
              <a:rPr lang="tr-TR" dirty="0" smtClean="0"/>
              <a:t>Bilinçsiz üretim</a:t>
            </a:r>
          </a:p>
          <a:p>
            <a:pPr lvl="1" eaLnBrk="1" hangingPunct="1"/>
            <a:r>
              <a:rPr lang="tr-TR" dirty="0" smtClean="0"/>
              <a:t>Mevsimlere bağlı istikrarsız üretim</a:t>
            </a:r>
          </a:p>
          <a:p>
            <a:pPr lvl="1" eaLnBrk="1" hangingPunct="1"/>
            <a:r>
              <a:rPr lang="tr-TR" dirty="0" smtClean="0"/>
              <a:t>Kayıt dışılık</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7651" name="2 İçerik Yer Tutucusu"/>
          <p:cNvSpPr>
            <a:spLocks noGrp="1"/>
          </p:cNvSpPr>
          <p:nvPr>
            <p:ph idx="1"/>
          </p:nvPr>
        </p:nvSpPr>
        <p:spPr>
          <a:xfrm>
            <a:off x="3275856" y="1700808"/>
            <a:ext cx="5868144" cy="4645750"/>
          </a:xfrm>
        </p:spPr>
        <p:txBody>
          <a:bodyPr/>
          <a:lstStyle/>
          <a:p>
            <a:pPr eaLnBrk="1" hangingPunct="1"/>
            <a:r>
              <a:rPr lang="tr-TR" dirty="0" smtClean="0">
                <a:solidFill>
                  <a:srgbClr val="FF0000"/>
                </a:solidFill>
              </a:rPr>
              <a:t>Hammadde fiyatlarının yüksek olması,</a:t>
            </a:r>
          </a:p>
          <a:p>
            <a:pPr eaLnBrk="1" hangingPunct="1"/>
            <a:r>
              <a:rPr lang="tr-TR" dirty="0" smtClean="0"/>
              <a:t>Yem hammadde fiyatlarının yüksekliği (</a:t>
            </a:r>
            <a:r>
              <a:rPr lang="tr-TR" sz="2800" dirty="0" smtClean="0">
                <a:solidFill>
                  <a:prstClr val="black"/>
                </a:solidFill>
                <a:latin typeface="Georgia"/>
              </a:rPr>
              <a:t> yem hammadde üretiminin sürdürülebilir olması için </a:t>
            </a:r>
            <a:r>
              <a:rPr lang="tr-TR" sz="2800" dirty="0">
                <a:solidFill>
                  <a:prstClr val="black"/>
                </a:solidFill>
                <a:latin typeface="Georgia"/>
              </a:rPr>
              <a:t>yüksek </a:t>
            </a:r>
            <a:r>
              <a:rPr lang="tr-TR" sz="2800" dirty="0" smtClean="0">
                <a:solidFill>
                  <a:prstClr val="black"/>
                </a:solidFill>
                <a:latin typeface="Georgia"/>
              </a:rPr>
              <a:t>girdi maliyetleri aşağıya çekilmeli)</a:t>
            </a:r>
          </a:p>
          <a:p>
            <a:pPr eaLnBrk="1" hangingPunct="1"/>
            <a:r>
              <a:rPr lang="tr-TR" dirty="0" smtClean="0"/>
              <a:t>Sulama yatırımlarına ağırlık verilmeli,</a:t>
            </a:r>
            <a:endParaRPr lang="tr-TR" dirty="0" smtClean="0">
              <a:solidFill>
                <a:srgbClr val="FF0000"/>
              </a:solidFill>
            </a:endParaRPr>
          </a:p>
          <a:p>
            <a:pPr marL="0" indent="0" eaLnBrk="1" hangingPunct="1">
              <a:buNone/>
            </a:pPr>
            <a:endParaRPr lang="tr-TR" dirty="0" smtClean="0">
              <a:solidFill>
                <a:srgbClr val="FF0000"/>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768"/>
            <a:ext cx="334786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4689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9699" name="2 İçerik Yer Tutucusu"/>
          <p:cNvSpPr>
            <a:spLocks noGrp="1"/>
          </p:cNvSpPr>
          <p:nvPr>
            <p:ph idx="1"/>
          </p:nvPr>
        </p:nvSpPr>
        <p:spPr>
          <a:xfrm>
            <a:off x="3635896" y="260648"/>
            <a:ext cx="5508104" cy="5832648"/>
          </a:xfrm>
        </p:spPr>
        <p:txBody>
          <a:bodyPr/>
          <a:lstStyle/>
          <a:p>
            <a:pPr eaLnBrk="1" hangingPunct="1"/>
            <a:r>
              <a:rPr lang="tr-TR" dirty="0" smtClean="0">
                <a:solidFill>
                  <a:srgbClr val="FF0000"/>
                </a:solidFill>
              </a:rPr>
              <a:t>Sanayi İşletmelerinin küçük ölçekli olması:</a:t>
            </a:r>
          </a:p>
          <a:p>
            <a:pPr lvl="1" eaLnBrk="1" hangingPunct="1"/>
            <a:endParaRPr lang="tr-TR" dirty="0" smtClean="0"/>
          </a:p>
          <a:p>
            <a:pPr lvl="1" eaLnBrk="1" hangingPunct="1"/>
            <a:r>
              <a:rPr lang="tr-TR" dirty="0" smtClean="0"/>
              <a:t>Kalifiye eleman sıkıntısı var,</a:t>
            </a:r>
          </a:p>
          <a:p>
            <a:pPr lvl="1" eaLnBrk="1" hangingPunct="1"/>
            <a:r>
              <a:rPr lang="tr-TR" dirty="0" smtClean="0"/>
              <a:t>Kayıt dışılık</a:t>
            </a:r>
          </a:p>
          <a:p>
            <a:pPr lvl="1" eaLnBrk="1" hangingPunct="1"/>
            <a:r>
              <a:rPr lang="tr-TR" dirty="0" smtClean="0"/>
              <a:t>Kaliteli ve sağlıklı hammadde de süreklilik.</a:t>
            </a:r>
          </a:p>
          <a:p>
            <a:pPr marL="457200" lvl="1" indent="0" eaLnBrk="1" hangingPunct="1">
              <a:buNone/>
            </a:pPr>
            <a:endParaRPr lang="tr-TR" dirty="0" smtClean="0"/>
          </a:p>
        </p:txBody>
      </p:sp>
      <p:pic>
        <p:nvPicPr>
          <p:cNvPr id="3" name="Picture 10" descr="http://www.mlekara-moravica.co.rs/slike/postrojenje.jpg"/>
          <p:cNvPicPr>
            <a:picLocks noChangeAspect="1" noChangeArrowheads="1"/>
          </p:cNvPicPr>
          <p:nvPr/>
        </p:nvPicPr>
        <p:blipFill>
          <a:blip r:embed="rId3" cstate="print"/>
          <a:srcRect/>
          <a:stretch>
            <a:fillRect/>
          </a:stretch>
        </p:blipFill>
        <p:spPr bwMode="auto">
          <a:xfrm>
            <a:off x="12926" y="3698"/>
            <a:ext cx="4067944" cy="3816424"/>
          </a:xfrm>
          <a:prstGeom prst="rect">
            <a:avLst/>
          </a:prstGeom>
          <a:noFill/>
        </p:spPr>
      </p:pic>
      <p:pic>
        <p:nvPicPr>
          <p:cNvPr id="5" name="Picture 109" descr="http://image.haber7.com/haber/haber7/photos/sut_urunleri_nasil_saklanir_galeri13524534740_h949749.jpg"/>
          <p:cNvPicPr>
            <a:picLocks noChangeAspect="1" noChangeArrowheads="1"/>
          </p:cNvPicPr>
          <p:nvPr/>
        </p:nvPicPr>
        <p:blipFill>
          <a:blip r:embed="rId4" cstate="print"/>
          <a:srcRect/>
          <a:stretch>
            <a:fillRect/>
          </a:stretch>
        </p:blipFill>
        <p:spPr bwMode="auto">
          <a:xfrm>
            <a:off x="12925" y="3822954"/>
            <a:ext cx="5693017" cy="2270342"/>
          </a:xfrm>
          <a:prstGeom prst="rect">
            <a:avLst/>
          </a:prstGeom>
          <a:noFill/>
          <a:ln w="63500" cmpd="sng">
            <a:solidFill>
              <a:srgbClr val="FFFFFF"/>
            </a:solid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354" y="620688"/>
            <a:ext cx="9124645" cy="4525963"/>
          </a:xfrm>
        </p:spPr>
        <p:txBody>
          <a:bodyPr/>
          <a:lstStyle/>
          <a:p>
            <a:pPr eaLnBrk="1" hangingPunct="1">
              <a:buNone/>
            </a:pPr>
            <a:r>
              <a:rPr lang="tr-TR" dirty="0" smtClean="0">
                <a:solidFill>
                  <a:srgbClr val="FF0000"/>
                </a:solidFill>
              </a:rPr>
              <a:t>Destekler;</a:t>
            </a:r>
          </a:p>
          <a:p>
            <a:pPr eaLnBrk="1" hangingPunct="1"/>
            <a:r>
              <a:rPr lang="tr-TR" dirty="0" smtClean="0"/>
              <a:t>Verimlilik </a:t>
            </a:r>
            <a:r>
              <a:rPr lang="tr-TR" dirty="0"/>
              <a:t>esas </a:t>
            </a:r>
            <a:r>
              <a:rPr lang="tr-TR" dirty="0" smtClean="0"/>
              <a:t>alınarak işletmelerinin </a:t>
            </a:r>
            <a:r>
              <a:rPr lang="tr-TR" dirty="0" smtClean="0"/>
              <a:t>modernizasyonuna ve optimum büyüklüğe ulaşmasına</a:t>
            </a:r>
            <a:r>
              <a:rPr lang="tr-TR" dirty="0" smtClean="0"/>
              <a:t>,</a:t>
            </a:r>
          </a:p>
          <a:p>
            <a:pPr eaLnBrk="1" hangingPunct="1"/>
            <a:r>
              <a:rPr lang="tr-TR" dirty="0" smtClean="0"/>
              <a:t>Çiğ </a:t>
            </a:r>
            <a:r>
              <a:rPr lang="tr-TR" dirty="0" smtClean="0"/>
              <a:t>süt kalitesinin arttırılmasına,</a:t>
            </a:r>
          </a:p>
          <a:p>
            <a:pPr eaLnBrk="1" hangingPunct="1"/>
            <a:r>
              <a:rPr lang="tr-TR" dirty="0"/>
              <a:t>Hastalıkların </a:t>
            </a:r>
            <a:r>
              <a:rPr lang="tr-TR" dirty="0" smtClean="0"/>
              <a:t>eradikasyonuna,</a:t>
            </a:r>
          </a:p>
          <a:p>
            <a:pPr eaLnBrk="1" hangingPunct="1"/>
            <a:r>
              <a:rPr lang="tr-TR" dirty="0" smtClean="0"/>
              <a:t>İhracatta</a:t>
            </a:r>
            <a:r>
              <a:rPr lang="tr-TR" dirty="0"/>
              <a:t> </a:t>
            </a:r>
            <a:r>
              <a:rPr lang="tr-TR" dirty="0" smtClean="0"/>
              <a:t>rekabet gücünü artırılmasına,</a:t>
            </a:r>
            <a:endParaRPr lang="tr-TR" dirty="0" smtClean="0"/>
          </a:p>
          <a:p>
            <a:pPr eaLnBrk="1" hangingPunct="1"/>
            <a:r>
              <a:rPr lang="tr-TR" dirty="0" smtClean="0"/>
              <a:t>İstikrar için fiyatta destekleme biriminin oluşturulmasına,</a:t>
            </a:r>
          </a:p>
          <a:p>
            <a:pPr eaLnBrk="1" hangingPunct="1">
              <a:buNone/>
            </a:pPr>
            <a:r>
              <a:rPr lang="tr-TR" dirty="0" smtClean="0">
                <a:solidFill>
                  <a:srgbClr val="FF0000"/>
                </a:solidFill>
              </a:rPr>
              <a:t>YÖNLENDİRİLMELİDİR.</a:t>
            </a:r>
          </a:p>
          <a:p>
            <a:endParaRPr lang="tr-TR"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714992"/>
            <a:ext cx="1872208" cy="11430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a:spLocks noGrp="1"/>
          </p:cNvSpPr>
          <p:nvPr>
            <p:ph type="title"/>
          </p:nvPr>
        </p:nvSpPr>
        <p:spPr>
          <a:xfrm>
            <a:off x="1" y="0"/>
            <a:ext cx="9161822" cy="1124744"/>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8000" b="1" dirty="0" smtClean="0">
                <a:solidFill>
                  <a:schemeClr val="bg1"/>
                </a:solidFill>
                <a:ea typeface="Calibri"/>
                <a:cs typeface="Times New Roman"/>
              </a:rPr>
              <a:t>Destekler;</a:t>
            </a:r>
            <a:endParaRPr lang="tr-TR" sz="8000" dirty="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340768"/>
            <a:ext cx="9144000" cy="4657150"/>
          </a:xfrm>
        </p:spPr>
        <p:txBody>
          <a:bodyPr/>
          <a:lstStyle/>
          <a:p>
            <a:pPr marL="0" indent="0">
              <a:buNone/>
            </a:pPr>
            <a:r>
              <a:rPr lang="tr-TR" sz="6000" dirty="0" smtClean="0"/>
              <a:t>Tüm Paydaşların Katılımı ile</a:t>
            </a:r>
            <a:r>
              <a:rPr lang="tr-TR" sz="6600" dirty="0" smtClean="0"/>
              <a:t> </a:t>
            </a:r>
          </a:p>
          <a:p>
            <a:pPr marL="0" indent="0">
              <a:buNone/>
            </a:pPr>
            <a:r>
              <a:rPr lang="tr-TR" sz="7200" b="1" dirty="0" smtClean="0"/>
              <a:t>«SÜT EYLEM PLANI»</a:t>
            </a:r>
          </a:p>
          <a:p>
            <a:pPr marL="0" indent="0">
              <a:buNone/>
            </a:pPr>
            <a:r>
              <a:rPr lang="tr-TR" sz="6600" dirty="0" smtClean="0"/>
              <a:t>Hazırlanmalı ve uygulanmalıdır.</a:t>
            </a:r>
            <a:endParaRPr lang="tr-TR" sz="66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792" y="5714992"/>
            <a:ext cx="1872208" cy="11430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8000" b="1" dirty="0" smtClean="0">
                <a:solidFill>
                  <a:prstClr val="black"/>
                </a:solidFill>
                <a:ea typeface="Calibri"/>
                <a:cs typeface="Times New Roman"/>
              </a:rPr>
              <a:t>SON SÖZ</a:t>
            </a:r>
            <a:endParaRPr lang="tr-TR" sz="8000" dirty="0">
              <a:solidFill>
                <a:schemeClr val="tx1"/>
              </a:solidFill>
            </a:endParaRPr>
          </a:p>
        </p:txBody>
      </p:sp>
    </p:spTree>
    <p:extLst>
      <p:ext uri="{BB962C8B-B14F-4D97-AF65-F5344CB8AC3E}">
        <p14:creationId xmlns:p14="http://schemas.microsoft.com/office/powerpoint/2010/main" val="28107614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6" name="4 Dikdörtgen"/>
          <p:cNvSpPr/>
          <p:nvPr/>
        </p:nvSpPr>
        <p:spPr>
          <a:xfrm>
            <a:off x="395536" y="5568450"/>
            <a:ext cx="8215370" cy="369332"/>
          </a:xfrm>
          <a:prstGeom prst="rect">
            <a:avLst/>
          </a:prstGeom>
        </p:spPr>
        <p:txBody>
          <a:bodyPr wrap="square">
            <a:spAutoFit/>
          </a:bodyPr>
          <a:lstStyle/>
          <a:p>
            <a:r>
              <a:rPr lang="tr-TR" dirty="0">
                <a:solidFill>
                  <a:prstClr val="black"/>
                </a:solidFill>
              </a:rPr>
              <a:t>Kaynak: Türkiye İstatistik </a:t>
            </a:r>
            <a:r>
              <a:rPr lang="tr-TR" dirty="0" smtClean="0">
                <a:solidFill>
                  <a:prstClr val="black"/>
                </a:solidFill>
              </a:rPr>
              <a:t>Kurumu</a:t>
            </a:r>
            <a:endParaRPr lang="tr-TR" dirty="0">
              <a:solidFill>
                <a:prstClr val="black"/>
              </a:solidFill>
            </a:endParaRPr>
          </a:p>
        </p:txBody>
      </p:sp>
      <p:sp>
        <p:nvSpPr>
          <p:cNvPr id="9" name="İçerik Yer Tutucusu 8"/>
          <p:cNvSpPr>
            <a:spLocks noGrp="1"/>
          </p:cNvSpPr>
          <p:nvPr>
            <p:ph idx="1"/>
          </p:nvPr>
        </p:nvSpPr>
        <p:spPr/>
        <p:txBody>
          <a:bodyPr/>
          <a:lstStyle/>
          <a:p>
            <a:endParaRPr lang="tr-TR"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 y="-836209"/>
            <a:ext cx="9144000"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İçerik Yer Tutucusu 2"/>
          <p:cNvSpPr txBox="1">
            <a:spLocks/>
          </p:cNvSpPr>
          <p:nvPr/>
        </p:nvSpPr>
        <p:spPr bwMode="auto">
          <a:xfrm>
            <a:off x="539552" y="1216057"/>
            <a:ext cx="7513598" cy="1922650"/>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tr-TR" sz="4400" b="1" dirty="0">
              <a:solidFill>
                <a:prstClr val="black"/>
              </a:solidFill>
            </a:endParaRPr>
          </a:p>
          <a:p>
            <a:pPr marL="0" indent="0" algn="ctr">
              <a:buFont typeface="Arial" charset="0"/>
              <a:buNone/>
            </a:pPr>
            <a:r>
              <a:rPr lang="tr-TR" sz="4400" b="1" dirty="0" smtClean="0">
                <a:solidFill>
                  <a:prstClr val="white"/>
                </a:solidFill>
              </a:rPr>
              <a:t>TEŞEKKÜR EDERİM</a:t>
            </a:r>
          </a:p>
        </p:txBody>
      </p:sp>
      <p:sp>
        <p:nvSpPr>
          <p:cNvPr id="10" name="İçerik Yer Tutucusu 2"/>
          <p:cNvSpPr txBox="1">
            <a:spLocks/>
          </p:cNvSpPr>
          <p:nvPr/>
        </p:nvSpPr>
        <p:spPr bwMode="auto">
          <a:xfrm>
            <a:off x="539552" y="3119402"/>
            <a:ext cx="7513598" cy="1800199"/>
          </a:xfrm>
          <a:prstGeom prst="rect">
            <a:avLst/>
          </a:prstGeom>
          <a:solidFill>
            <a:srgbClr val="00B05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tr-TR" sz="4400" b="1" dirty="0" smtClean="0">
                <a:solidFill>
                  <a:prstClr val="black"/>
                </a:solidFill>
                <a:hlinkClick r:id="rId4"/>
              </a:rPr>
              <a:t>www.asuder.org.tr</a:t>
            </a:r>
            <a:endParaRPr lang="tr-TR" sz="4400" b="1" dirty="0" smtClean="0">
              <a:solidFill>
                <a:prstClr val="black"/>
              </a:solidFill>
            </a:endParaRPr>
          </a:p>
          <a:p>
            <a:pPr marL="0" indent="0" algn="ctr">
              <a:buFont typeface="Arial" charset="0"/>
              <a:buNone/>
            </a:pPr>
            <a:r>
              <a:rPr lang="tr-TR" sz="4400" b="1" dirty="0" smtClean="0">
                <a:solidFill>
                  <a:prstClr val="black"/>
                </a:solidFill>
                <a:hlinkClick r:id="rId5"/>
              </a:rPr>
              <a:t>ismailmert@asuder.org.tr</a:t>
            </a:r>
            <a:endParaRPr lang="tr-TR" sz="4400" b="1" dirty="0" smtClean="0">
              <a:solidFill>
                <a:prstClr val="black"/>
              </a:solidFill>
            </a:endParaRPr>
          </a:p>
          <a:p>
            <a:pPr marL="0" indent="0" algn="ctr">
              <a:buFont typeface="Arial" charset="0"/>
              <a:buNone/>
            </a:pPr>
            <a:endParaRPr lang="tr-TR" sz="4400" b="1" dirty="0">
              <a:solidFill>
                <a:prstClr val="black"/>
              </a:solidFill>
            </a:endParaRPr>
          </a:p>
          <a:p>
            <a:pPr marL="0" indent="0" algn="ctr">
              <a:buFont typeface="Arial" charset="0"/>
              <a:buNone/>
            </a:pPr>
            <a:endParaRPr lang="tr-TR" sz="4400" b="1" dirty="0">
              <a:solidFill>
                <a:prstClr val="black"/>
              </a:solidFill>
            </a:endParaRPr>
          </a:p>
        </p:txBody>
      </p:sp>
    </p:spTree>
    <p:extLst>
      <p:ext uri="{BB962C8B-B14F-4D97-AF65-F5344CB8AC3E}">
        <p14:creationId xmlns:p14="http://schemas.microsoft.com/office/powerpoint/2010/main" val="1732735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a:xfrm>
            <a:off x="6553200" y="6356350"/>
            <a:ext cx="2133600" cy="501650"/>
          </a:xfrm>
        </p:spPr>
        <p:txBody>
          <a:bodyPr/>
          <a:lstStyle/>
          <a:p>
            <a:fld id="{DE3FA091-7E2B-4306-A964-23F4A9D2E55A}" type="slidenum">
              <a:rPr lang="tr-TR" smtClean="0">
                <a:solidFill>
                  <a:prstClr val="black">
                    <a:tint val="75000"/>
                  </a:prstClr>
                </a:solidFill>
              </a:rPr>
              <a:pPr/>
              <a:t>9</a:t>
            </a:fld>
            <a:endParaRPr lang="tr-TR">
              <a:solidFill>
                <a:prstClr val="black">
                  <a:tint val="75000"/>
                </a:prstClr>
              </a:solidFill>
            </a:endParaRPr>
          </a:p>
        </p:txBody>
      </p:sp>
      <p:sp>
        <p:nvSpPr>
          <p:cNvPr id="3" name="Dikdörtgen 2"/>
          <p:cNvSpPr/>
          <p:nvPr/>
        </p:nvSpPr>
        <p:spPr>
          <a:xfrm>
            <a:off x="1187624" y="1196752"/>
            <a:ext cx="7344816" cy="830997"/>
          </a:xfrm>
          <a:prstGeom prst="rect">
            <a:avLst/>
          </a:prstGeom>
        </p:spPr>
        <p:txBody>
          <a:bodyPr wrap="square">
            <a:spAutoFit/>
          </a:bodyPr>
          <a:lstStyle/>
          <a:p>
            <a:pPr>
              <a:spcBef>
                <a:spcPct val="20000"/>
              </a:spcBef>
            </a:pPr>
            <a:r>
              <a:rPr lang="tr-TR" sz="4800" dirty="0">
                <a:solidFill>
                  <a:prstClr val="black"/>
                </a:solidFill>
                <a:latin typeface="Calibri"/>
              </a:rPr>
              <a:t>Okul Sütü </a:t>
            </a:r>
            <a:r>
              <a:rPr lang="tr-TR" sz="4800" dirty="0" smtClean="0">
                <a:solidFill>
                  <a:prstClr val="black"/>
                </a:solidFill>
                <a:latin typeface="Calibri"/>
              </a:rPr>
              <a:t>Projesinin Durumu</a:t>
            </a:r>
            <a:endParaRPr lang="tr-TR" sz="4800" dirty="0">
              <a:solidFill>
                <a:prstClr val="black"/>
              </a:solidFill>
              <a:latin typeface="Calibri"/>
            </a:endParaRPr>
          </a:p>
        </p:txBody>
      </p:sp>
      <p:sp>
        <p:nvSpPr>
          <p:cNvPr id="12" name="Başlık 1"/>
          <p:cNvSpPr>
            <a:spLocks noGrp="1"/>
          </p:cNvSpPr>
          <p:nvPr>
            <p:ph type="title"/>
          </p:nvPr>
        </p:nvSpPr>
        <p:spPr>
          <a:xfrm>
            <a:off x="1" y="0"/>
            <a:ext cx="9161822" cy="1417638"/>
          </a:xfrm>
        </p:spPr>
        <p:style>
          <a:lnRef idx="1">
            <a:schemeClr val="accent3"/>
          </a:lnRef>
          <a:fillRef idx="3">
            <a:schemeClr val="accent3"/>
          </a:fillRef>
          <a:effectRef idx="2">
            <a:schemeClr val="accent3"/>
          </a:effectRef>
          <a:fontRef idx="minor">
            <a:schemeClr val="lt1"/>
          </a:fontRef>
        </p:style>
        <p:txBody>
          <a:bodyPr/>
          <a:lstStyle/>
          <a:p>
            <a:pPr lvl="0">
              <a:lnSpc>
                <a:spcPct val="115000"/>
              </a:lnSpc>
              <a:spcBef>
                <a:spcPct val="20000"/>
              </a:spcBef>
              <a:spcAft>
                <a:spcPts val="1000"/>
              </a:spcAft>
            </a:pPr>
            <a:r>
              <a:rPr lang="tr-TR" sz="4800" b="1" dirty="0" smtClean="0">
                <a:solidFill>
                  <a:schemeClr val="tx1"/>
                </a:solidFill>
                <a:ea typeface="Calibri"/>
                <a:cs typeface="Times New Roman"/>
              </a:rPr>
              <a:t>YURT İÇİ TÜKETİMİ ARTIRMAK</a:t>
            </a:r>
            <a:endParaRPr lang="tr-TR" sz="4800" dirty="0">
              <a:solidFill>
                <a:schemeClr val="tx1"/>
              </a:solidFill>
            </a:endParaRPr>
          </a:p>
        </p:txBody>
      </p:sp>
      <p:graphicFrame>
        <p:nvGraphicFramePr>
          <p:cNvPr id="6" name="Tablo 5"/>
          <p:cNvGraphicFramePr>
            <a:graphicFrameLocks noGrp="1"/>
          </p:cNvGraphicFramePr>
          <p:nvPr>
            <p:extLst>
              <p:ext uri="{D42A27DB-BD31-4B8C-83A1-F6EECF244321}">
                <p14:modId xmlns:p14="http://schemas.microsoft.com/office/powerpoint/2010/main" val="4038540688"/>
              </p:ext>
            </p:extLst>
          </p:nvPr>
        </p:nvGraphicFramePr>
        <p:xfrm>
          <a:off x="0" y="2108225"/>
          <a:ext cx="9144001" cy="4404361"/>
        </p:xfrm>
        <a:graphic>
          <a:graphicData uri="http://schemas.openxmlformats.org/drawingml/2006/table">
            <a:tbl>
              <a:tblPr firstRow="1" firstCol="1" bandRow="1"/>
              <a:tblGrid>
                <a:gridCol w="2075216"/>
                <a:gridCol w="1992728"/>
                <a:gridCol w="1944216"/>
                <a:gridCol w="1944216"/>
                <a:gridCol w="1187625"/>
              </a:tblGrid>
              <a:tr h="369113">
                <a:tc>
                  <a:txBody>
                    <a:bodyPr/>
                    <a:lstStyle/>
                    <a:p>
                      <a:pPr>
                        <a:lnSpc>
                          <a:spcPct val="115000"/>
                        </a:lnSpc>
                        <a:spcAft>
                          <a:spcPts val="0"/>
                        </a:spcAft>
                      </a:pPr>
                      <a:r>
                        <a:rPr lang="tr-TR" sz="1600" b="1" dirty="0">
                          <a:effectLst/>
                          <a:latin typeface="FranklinGothic-Book"/>
                          <a:ea typeface="Calibri"/>
                          <a:cs typeface="FranklinGothic-Book"/>
                        </a:rPr>
                        <a:t>Eğitim Öğrenim Yılı</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a:effectLst/>
                          <a:latin typeface="FranklinGothic-Book"/>
                          <a:ea typeface="Calibri"/>
                          <a:cs typeface="FranklinGothic-Book"/>
                        </a:rPr>
                        <a:t>2011-2012</a:t>
                      </a:r>
                      <a:endParaRPr lang="tr-TR" sz="1600" b="1">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a:effectLst/>
                          <a:latin typeface="FranklinGothic-Book"/>
                          <a:ea typeface="Calibri"/>
                          <a:cs typeface="FranklinGothic-Book"/>
                        </a:rPr>
                        <a:t>2012-2013</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b="1" dirty="0" smtClean="0">
                          <a:effectLst/>
                          <a:latin typeface="FranklinGothic-Book"/>
                          <a:ea typeface="Calibri"/>
                          <a:cs typeface="FranklinGothic-Book"/>
                        </a:rPr>
                        <a:t>2013-2014</a:t>
                      </a:r>
                      <a:endParaRPr lang="tr-TR" sz="16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dirty="0" smtClean="0"/>
                        <a:t>2014-2015</a:t>
                      </a:r>
                      <a:endParaRPr lang="tr-T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90">
                <a:tc>
                  <a:txBody>
                    <a:bodyPr/>
                    <a:lstStyle/>
                    <a:p>
                      <a:pPr>
                        <a:lnSpc>
                          <a:spcPct val="115000"/>
                        </a:lnSpc>
                        <a:spcAft>
                          <a:spcPts val="0"/>
                        </a:spcAft>
                      </a:pPr>
                      <a:r>
                        <a:rPr lang="tr-TR" sz="1600" b="1" dirty="0">
                          <a:effectLst/>
                          <a:latin typeface="FranklinGothic-Book"/>
                          <a:ea typeface="Calibri"/>
                          <a:cs typeface="FranklinGothic-Book"/>
                        </a:rPr>
                        <a:t>Öğrenci Profili</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800" dirty="0" err="1">
                          <a:solidFill>
                            <a:srgbClr val="000000"/>
                          </a:solidFill>
                          <a:effectLst/>
                          <a:latin typeface="Times New Roman"/>
                          <a:ea typeface="Calibri"/>
                          <a:cs typeface="Times New Roman"/>
                        </a:rPr>
                        <a:t>Anasınıfı+İlköğretim</a:t>
                      </a:r>
                      <a:r>
                        <a:rPr lang="tr-TR" sz="1600" dirty="0">
                          <a:solidFill>
                            <a:srgbClr val="000000"/>
                          </a:solidFill>
                          <a:effectLst/>
                          <a:latin typeface="Times New Roman"/>
                          <a:ea typeface="Calibri"/>
                          <a:cs typeface="Times New Roman"/>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dirty="0">
                          <a:effectLst/>
                          <a:latin typeface="FranklinGothic-Book"/>
                          <a:ea typeface="Calibri"/>
                          <a:cs typeface="FranklinGothic-Book"/>
                        </a:rPr>
                        <a:t>Okul Profili</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600" dirty="0">
                          <a:effectLst/>
                          <a:latin typeface="FranklinGothic-Book"/>
                          <a:ea typeface="Calibri"/>
                          <a:cs typeface="FranklinGothic-Book"/>
                        </a:rPr>
                        <a:t>Özel okullar </a:t>
                      </a:r>
                      <a:r>
                        <a:rPr lang="tr-TR" sz="1600" dirty="0" smtClean="0">
                          <a:effectLst/>
                          <a:latin typeface="FranklinGothic-Book"/>
                          <a:ea typeface="Calibri"/>
                          <a:cs typeface="FranklinGothic-Book"/>
                        </a:rPr>
                        <a:t>hariç</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Okul Sayısı</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32.574</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30.885</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34.530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34.000</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Sütün Niteliği (% yağ)</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En az %3,5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%3-3,5</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FranklinGothic-Book"/>
                          <a:ea typeface="Calibri"/>
                          <a:cs typeface="FranklinGothic-Book"/>
                        </a:rPr>
                        <a:t>%3-3,5</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%3-3,5</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Uygulama Dönemi</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FranklinGothic-Book"/>
                          <a:ea typeface="Calibri"/>
                          <a:cs typeface="FranklinGothic-Book"/>
                        </a:rPr>
                        <a:t>02.05.2012-08.06.2012</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FranklinGothic-Book"/>
                          <a:ea typeface="Calibri"/>
                          <a:cs typeface="FranklinGothic-Book"/>
                        </a:rPr>
                        <a:t>11.02.2013-14.06.2013</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smtClean="0">
                          <a:effectLst/>
                          <a:latin typeface="FranklinGothic-Book"/>
                          <a:ea typeface="Calibri"/>
                          <a:cs typeface="FranklinGothic-Book"/>
                        </a:rPr>
                        <a:t>10.02.2014-13.06.2014</a:t>
                      </a:r>
                      <a:endParaRPr lang="tr-T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dirty="0" smtClean="0"/>
                        <a:t>09.02.2015</a:t>
                      </a:r>
                      <a:endParaRPr lang="tr-TR" sz="12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Uygulama gün sayısı gün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20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48</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 </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659">
                <a:tc>
                  <a:txBody>
                    <a:bodyPr/>
                    <a:lstStyle/>
                    <a:p>
                      <a:pPr>
                        <a:lnSpc>
                          <a:spcPct val="115000"/>
                        </a:lnSpc>
                        <a:spcAft>
                          <a:spcPts val="0"/>
                        </a:spcAft>
                      </a:pPr>
                      <a:r>
                        <a:rPr lang="tr-TR" sz="1600" b="1">
                          <a:effectLst/>
                          <a:latin typeface="FranklinGothic-Book"/>
                          <a:ea typeface="Calibri"/>
                          <a:cs typeface="FranklinGothic-Book"/>
                        </a:rPr>
                        <a:t>Haftalık dağıtım gün sayısı gün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FranklinGothic-Book"/>
                          <a:ea typeface="Calibri"/>
                          <a:cs typeface="FranklinGothic-Book"/>
                        </a:rPr>
                        <a:t>5</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3</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Dağıtılan kutu, adet</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a:effectLst/>
                          <a:latin typeface="FranklinGothic-Book"/>
                          <a:ea typeface="Calibri"/>
                          <a:cs typeface="FranklinGothic-Book"/>
                        </a:rPr>
                        <a:t>136.309.261</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296.241.216</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303.850.320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278.145.312</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113">
                <a:tc>
                  <a:txBody>
                    <a:bodyPr/>
                    <a:lstStyle/>
                    <a:p>
                      <a:pPr>
                        <a:lnSpc>
                          <a:spcPct val="115000"/>
                        </a:lnSpc>
                        <a:spcAft>
                          <a:spcPts val="0"/>
                        </a:spcAft>
                      </a:pPr>
                      <a:r>
                        <a:rPr lang="tr-TR" sz="1600" b="1">
                          <a:effectLst/>
                          <a:latin typeface="FranklinGothic-Book"/>
                          <a:ea typeface="Calibri"/>
                          <a:cs typeface="FranklinGothic-Book"/>
                        </a:rPr>
                        <a:t>Dağıtılan süt miktarı, ton</a:t>
                      </a:r>
                      <a:endParaRPr lang="tr-T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 28.740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59.248</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600" dirty="0">
                          <a:effectLst/>
                          <a:latin typeface="FranklinGothic-Book"/>
                          <a:ea typeface="Calibri"/>
                          <a:cs typeface="FranklinGothic-Book"/>
                        </a:rPr>
                        <a:t>60.770</a:t>
                      </a:r>
                      <a:endParaRPr lang="tr-T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600" dirty="0" smtClean="0"/>
                        <a:t>55.629.062</a:t>
                      </a:r>
                      <a:endParaRPr lang="tr-TR"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217" y="-60065"/>
            <a:ext cx="1543783" cy="9807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9844195"/>
      </p:ext>
    </p:extLst>
  </p:cSld>
  <p:clrMapOvr>
    <a:masterClrMapping/>
  </p:clrMapOvr>
  <p:transition/>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1.xml><?xml version="1.0" encoding="utf-8"?>
<a:theme xmlns:a="http://schemas.openxmlformats.org/drawingml/2006/main" name="1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8.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5987</TotalTime>
  <Words>3480</Words>
  <Application>Microsoft Office PowerPoint</Application>
  <PresentationFormat>Ekran Gösterisi (4:3)</PresentationFormat>
  <Paragraphs>1819</Paragraphs>
  <Slides>87</Slides>
  <Notes>46</Notes>
  <HiddenSlides>0</HiddenSlides>
  <MMClips>0</MMClips>
  <ScaleCrop>false</ScaleCrop>
  <HeadingPairs>
    <vt:vector size="4" baseType="variant">
      <vt:variant>
        <vt:lpstr>Tema</vt:lpstr>
      </vt:variant>
      <vt:variant>
        <vt:i4>12</vt:i4>
      </vt:variant>
      <vt:variant>
        <vt:lpstr>Slayt Başlıkları</vt:lpstr>
      </vt:variant>
      <vt:variant>
        <vt:i4>87</vt:i4>
      </vt:variant>
    </vt:vector>
  </HeadingPairs>
  <TitlesOfParts>
    <vt:vector size="99" baseType="lpstr">
      <vt:lpstr>Ofis Teması</vt:lpstr>
      <vt:lpstr>1_Ofis Teması</vt:lpstr>
      <vt:lpstr>3_Ofis Teması</vt:lpstr>
      <vt:lpstr>4_Ofis Teması</vt:lpstr>
      <vt:lpstr>6_Ofis Teması</vt:lpstr>
      <vt:lpstr>9_Ofis Teması</vt:lpstr>
      <vt:lpstr>Şehir Hayatı</vt:lpstr>
      <vt:lpstr>5_Ofis Teması</vt:lpstr>
      <vt:lpstr>7_Ofis Teması</vt:lpstr>
      <vt:lpstr>5_Şehir Hayatı</vt:lpstr>
      <vt:lpstr>11_Ofis Teması</vt:lpstr>
      <vt:lpstr>2_Ofis Teması</vt:lpstr>
      <vt:lpstr>    TÜRKİYE’DE SÜT SEKTÖRÜ   </vt:lpstr>
      <vt:lpstr>    Ambalajlı Süt ve Süt Ürünleri Sanayicileri Derneği (ASÜD) </vt:lpstr>
      <vt:lpstr>ASÜDÜN HEDEFLERİ</vt:lpstr>
      <vt:lpstr>ASÜDÜN HEDEFLERİ</vt:lpstr>
      <vt:lpstr>    TÜRKİYE’DE SÜT SEKTÖRÜ   </vt:lpstr>
      <vt:lpstr>    TÜRKİYE’DE SÜT SEKTÖRÜ   </vt:lpstr>
      <vt:lpstr>    TÜRKİYE’DE SÜT SEKTÖRÜ   </vt:lpstr>
      <vt:lpstr>YURT İÇİ TÜKETİMİ ARTIRMAK</vt:lpstr>
      <vt:lpstr>YURT İÇİ TÜKETİMİ ARTIRMAK</vt:lpstr>
      <vt:lpstr>YURT İÇİ TÜKETİMİ ARTIRMAK</vt:lpstr>
      <vt:lpstr>YURT İÇİ TÜKETİMİ ARTIRMAK</vt:lpstr>
      <vt:lpstr>PowerPoint Sunusu</vt:lpstr>
      <vt:lpstr>SÜT</vt:lpstr>
      <vt:lpstr>HAYVAN VARLIĞI</vt:lpstr>
      <vt:lpstr>Türkiye hayvan varlığı (x1000)</vt:lpstr>
      <vt:lpstr>Türkiye hayvan varlığı (x1000)</vt:lpstr>
      <vt:lpstr>Türkiye hayvan varlığı (x1000)</vt:lpstr>
      <vt:lpstr>Türkiye’de Süt Destekleri</vt:lpstr>
      <vt:lpstr>PowerPoint Sunusu</vt:lpstr>
      <vt:lpstr>PowerPoint Sunusu</vt:lpstr>
      <vt:lpstr>PowerPoint Sunusu</vt:lpstr>
      <vt:lpstr>PowerPoint Sunusu</vt:lpstr>
      <vt:lpstr>PowerPoint Sunusu</vt:lpstr>
      <vt:lpstr>PowerPoint Sunusu</vt:lpstr>
      <vt:lpstr>PowerPoint Sunusu</vt:lpstr>
      <vt:lpstr>PowerPoint Sunusu</vt:lpstr>
      <vt:lpstr>    DÜNYA VE TÜRKİYE’DE BAZI ÜRÜNLERİN ÜRETİM DEĞERİ (Milyon Dolar*)  </vt:lpstr>
      <vt:lpstr>Türkiye’nin Üretiminde Başlıca Ürünler</vt:lpstr>
      <vt:lpstr>    SÜTÜN ÜRETİM DEĞERİNİN PAYI  </vt:lpstr>
      <vt:lpstr>PowerPoint Sunusu</vt:lpstr>
      <vt:lpstr>PowerPoint Sunusu</vt:lpstr>
      <vt:lpstr>    ÇİĞ  SÜT ÜRETİM MİKTARI  </vt:lpstr>
      <vt:lpstr>PowerPoint Sunusu</vt:lpstr>
      <vt:lpstr>PowerPoint Sunusu</vt:lpstr>
      <vt:lpstr>    DÜNYADA SÜT SANAYİNDE  İLK 25 FİRMA  </vt:lpstr>
      <vt:lpstr>PowerPoint Sunusu</vt:lpstr>
      <vt:lpstr>PowerPoint Sunusu</vt:lpstr>
      <vt:lpstr>İllere Göre Süt Üretimi (ton, 2014)</vt:lpstr>
      <vt:lpstr>PowerPoint Sunusu</vt:lpstr>
      <vt:lpstr>PowerPoint Sunusu</vt:lpstr>
      <vt:lpstr>PowerPoint Sunusu</vt:lpstr>
      <vt:lpstr>PowerPoint Sunusu</vt:lpstr>
      <vt:lpstr>PowerPoint Sunusu</vt:lpstr>
      <vt:lpstr>PowerPoint Sunusu</vt:lpstr>
      <vt:lpstr>     SÜT ÜRÜNLERİ ÜRETİM MİKTARI  </vt:lpstr>
      <vt:lpstr>     TÜRKİYE SÜT ÜRÜNLERİ TÜKETİM MİKTARI Kişi başına süt eşdeğeri olarak (kg/yıl)  </vt:lpstr>
      <vt:lpstr>     BAZI ÜLKELERİN SÜT ÜRÜNLERİ TÜKETİM MİKTARI Kişi başına süt eşdeğeri olarak (kg/yıl)  </vt:lpstr>
      <vt:lpstr>PowerPoint Sunusu</vt:lpstr>
      <vt:lpstr>Türkiye Dünya Ticaretinin Merkezinde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IFCN Maliyet 2003 ve 2011 yılı ($/100kg)</vt:lpstr>
      <vt:lpstr>IFCN Maliyet 2003 ve 2011 yılı ($/100kg)</vt:lpstr>
      <vt:lpstr>IFCN Maliyet 2003 ve 2011 yılı ($/100kg)</vt:lpstr>
      <vt:lpstr>IFCN Maliyet 2003 ve 2011 yılı ($/100kg)</vt:lpstr>
      <vt:lpstr>IFCN Maliyet 2003 ve 2011 yılı ($/100kg)</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Destekler;</vt:lpstr>
      <vt:lpstr>SON SÖZ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Görsen</dc:creator>
  <cp:lastModifiedBy>İ.Mert</cp:lastModifiedBy>
  <cp:revision>327</cp:revision>
  <cp:lastPrinted>2014-04-16T11:54:50Z</cp:lastPrinted>
  <dcterms:modified xsi:type="dcterms:W3CDTF">2015-05-14T11:32:27Z</dcterms:modified>
</cp:coreProperties>
</file>