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8" r:id="rId4"/>
    <p:sldMasterId id="2147483736" r:id="rId5"/>
    <p:sldMasterId id="2147483760" r:id="rId6"/>
    <p:sldMasterId id="2147483772" r:id="rId7"/>
    <p:sldMasterId id="2147483784" r:id="rId8"/>
    <p:sldMasterId id="2147483796" r:id="rId9"/>
  </p:sldMasterIdLst>
  <p:notesMasterIdLst>
    <p:notesMasterId r:id="rId87"/>
  </p:notesMasterIdLst>
  <p:sldIdLst>
    <p:sldId id="315" r:id="rId10"/>
    <p:sldId id="316" r:id="rId11"/>
    <p:sldId id="258" r:id="rId12"/>
    <p:sldId id="297" r:id="rId13"/>
    <p:sldId id="263" r:id="rId14"/>
    <p:sldId id="325" r:id="rId15"/>
    <p:sldId id="463" r:id="rId16"/>
    <p:sldId id="394" r:id="rId17"/>
    <p:sldId id="433" r:id="rId18"/>
    <p:sldId id="408" r:id="rId19"/>
    <p:sldId id="434" r:id="rId20"/>
    <p:sldId id="435" r:id="rId21"/>
    <p:sldId id="436" r:id="rId22"/>
    <p:sldId id="464" r:id="rId23"/>
    <p:sldId id="510" r:id="rId24"/>
    <p:sldId id="491" r:id="rId25"/>
    <p:sldId id="334" r:id="rId26"/>
    <p:sldId id="422" r:id="rId27"/>
    <p:sldId id="492" r:id="rId28"/>
    <p:sldId id="493" r:id="rId29"/>
    <p:sldId id="499" r:id="rId30"/>
    <p:sldId id="423" r:id="rId31"/>
    <p:sldId id="424" r:id="rId32"/>
    <p:sldId id="333" r:id="rId33"/>
    <p:sldId id="425" r:id="rId34"/>
    <p:sldId id="426" r:id="rId35"/>
    <p:sldId id="427" r:id="rId36"/>
    <p:sldId id="332" r:id="rId37"/>
    <p:sldId id="336" r:id="rId38"/>
    <p:sldId id="437" r:id="rId39"/>
    <p:sldId id="440" r:id="rId40"/>
    <p:sldId id="339" r:id="rId41"/>
    <p:sldId id="441" r:id="rId42"/>
    <p:sldId id="526" r:id="rId43"/>
    <p:sldId id="474" r:id="rId44"/>
    <p:sldId id="519" r:id="rId45"/>
    <p:sldId id="520" r:id="rId46"/>
    <p:sldId id="523" r:id="rId47"/>
    <p:sldId id="521" r:id="rId48"/>
    <p:sldId id="522" r:id="rId49"/>
    <p:sldId id="490" r:id="rId50"/>
    <p:sldId id="473" r:id="rId51"/>
    <p:sldId id="286" r:id="rId52"/>
    <p:sldId id="475" r:id="rId53"/>
    <p:sldId id="476" r:id="rId54"/>
    <p:sldId id="478" r:id="rId55"/>
    <p:sldId id="479" r:id="rId56"/>
    <p:sldId id="477" r:id="rId57"/>
    <p:sldId id="525" r:id="rId58"/>
    <p:sldId id="524" r:id="rId59"/>
    <p:sldId id="482" r:id="rId60"/>
    <p:sldId id="483" r:id="rId61"/>
    <p:sldId id="484" r:id="rId62"/>
    <p:sldId id="485" r:id="rId63"/>
    <p:sldId id="486" r:id="rId64"/>
    <p:sldId id="430" r:id="rId65"/>
    <p:sldId id="469" r:id="rId66"/>
    <p:sldId id="471" r:id="rId67"/>
    <p:sldId id="481" r:id="rId68"/>
    <p:sldId id="470" r:id="rId69"/>
    <p:sldId id="494" r:id="rId70"/>
    <p:sldId id="488" r:id="rId71"/>
    <p:sldId id="507" r:id="rId72"/>
    <p:sldId id="508" r:id="rId73"/>
    <p:sldId id="431" r:id="rId74"/>
    <p:sldId id="497" r:id="rId75"/>
    <p:sldId id="504" r:id="rId76"/>
    <p:sldId id="501" r:id="rId77"/>
    <p:sldId id="500" r:id="rId78"/>
    <p:sldId id="496" r:id="rId79"/>
    <p:sldId id="503" r:id="rId80"/>
    <p:sldId id="518" r:id="rId81"/>
    <p:sldId id="302" r:id="rId82"/>
    <p:sldId id="303" r:id="rId83"/>
    <p:sldId id="304" r:id="rId84"/>
    <p:sldId id="313" r:id="rId85"/>
    <p:sldId id="364" r:id="rId86"/>
  </p:sldIdLst>
  <p:sldSz cx="9144000" cy="6858000" type="screen4x3"/>
  <p:notesSz cx="6858000" cy="9947275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36" autoAdjust="0"/>
  </p:normalViewPr>
  <p:slideViewPr>
    <p:cSldViewPr>
      <p:cViewPr>
        <p:scale>
          <a:sx n="76" d="100"/>
          <a:sy n="76" d="100"/>
        </p:scale>
        <p:origin x="-1206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slide" Target="slides/slide75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3465782055020903E-2"/>
          <c:y val="2.2712038360306573E-2"/>
          <c:w val="0.78096274424030332"/>
          <c:h val="0.89865683748185998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Sığır</c:v>
                </c:pt>
              </c:strCache>
            </c:strRef>
          </c:tx>
          <c:cat>
            <c:numRef>
              <c:f>Sayfa1!$A$2:$A$16</c:f>
              <c:numCache>
                <c:formatCode>General</c:formatCode>
                <c:ptCount val="15"/>
                <c:pt idx="0">
                  <c:v>1928</c:v>
                </c:pt>
                <c:pt idx="1">
                  <c:v>1940</c:v>
                </c:pt>
                <c:pt idx="2">
                  <c:v>1950</c:v>
                </c:pt>
                <c:pt idx="3">
                  <c:v>1960</c:v>
                </c:pt>
                <c:pt idx="4">
                  <c:v>1970</c:v>
                </c:pt>
                <c:pt idx="5">
                  <c:v>1980</c:v>
                </c:pt>
                <c:pt idx="6">
                  <c:v>1990</c:v>
                </c:pt>
                <c:pt idx="7">
                  <c:v>1995</c:v>
                </c:pt>
                <c:pt idx="8">
                  <c:v>2000</c:v>
                </c:pt>
                <c:pt idx="9">
                  <c:v>2005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Sayfa1!$B$2:$B$16</c:f>
              <c:numCache>
                <c:formatCode>General</c:formatCode>
                <c:ptCount val="15"/>
                <c:pt idx="0">
                  <c:v>6934</c:v>
                </c:pt>
                <c:pt idx="1">
                  <c:v>9759</c:v>
                </c:pt>
                <c:pt idx="2">
                  <c:v>10123</c:v>
                </c:pt>
                <c:pt idx="3">
                  <c:v>12435</c:v>
                </c:pt>
                <c:pt idx="4">
                  <c:v>12756</c:v>
                </c:pt>
                <c:pt idx="5">
                  <c:v>15894</c:v>
                </c:pt>
                <c:pt idx="6">
                  <c:v>11377</c:v>
                </c:pt>
                <c:pt idx="7">
                  <c:v>11789</c:v>
                </c:pt>
                <c:pt idx="8">
                  <c:v>10761</c:v>
                </c:pt>
                <c:pt idx="9">
                  <c:v>10526</c:v>
                </c:pt>
                <c:pt idx="10">
                  <c:v>11369</c:v>
                </c:pt>
                <c:pt idx="11">
                  <c:v>12386</c:v>
                </c:pt>
                <c:pt idx="12">
                  <c:v>13914</c:v>
                </c:pt>
                <c:pt idx="13">
                  <c:v>14415</c:v>
                </c:pt>
                <c:pt idx="14">
                  <c:v>14123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Koyun</c:v>
                </c:pt>
              </c:strCache>
            </c:strRef>
          </c:tx>
          <c:cat>
            <c:numRef>
              <c:f>Sayfa1!$A$2:$A$16</c:f>
              <c:numCache>
                <c:formatCode>General</c:formatCode>
                <c:ptCount val="15"/>
                <c:pt idx="0">
                  <c:v>1928</c:v>
                </c:pt>
                <c:pt idx="1">
                  <c:v>1940</c:v>
                </c:pt>
                <c:pt idx="2">
                  <c:v>1950</c:v>
                </c:pt>
                <c:pt idx="3">
                  <c:v>1960</c:v>
                </c:pt>
                <c:pt idx="4">
                  <c:v>1970</c:v>
                </c:pt>
                <c:pt idx="5">
                  <c:v>1980</c:v>
                </c:pt>
                <c:pt idx="6">
                  <c:v>1990</c:v>
                </c:pt>
                <c:pt idx="7">
                  <c:v>1995</c:v>
                </c:pt>
                <c:pt idx="8">
                  <c:v>2000</c:v>
                </c:pt>
                <c:pt idx="9">
                  <c:v>2005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Sayfa1!$C$2:$C$16</c:f>
              <c:numCache>
                <c:formatCode>General</c:formatCode>
                <c:ptCount val="15"/>
                <c:pt idx="0">
                  <c:v>13632</c:v>
                </c:pt>
                <c:pt idx="1">
                  <c:v>26272</c:v>
                </c:pt>
                <c:pt idx="2">
                  <c:v>23083</c:v>
                </c:pt>
                <c:pt idx="3">
                  <c:v>34463</c:v>
                </c:pt>
                <c:pt idx="4">
                  <c:v>36471</c:v>
                </c:pt>
                <c:pt idx="5">
                  <c:v>48638</c:v>
                </c:pt>
                <c:pt idx="6">
                  <c:v>40553</c:v>
                </c:pt>
                <c:pt idx="7">
                  <c:v>33791</c:v>
                </c:pt>
                <c:pt idx="8">
                  <c:v>28492</c:v>
                </c:pt>
                <c:pt idx="9">
                  <c:v>25304</c:v>
                </c:pt>
                <c:pt idx="10">
                  <c:v>23084</c:v>
                </c:pt>
                <c:pt idx="11">
                  <c:v>25031</c:v>
                </c:pt>
                <c:pt idx="12">
                  <c:v>27425</c:v>
                </c:pt>
                <c:pt idx="13">
                  <c:v>29284</c:v>
                </c:pt>
                <c:pt idx="14">
                  <c:v>31115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Ankara Keçisi</c:v>
                </c:pt>
              </c:strCache>
            </c:strRef>
          </c:tx>
          <c:cat>
            <c:numRef>
              <c:f>Sayfa1!$A$2:$A$16</c:f>
              <c:numCache>
                <c:formatCode>General</c:formatCode>
                <c:ptCount val="15"/>
                <c:pt idx="0">
                  <c:v>1928</c:v>
                </c:pt>
                <c:pt idx="1">
                  <c:v>1940</c:v>
                </c:pt>
                <c:pt idx="2">
                  <c:v>1950</c:v>
                </c:pt>
                <c:pt idx="3">
                  <c:v>1960</c:v>
                </c:pt>
                <c:pt idx="4">
                  <c:v>1970</c:v>
                </c:pt>
                <c:pt idx="5">
                  <c:v>1980</c:v>
                </c:pt>
                <c:pt idx="6">
                  <c:v>1990</c:v>
                </c:pt>
                <c:pt idx="7">
                  <c:v>1995</c:v>
                </c:pt>
                <c:pt idx="8">
                  <c:v>2000</c:v>
                </c:pt>
                <c:pt idx="9">
                  <c:v>2005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Sayfa1!$D$2:$D$16</c:f>
              <c:numCache>
                <c:formatCode>General</c:formatCode>
                <c:ptCount val="15"/>
                <c:pt idx="0">
                  <c:v>3170</c:v>
                </c:pt>
                <c:pt idx="1">
                  <c:v>5501</c:v>
                </c:pt>
                <c:pt idx="2">
                  <c:v>3966</c:v>
                </c:pt>
                <c:pt idx="3">
                  <c:v>5995</c:v>
                </c:pt>
                <c:pt idx="4">
                  <c:v>4443</c:v>
                </c:pt>
                <c:pt idx="5">
                  <c:v>3658</c:v>
                </c:pt>
                <c:pt idx="6">
                  <c:v>1279</c:v>
                </c:pt>
                <c:pt idx="7">
                  <c:v>714</c:v>
                </c:pt>
                <c:pt idx="8">
                  <c:v>373</c:v>
                </c:pt>
                <c:pt idx="9">
                  <c:v>233</c:v>
                </c:pt>
                <c:pt idx="10">
                  <c:v>152</c:v>
                </c:pt>
                <c:pt idx="11">
                  <c:v>151</c:v>
                </c:pt>
                <c:pt idx="12">
                  <c:v>158</c:v>
                </c:pt>
                <c:pt idx="13">
                  <c:v>166</c:v>
                </c:pt>
                <c:pt idx="14">
                  <c:v>178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Kıl keçisi</c:v>
                </c:pt>
              </c:strCache>
            </c:strRef>
          </c:tx>
          <c:cat>
            <c:numRef>
              <c:f>Sayfa1!$A$2:$A$16</c:f>
              <c:numCache>
                <c:formatCode>General</c:formatCode>
                <c:ptCount val="15"/>
                <c:pt idx="0">
                  <c:v>1928</c:v>
                </c:pt>
                <c:pt idx="1">
                  <c:v>1940</c:v>
                </c:pt>
                <c:pt idx="2">
                  <c:v>1950</c:v>
                </c:pt>
                <c:pt idx="3">
                  <c:v>1960</c:v>
                </c:pt>
                <c:pt idx="4">
                  <c:v>1970</c:v>
                </c:pt>
                <c:pt idx="5">
                  <c:v>1980</c:v>
                </c:pt>
                <c:pt idx="6">
                  <c:v>1990</c:v>
                </c:pt>
                <c:pt idx="7">
                  <c:v>1995</c:v>
                </c:pt>
                <c:pt idx="8">
                  <c:v>2000</c:v>
                </c:pt>
                <c:pt idx="9">
                  <c:v>2005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Sayfa1!$E$2:$E$16</c:f>
              <c:numCache>
                <c:formatCode>General</c:formatCode>
                <c:ptCount val="15"/>
                <c:pt idx="0">
                  <c:v>8936</c:v>
                </c:pt>
                <c:pt idx="1">
                  <c:v>11395</c:v>
                </c:pt>
                <c:pt idx="2">
                  <c:v>4498</c:v>
                </c:pt>
                <c:pt idx="3">
                  <c:v>18636</c:v>
                </c:pt>
                <c:pt idx="4">
                  <c:v>15040</c:v>
                </c:pt>
                <c:pt idx="5">
                  <c:v>15385</c:v>
                </c:pt>
                <c:pt idx="6">
                  <c:v>9698</c:v>
                </c:pt>
                <c:pt idx="7">
                  <c:v>8397</c:v>
                </c:pt>
                <c:pt idx="8">
                  <c:v>6828</c:v>
                </c:pt>
                <c:pt idx="9">
                  <c:v>6285</c:v>
                </c:pt>
                <c:pt idx="10">
                  <c:v>6140</c:v>
                </c:pt>
                <c:pt idx="11">
                  <c:v>7126</c:v>
                </c:pt>
                <c:pt idx="12">
                  <c:v>8199</c:v>
                </c:pt>
                <c:pt idx="13">
                  <c:v>9059</c:v>
                </c:pt>
                <c:pt idx="14">
                  <c:v>10169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Sayfa1!$F$1</c:f>
              <c:strCache>
                <c:ptCount val="1"/>
                <c:pt idx="0">
                  <c:v>Manda</c:v>
                </c:pt>
              </c:strCache>
            </c:strRef>
          </c:tx>
          <c:cat>
            <c:numRef>
              <c:f>Sayfa1!$A$2:$A$16</c:f>
              <c:numCache>
                <c:formatCode>General</c:formatCode>
                <c:ptCount val="15"/>
                <c:pt idx="0">
                  <c:v>1928</c:v>
                </c:pt>
                <c:pt idx="1">
                  <c:v>1940</c:v>
                </c:pt>
                <c:pt idx="2">
                  <c:v>1950</c:v>
                </c:pt>
                <c:pt idx="3">
                  <c:v>1960</c:v>
                </c:pt>
                <c:pt idx="4">
                  <c:v>1970</c:v>
                </c:pt>
                <c:pt idx="5">
                  <c:v>1980</c:v>
                </c:pt>
                <c:pt idx="6">
                  <c:v>1990</c:v>
                </c:pt>
                <c:pt idx="7">
                  <c:v>1995</c:v>
                </c:pt>
                <c:pt idx="8">
                  <c:v>2000</c:v>
                </c:pt>
                <c:pt idx="9">
                  <c:v>2005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Sayfa1!$F$2:$F$16</c:f>
              <c:numCache>
                <c:formatCode>General</c:formatCode>
                <c:ptCount val="15"/>
                <c:pt idx="0">
                  <c:v>795</c:v>
                </c:pt>
                <c:pt idx="1">
                  <c:v>947</c:v>
                </c:pt>
                <c:pt idx="2">
                  <c:v>948</c:v>
                </c:pt>
                <c:pt idx="3">
                  <c:v>1140</c:v>
                </c:pt>
                <c:pt idx="4">
                  <c:v>1117</c:v>
                </c:pt>
                <c:pt idx="5">
                  <c:v>1031</c:v>
                </c:pt>
                <c:pt idx="6">
                  <c:v>371</c:v>
                </c:pt>
                <c:pt idx="7">
                  <c:v>255</c:v>
                </c:pt>
                <c:pt idx="8">
                  <c:v>146</c:v>
                </c:pt>
                <c:pt idx="9">
                  <c:v>105</c:v>
                </c:pt>
                <c:pt idx="10">
                  <c:v>84</c:v>
                </c:pt>
                <c:pt idx="11">
                  <c:v>97</c:v>
                </c:pt>
                <c:pt idx="12">
                  <c:v>107</c:v>
                </c:pt>
                <c:pt idx="13">
                  <c:v>181</c:v>
                </c:pt>
                <c:pt idx="14">
                  <c:v>122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474752"/>
        <c:axId val="214476288"/>
      </c:lineChart>
      <c:catAx>
        <c:axId val="21447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476288"/>
        <c:crosses val="autoZero"/>
        <c:auto val="1"/>
        <c:lblAlgn val="ctr"/>
        <c:lblOffset val="100"/>
        <c:noMultiLvlLbl val="0"/>
      </c:catAx>
      <c:valAx>
        <c:axId val="214476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474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5010083114610676"/>
          <c:y val="6.0161125692621754E-2"/>
          <c:w val="0.49146522309711288"/>
          <c:h val="0.81910870516185474"/>
        </c:manualLayout>
      </c:layout>
      <c:pieChart>
        <c:varyColors val="1"/>
        <c:ser>
          <c:idx val="0"/>
          <c:order val="0"/>
          <c:explosion val="24"/>
          <c:dPt>
            <c:idx val="0"/>
            <c:bubble3D val="0"/>
            <c:explosion val="18"/>
          </c:dPt>
          <c:dLbls>
            <c:txPr>
              <a:bodyPr/>
              <a:lstStyle/>
              <a:p>
                <a:pPr>
                  <a:defRPr sz="1800"/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'[Microsoft Word uygulamasında grafik]Sayfa1'!$A$2:$A$5</c:f>
              <c:strCache>
                <c:ptCount val="4"/>
                <c:pt idx="0">
                  <c:v>İnek sütü</c:v>
                </c:pt>
                <c:pt idx="1">
                  <c:v>koyun</c:v>
                </c:pt>
                <c:pt idx="2">
                  <c:v>Keçi</c:v>
                </c:pt>
                <c:pt idx="3">
                  <c:v>Manda</c:v>
                </c:pt>
              </c:strCache>
            </c:strRef>
          </c:cat>
          <c:val>
            <c:numRef>
              <c:f>'[Microsoft Word uygulamasında grafik]Sayfa1'!$B$2:$B$5</c:f>
              <c:numCache>
                <c:formatCode>General</c:formatCode>
                <c:ptCount val="4"/>
                <c:pt idx="0">
                  <c:v>91.2</c:v>
                </c:pt>
                <c:pt idx="1">
                  <c:v>6</c:v>
                </c:pt>
                <c:pt idx="2">
                  <c:v>2.5</c:v>
                </c:pt>
                <c:pt idx="3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>
            <a:defRPr sz="1800"/>
          </a:pPr>
          <a:endParaRPr lang="tr-T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'[Microsoft Word uygulamasında grafik]Sayfa1'!$B$1</c:f>
              <c:strCache>
                <c:ptCount val="1"/>
                <c:pt idx="0">
                  <c:v>Sanayiye giden çiğ süt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'[Microsoft Word uygulamasında grafik]Sayfa1'!$A$2:$A$6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uygulamasında grafik]Sayfa1'!$B$2:$B$6</c:f>
              <c:numCache>
                <c:formatCode>General</c:formatCode>
                <c:ptCount val="5"/>
                <c:pt idx="0">
                  <c:v>6.8</c:v>
                </c:pt>
                <c:pt idx="1">
                  <c:v>7.1</c:v>
                </c:pt>
                <c:pt idx="2">
                  <c:v>7.9</c:v>
                </c:pt>
                <c:pt idx="3">
                  <c:v>7.9</c:v>
                </c:pt>
                <c:pt idx="4">
                  <c:v>8.6</c:v>
                </c:pt>
              </c:numCache>
            </c:numRef>
          </c:val>
        </c:ser>
        <c:ser>
          <c:idx val="1"/>
          <c:order val="1"/>
          <c:tx>
            <c:strRef>
              <c:f>'[Microsoft Word uygulamasında grafik]Sayfa1'!$C$1</c:f>
              <c:strCache>
                <c:ptCount val="1"/>
                <c:pt idx="0">
                  <c:v>Sanayiye gitmeyen çiğ süt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'[Microsoft Word uygulamasında grafik]Sayfa1'!$A$2:$A$6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uygulamasında grafik]Sayfa1'!$C$2:$C$6</c:f>
              <c:numCache>
                <c:formatCode>General</c:formatCode>
                <c:ptCount val="5"/>
                <c:pt idx="0">
                  <c:v>5.7</c:v>
                </c:pt>
                <c:pt idx="1">
                  <c:v>8</c:v>
                </c:pt>
                <c:pt idx="2">
                  <c:v>9.5</c:v>
                </c:pt>
                <c:pt idx="3">
                  <c:v>10.299999999999999</c:v>
                </c:pt>
                <c:pt idx="4">
                  <c:v>9.9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1823104"/>
        <c:axId val="281824640"/>
      </c:barChart>
      <c:catAx>
        <c:axId val="281823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tr-TR"/>
          </a:p>
        </c:txPr>
        <c:crossAx val="281824640"/>
        <c:crosses val="autoZero"/>
        <c:auto val="1"/>
        <c:lblAlgn val="ctr"/>
        <c:lblOffset val="100"/>
        <c:noMultiLvlLbl val="0"/>
      </c:catAx>
      <c:valAx>
        <c:axId val="2818246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tr-TR" sz="1800"/>
                  <a:t>TON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tr-TR"/>
          </a:p>
        </c:txPr>
        <c:crossAx val="28182310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000"/>
          </a:pPr>
          <a:endParaRPr lang="tr-T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'[Microsoft Word uygulamasında grafik]Sayfa1'!$B$1</c:f>
              <c:strCache>
                <c:ptCount val="1"/>
                <c:pt idx="0">
                  <c:v>İçme sütü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'[Microsoft Word uygulamasında grafik]Sayfa1'!$A$2:$A$6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uygulamasında grafik]Sayfa1'!$B$2:$B$6</c:f>
              <c:numCache>
                <c:formatCode>General</c:formatCode>
                <c:ptCount val="5"/>
                <c:pt idx="0">
                  <c:v>1091</c:v>
                </c:pt>
                <c:pt idx="1">
                  <c:v>1165</c:v>
                </c:pt>
                <c:pt idx="2">
                  <c:v>1250</c:v>
                </c:pt>
                <c:pt idx="3">
                  <c:v>1298</c:v>
                </c:pt>
                <c:pt idx="4">
                  <c:v>1311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'[Microsoft Word uygulamasında grafik]Sayfa1'!$C$1</c:f>
              <c:strCache>
                <c:ptCount val="1"/>
                <c:pt idx="0">
                  <c:v>Peynir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'[Microsoft Word uygulamasında grafik]Sayfa1'!$A$2:$A$6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uygulamasında grafik]Sayfa1'!$C$2:$C$6</c:f>
              <c:numCache>
                <c:formatCode>General</c:formatCode>
                <c:ptCount val="5"/>
                <c:pt idx="0">
                  <c:v>473</c:v>
                </c:pt>
                <c:pt idx="1">
                  <c:v>519</c:v>
                </c:pt>
                <c:pt idx="2">
                  <c:v>564</c:v>
                </c:pt>
                <c:pt idx="3">
                  <c:v>600</c:v>
                </c:pt>
                <c:pt idx="4">
                  <c:v>630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'[Microsoft Word uygulamasında grafik]Sayfa1'!$D$1</c:f>
              <c:strCache>
                <c:ptCount val="1"/>
                <c:pt idx="0">
                  <c:v>Yoğurt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'[Microsoft Word uygulamasında grafik]Sayfa1'!$A$2:$A$6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uygulamasında grafik]Sayfa1'!$D$2:$D$6</c:f>
              <c:numCache>
                <c:formatCode>General</c:formatCode>
                <c:ptCount val="5"/>
                <c:pt idx="0">
                  <c:v>908</c:v>
                </c:pt>
                <c:pt idx="1">
                  <c:v>1007</c:v>
                </c:pt>
                <c:pt idx="2">
                  <c:v>1053</c:v>
                </c:pt>
                <c:pt idx="3">
                  <c:v>1081</c:v>
                </c:pt>
                <c:pt idx="4">
                  <c:v>1101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'[Microsoft Word uygulamasında grafik]Sayfa1'!$E$1</c:f>
              <c:strCache>
                <c:ptCount val="1"/>
                <c:pt idx="0">
                  <c:v>Ayran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'[Microsoft Word uygulamasında grafik]Sayfa1'!$A$2:$A$6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uygulamasında grafik]Sayfa1'!$E$2:$E$6</c:f>
              <c:numCache>
                <c:formatCode>General</c:formatCode>
                <c:ptCount val="5"/>
                <c:pt idx="0">
                  <c:v>398</c:v>
                </c:pt>
                <c:pt idx="1">
                  <c:v>459</c:v>
                </c:pt>
                <c:pt idx="2">
                  <c:v>508</c:v>
                </c:pt>
                <c:pt idx="3">
                  <c:v>560</c:v>
                </c:pt>
                <c:pt idx="4">
                  <c:v>599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'[Microsoft Word uygulamasında grafik]Sayfa1'!$F$1</c:f>
              <c:strCache>
                <c:ptCount val="1"/>
                <c:pt idx="0">
                  <c:v>Tereyağı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'[Microsoft Word uygulamasında grafik]Sayfa1'!$A$2:$A$6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uygulamasında grafik]Sayfa1'!$F$2:$F$6</c:f>
              <c:numCache>
                <c:formatCode>General</c:formatCode>
                <c:ptCount val="5"/>
                <c:pt idx="0">
                  <c:v>33</c:v>
                </c:pt>
                <c:pt idx="1">
                  <c:v>35</c:v>
                </c:pt>
                <c:pt idx="2">
                  <c:v>40</c:v>
                </c:pt>
                <c:pt idx="3">
                  <c:v>42</c:v>
                </c:pt>
                <c:pt idx="4">
                  <c:v>46</c:v>
                </c:pt>
              </c:numCache>
            </c:numRef>
          </c:val>
          <c:smooth val="0"/>
        </c:ser>
        <c:ser>
          <c:idx val="6"/>
          <c:order val="5"/>
          <c:tx>
            <c:strRef>
              <c:f>'[Microsoft Word uygulamasında grafik]Sayfa1'!$G$1</c:f>
              <c:strCache>
                <c:ptCount val="1"/>
                <c:pt idx="0">
                  <c:v>Süttozu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'[Microsoft Word uygulamasında grafik]Sayfa1'!$A$2:$A$6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uygulamasında grafik]Sayfa1'!$G$2:$G$6</c:f>
              <c:numCache>
                <c:formatCode>General</c:formatCode>
                <c:ptCount val="5"/>
                <c:pt idx="0">
                  <c:v>72</c:v>
                </c:pt>
                <c:pt idx="1">
                  <c:v>79</c:v>
                </c:pt>
                <c:pt idx="2">
                  <c:v>84</c:v>
                </c:pt>
                <c:pt idx="3">
                  <c:v>79</c:v>
                </c:pt>
                <c:pt idx="4">
                  <c:v>101</c:v>
                </c:pt>
              </c:numCache>
            </c:numRef>
          </c:val>
          <c:smooth val="0"/>
        </c:ser>
        <c:ser>
          <c:idx val="7"/>
          <c:order val="6"/>
          <c:tx>
            <c:strRef>
              <c:f>'[Microsoft Word uygulamasında grafik]Sayfa1'!$H$1</c:f>
              <c:strCache>
                <c:ptCount val="1"/>
                <c:pt idx="0">
                  <c:v>Dondurma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'[Microsoft Word uygulamasında grafik]Sayfa1'!$A$2:$A$6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'[Microsoft Word uygulamasında grafik]Sayfa1'!$H$2:$H$6</c:f>
              <c:numCache>
                <c:formatCode>General</c:formatCode>
                <c:ptCount val="5"/>
                <c:pt idx="0">
                  <c:v>243</c:v>
                </c:pt>
                <c:pt idx="1">
                  <c:v>291</c:v>
                </c:pt>
                <c:pt idx="2">
                  <c:v>303</c:v>
                </c:pt>
                <c:pt idx="3">
                  <c:v>314</c:v>
                </c:pt>
                <c:pt idx="4">
                  <c:v>327</c:v>
                </c:pt>
              </c:numCache>
            </c:numRef>
          </c:val>
          <c:smooth val="0"/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8396800"/>
        <c:axId val="118398336"/>
      </c:lineChart>
      <c:catAx>
        <c:axId val="11839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tr-TR"/>
          </a:p>
        </c:txPr>
        <c:crossAx val="118398336"/>
        <c:crosses val="autoZero"/>
        <c:auto val="1"/>
        <c:lblAlgn val="ctr"/>
        <c:lblOffset val="100"/>
        <c:noMultiLvlLbl val="0"/>
      </c:catAx>
      <c:valAx>
        <c:axId val="1183983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tr-TR" sz="1800"/>
                  <a:t>Bin</a:t>
                </a:r>
                <a:r>
                  <a:rPr lang="tr-TR" sz="1800" baseline="0"/>
                  <a:t> Ton</a:t>
                </a:r>
                <a:endParaRPr lang="tr-TR" sz="1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tr-TR"/>
          </a:p>
        </c:txPr>
        <c:crossAx val="118396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964555993000871"/>
          <c:y val="0.20227065957302265"/>
          <c:w val="0.10202110673665792"/>
          <c:h val="0.459766632254792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7A566B-04C4-48A8-ADCE-5BD756BAD105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C028FF7-CAE0-4EB7-8F00-BFD30D3C4B28}">
      <dgm:prSet custT="1"/>
      <dgm:spPr>
        <a:solidFill>
          <a:schemeClr val="bg2"/>
        </a:solidFill>
      </dgm:spPr>
      <dgm:t>
        <a:bodyPr/>
        <a:lstStyle/>
        <a:p>
          <a:pPr algn="just" rtl="0"/>
          <a:r>
            <a:rPr lang="tr-TR" sz="2400" b="1" dirty="0" smtClean="0">
              <a:solidFill>
                <a:schemeClr val="tx1"/>
              </a:solidFill>
            </a:rPr>
            <a:t>İnsanlar sağlıklı olarak büyümek ve gelişmek için süt ve süt ürünleri tüketmek zorundadırlar.</a:t>
          </a:r>
        </a:p>
      </dgm:t>
    </dgm:pt>
    <dgm:pt modelId="{EBAEB001-1681-49A5-875C-F1F0BB5C17E1}" type="parTrans" cxnId="{C7530066-2CA5-4629-BB22-6DA95E84560E}">
      <dgm:prSet/>
      <dgm:spPr/>
      <dgm:t>
        <a:bodyPr/>
        <a:lstStyle/>
        <a:p>
          <a:endParaRPr lang="tr-TR"/>
        </a:p>
      </dgm:t>
    </dgm:pt>
    <dgm:pt modelId="{6B5CEFBB-EA9F-45F7-8D76-4B52046D0F0A}" type="sibTrans" cxnId="{C7530066-2CA5-4629-BB22-6DA95E84560E}">
      <dgm:prSet/>
      <dgm:spPr/>
      <dgm:t>
        <a:bodyPr/>
        <a:lstStyle/>
        <a:p>
          <a:endParaRPr lang="tr-TR"/>
        </a:p>
      </dgm:t>
    </dgm:pt>
    <dgm:pt modelId="{65D0AB58-B804-4C7E-99D5-B8F35D52EE3A}">
      <dgm:prSet custT="1"/>
      <dgm:spPr>
        <a:solidFill>
          <a:schemeClr val="bg2"/>
        </a:solidFill>
      </dgm:spPr>
      <dgm:t>
        <a:bodyPr/>
        <a:lstStyle/>
        <a:p>
          <a:pPr algn="just" rtl="0"/>
          <a:r>
            <a:rPr lang="tr-TR" sz="2000" b="1" dirty="0" smtClean="0">
              <a:solidFill>
                <a:schemeClr val="tx1"/>
              </a:solidFill>
            </a:rPr>
            <a:t>Sü</a:t>
          </a:r>
          <a:r>
            <a:rPr lang="tr-TR" sz="2000" b="1" dirty="0" smtClean="0">
              <a:solidFill>
                <a:schemeClr val="tx1"/>
              </a:solidFill>
              <a:effectLst/>
              <a:latin typeface="Times New Roman"/>
              <a:ea typeface="Times New Roman"/>
            </a:rPr>
            <a:t>t, insan ve birçok canlı için yaşamın ilk gıdası olduğu gibi insan yaşamının her evresinde tüketilmesi gereken “mucizevî” bir gıda maddesidir. Bu yüzden yete</a:t>
          </a:r>
          <a:r>
            <a:rPr lang="tr-TR" sz="2000" b="1" dirty="0" smtClean="0">
              <a:solidFill>
                <a:schemeClr val="tx1"/>
              </a:solidFill>
            </a:rPr>
            <a:t>rli ve dengeli beslenmesinde önemli bir yer tutmaktadır.       </a:t>
          </a:r>
          <a:endParaRPr lang="tr-TR" sz="2000" b="1" dirty="0">
            <a:solidFill>
              <a:schemeClr val="tx1"/>
            </a:solidFill>
          </a:endParaRPr>
        </a:p>
      </dgm:t>
    </dgm:pt>
    <dgm:pt modelId="{4F477B5F-0E5F-4825-BD0A-599867A8EEEE}" type="parTrans" cxnId="{8C77104C-B874-48F8-AD46-6C25ECC92C90}">
      <dgm:prSet/>
      <dgm:spPr/>
      <dgm:t>
        <a:bodyPr/>
        <a:lstStyle/>
        <a:p>
          <a:endParaRPr lang="tr-TR"/>
        </a:p>
      </dgm:t>
    </dgm:pt>
    <dgm:pt modelId="{4689F6CA-8F41-4719-B8BB-5F273C150CBB}" type="sibTrans" cxnId="{8C77104C-B874-48F8-AD46-6C25ECC92C90}">
      <dgm:prSet/>
      <dgm:spPr/>
      <dgm:t>
        <a:bodyPr/>
        <a:lstStyle/>
        <a:p>
          <a:endParaRPr lang="tr-TR"/>
        </a:p>
      </dgm:t>
    </dgm:pt>
    <dgm:pt modelId="{BD890E81-1528-4607-92E2-94463ACF0E44}">
      <dgm:prSet/>
      <dgm:spPr>
        <a:solidFill>
          <a:schemeClr val="bg2"/>
        </a:solidFill>
      </dgm:spPr>
      <dgm:t>
        <a:bodyPr/>
        <a:lstStyle/>
        <a:p>
          <a:pPr algn="just" rtl="0"/>
          <a:r>
            <a:rPr lang="tr-TR" b="1" dirty="0" smtClean="0">
              <a:solidFill>
                <a:schemeClr val="tx1"/>
              </a:solidFill>
            </a:rPr>
            <a:t>Beyin gelişimi bakımından hayati öneme sahip elzem amino asitler, başta süt ve süt ürünleri olmak üzere sadece hayvansal kökenli proteinlerde bulunmaktadır.   </a:t>
          </a:r>
          <a:endParaRPr lang="tr-TR" b="1" dirty="0">
            <a:solidFill>
              <a:schemeClr val="tx1"/>
            </a:solidFill>
          </a:endParaRPr>
        </a:p>
      </dgm:t>
    </dgm:pt>
    <dgm:pt modelId="{BF769FD5-34C3-478B-A6AB-05FD94F86881}" type="parTrans" cxnId="{B86F1088-653B-4C3E-9B98-4709F1F46890}">
      <dgm:prSet/>
      <dgm:spPr/>
      <dgm:t>
        <a:bodyPr/>
        <a:lstStyle/>
        <a:p>
          <a:endParaRPr lang="tr-TR"/>
        </a:p>
      </dgm:t>
    </dgm:pt>
    <dgm:pt modelId="{B46452F8-D690-453F-8359-599980205564}" type="sibTrans" cxnId="{B86F1088-653B-4C3E-9B98-4709F1F46890}">
      <dgm:prSet/>
      <dgm:spPr/>
      <dgm:t>
        <a:bodyPr/>
        <a:lstStyle/>
        <a:p>
          <a:endParaRPr lang="tr-TR"/>
        </a:p>
      </dgm:t>
    </dgm:pt>
    <dgm:pt modelId="{24FD9810-931A-42CC-8729-FA3E4C94A851}" type="pres">
      <dgm:prSet presAssocID="{6B7A566B-04C4-48A8-ADCE-5BD756BAD10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E8B014E-1C9B-4118-B9EC-22BD1CB01E9F}" type="pres">
      <dgm:prSet presAssocID="{65D0AB58-B804-4C7E-99D5-B8F35D52EE3A}" presName="composite" presStyleCnt="0"/>
      <dgm:spPr/>
    </dgm:pt>
    <dgm:pt modelId="{6835E047-2689-48BB-9F5E-E45FEC4EFFF3}" type="pres">
      <dgm:prSet presAssocID="{65D0AB58-B804-4C7E-99D5-B8F35D52EE3A}" presName="imgShp" presStyleLbl="fgImgPlace1" presStyleIdx="0" presStyleCnt="3" custLinFactNeighborX="-65541" custLinFactNeighborY="175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6281D275-B48B-4DAF-B954-609997696043}" type="pres">
      <dgm:prSet presAssocID="{65D0AB58-B804-4C7E-99D5-B8F35D52EE3A}" presName="txShp" presStyleLbl="node1" presStyleIdx="0" presStyleCnt="3" custScaleX="126390" custLinFactNeighborX="14773" custLinFactNeighborY="-22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5AE3694-E791-4793-9CC7-35F233E49069}" type="pres">
      <dgm:prSet presAssocID="{4689F6CA-8F41-4719-B8BB-5F273C150CBB}" presName="spacing" presStyleCnt="0"/>
      <dgm:spPr/>
    </dgm:pt>
    <dgm:pt modelId="{9320DC52-4517-4974-9142-852747D5A4A0}" type="pres">
      <dgm:prSet presAssocID="{1C028FF7-CAE0-4EB7-8F00-BFD30D3C4B28}" presName="composite" presStyleCnt="0"/>
      <dgm:spPr/>
    </dgm:pt>
    <dgm:pt modelId="{81B33F24-C3D7-4B4B-98DE-1EB2BD32F614}" type="pres">
      <dgm:prSet presAssocID="{1C028FF7-CAE0-4EB7-8F00-BFD30D3C4B28}" presName="imgShp" presStyleLbl="fgImgPlace1" presStyleIdx="1" presStyleCnt="3" custLinFactNeighborX="-74272" custLinFactNeighborY="-92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DCD87642-E523-44FA-BFA7-4879889FE716}" type="pres">
      <dgm:prSet presAssocID="{1C028FF7-CAE0-4EB7-8F00-BFD30D3C4B28}" presName="txShp" presStyleLbl="node1" presStyleIdx="1" presStyleCnt="3" custScaleX="127565" custLinFactNeighborX="11563" custLinFactNeighborY="239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34395C-F283-4947-85FA-1C29202284D7}" type="pres">
      <dgm:prSet presAssocID="{6B5CEFBB-EA9F-45F7-8D76-4B52046D0F0A}" presName="spacing" presStyleCnt="0"/>
      <dgm:spPr/>
    </dgm:pt>
    <dgm:pt modelId="{FAE3569C-8079-40CD-A7A0-1BA8099D17F2}" type="pres">
      <dgm:prSet presAssocID="{BD890E81-1528-4607-92E2-94463ACF0E44}" presName="composite" presStyleCnt="0"/>
      <dgm:spPr/>
    </dgm:pt>
    <dgm:pt modelId="{06BADE53-FE87-4E33-9A49-5119B26DEFE4}" type="pres">
      <dgm:prSet presAssocID="{BD890E81-1528-4607-92E2-94463ACF0E44}" presName="imgShp" presStyleLbl="fgImgPlace1" presStyleIdx="2" presStyleCnt="3" custLinFactNeighborX="-89466" custLinFactNeighborY="-1903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AEEE6B5C-5E02-4E0B-8BFF-2F2EC056F015}" type="pres">
      <dgm:prSet presAssocID="{BD890E81-1528-4607-92E2-94463ACF0E44}" presName="txShp" presStyleLbl="node1" presStyleIdx="2" presStyleCnt="3" custScaleX="125255" custScaleY="187241" custLinFactNeighborX="13879" custLinFactNeighborY="-465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C77104C-B874-48F8-AD46-6C25ECC92C90}" srcId="{6B7A566B-04C4-48A8-ADCE-5BD756BAD105}" destId="{65D0AB58-B804-4C7E-99D5-B8F35D52EE3A}" srcOrd="0" destOrd="0" parTransId="{4F477B5F-0E5F-4825-BD0A-599867A8EEEE}" sibTransId="{4689F6CA-8F41-4719-B8BB-5F273C150CBB}"/>
    <dgm:cxn modelId="{C7530066-2CA5-4629-BB22-6DA95E84560E}" srcId="{6B7A566B-04C4-48A8-ADCE-5BD756BAD105}" destId="{1C028FF7-CAE0-4EB7-8F00-BFD30D3C4B28}" srcOrd="1" destOrd="0" parTransId="{EBAEB001-1681-49A5-875C-F1F0BB5C17E1}" sibTransId="{6B5CEFBB-EA9F-45F7-8D76-4B52046D0F0A}"/>
    <dgm:cxn modelId="{3A213E9F-71A9-4941-8DDC-037912C234BD}" type="presOf" srcId="{6B7A566B-04C4-48A8-ADCE-5BD756BAD105}" destId="{24FD9810-931A-42CC-8729-FA3E4C94A851}" srcOrd="0" destOrd="0" presId="urn:microsoft.com/office/officeart/2005/8/layout/vList3#2"/>
    <dgm:cxn modelId="{0B7F6D20-6DC0-4EB5-8B15-E1AAAA9ACF39}" type="presOf" srcId="{BD890E81-1528-4607-92E2-94463ACF0E44}" destId="{AEEE6B5C-5E02-4E0B-8BFF-2F2EC056F015}" srcOrd="0" destOrd="0" presId="urn:microsoft.com/office/officeart/2005/8/layout/vList3#2"/>
    <dgm:cxn modelId="{B86F1088-653B-4C3E-9B98-4709F1F46890}" srcId="{6B7A566B-04C4-48A8-ADCE-5BD756BAD105}" destId="{BD890E81-1528-4607-92E2-94463ACF0E44}" srcOrd="2" destOrd="0" parTransId="{BF769FD5-34C3-478B-A6AB-05FD94F86881}" sibTransId="{B46452F8-D690-453F-8359-599980205564}"/>
    <dgm:cxn modelId="{50C3CFB1-24F4-42FA-BE2F-39F935327B26}" type="presOf" srcId="{1C028FF7-CAE0-4EB7-8F00-BFD30D3C4B28}" destId="{DCD87642-E523-44FA-BFA7-4879889FE716}" srcOrd="0" destOrd="0" presId="urn:microsoft.com/office/officeart/2005/8/layout/vList3#2"/>
    <dgm:cxn modelId="{61A1DDB7-6B7D-4F7A-88C0-3943BD5323CC}" type="presOf" srcId="{65D0AB58-B804-4C7E-99D5-B8F35D52EE3A}" destId="{6281D275-B48B-4DAF-B954-609997696043}" srcOrd="0" destOrd="0" presId="urn:microsoft.com/office/officeart/2005/8/layout/vList3#2"/>
    <dgm:cxn modelId="{01B684FC-D781-4994-B42B-9FE18A45F82A}" type="presParOf" srcId="{24FD9810-931A-42CC-8729-FA3E4C94A851}" destId="{FE8B014E-1C9B-4118-B9EC-22BD1CB01E9F}" srcOrd="0" destOrd="0" presId="urn:microsoft.com/office/officeart/2005/8/layout/vList3#2"/>
    <dgm:cxn modelId="{C2588A1F-0E42-4239-8E1D-86F5706BFDE5}" type="presParOf" srcId="{FE8B014E-1C9B-4118-B9EC-22BD1CB01E9F}" destId="{6835E047-2689-48BB-9F5E-E45FEC4EFFF3}" srcOrd="0" destOrd="0" presId="urn:microsoft.com/office/officeart/2005/8/layout/vList3#2"/>
    <dgm:cxn modelId="{6F318369-AE9A-4097-B0C0-AE3DB6F43018}" type="presParOf" srcId="{FE8B014E-1C9B-4118-B9EC-22BD1CB01E9F}" destId="{6281D275-B48B-4DAF-B954-609997696043}" srcOrd="1" destOrd="0" presId="urn:microsoft.com/office/officeart/2005/8/layout/vList3#2"/>
    <dgm:cxn modelId="{FC3BE8B8-397B-4D3E-8861-6B46D6CABAB8}" type="presParOf" srcId="{24FD9810-931A-42CC-8729-FA3E4C94A851}" destId="{B5AE3694-E791-4793-9CC7-35F233E49069}" srcOrd="1" destOrd="0" presId="urn:microsoft.com/office/officeart/2005/8/layout/vList3#2"/>
    <dgm:cxn modelId="{E3FC960D-3456-4523-96D9-ACEA28C01AF4}" type="presParOf" srcId="{24FD9810-931A-42CC-8729-FA3E4C94A851}" destId="{9320DC52-4517-4974-9142-852747D5A4A0}" srcOrd="2" destOrd="0" presId="urn:microsoft.com/office/officeart/2005/8/layout/vList3#2"/>
    <dgm:cxn modelId="{AECA03C6-D7BE-4A19-93BA-5ABD9D25A7CE}" type="presParOf" srcId="{9320DC52-4517-4974-9142-852747D5A4A0}" destId="{81B33F24-C3D7-4B4B-98DE-1EB2BD32F614}" srcOrd="0" destOrd="0" presId="urn:microsoft.com/office/officeart/2005/8/layout/vList3#2"/>
    <dgm:cxn modelId="{87D715FB-A29A-437E-BDD0-03D634CD7DA5}" type="presParOf" srcId="{9320DC52-4517-4974-9142-852747D5A4A0}" destId="{DCD87642-E523-44FA-BFA7-4879889FE716}" srcOrd="1" destOrd="0" presId="urn:microsoft.com/office/officeart/2005/8/layout/vList3#2"/>
    <dgm:cxn modelId="{FDCBBF03-0790-4295-8DF7-D7B6F5BE607D}" type="presParOf" srcId="{24FD9810-931A-42CC-8729-FA3E4C94A851}" destId="{B334395C-F283-4947-85FA-1C29202284D7}" srcOrd="3" destOrd="0" presId="urn:microsoft.com/office/officeart/2005/8/layout/vList3#2"/>
    <dgm:cxn modelId="{4E828DBF-0D8C-4F94-9C2D-47035A65CD9E}" type="presParOf" srcId="{24FD9810-931A-42CC-8729-FA3E4C94A851}" destId="{FAE3569C-8079-40CD-A7A0-1BA8099D17F2}" srcOrd="4" destOrd="0" presId="urn:microsoft.com/office/officeart/2005/8/layout/vList3#2"/>
    <dgm:cxn modelId="{1E98266C-C7B5-42B7-87C2-7E4FBA1A9BB9}" type="presParOf" srcId="{FAE3569C-8079-40CD-A7A0-1BA8099D17F2}" destId="{06BADE53-FE87-4E33-9A49-5119B26DEFE4}" srcOrd="0" destOrd="0" presId="urn:microsoft.com/office/officeart/2005/8/layout/vList3#2"/>
    <dgm:cxn modelId="{D2440883-1144-4A87-9662-5736202FDC3C}" type="presParOf" srcId="{FAE3569C-8079-40CD-A7A0-1BA8099D17F2}" destId="{AEEE6B5C-5E02-4E0B-8BFF-2F2EC056F015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0.73958</cdr:x>
      <cdr:y>0.60069</cdr:y>
    </cdr:from>
    <cdr:to>
      <cdr:x>0.93958</cdr:x>
      <cdr:y>0.93403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3381375" y="16478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tr-TR" sz="1100"/>
        </a:p>
      </cdr:txBody>
    </cdr:sp>
  </cdr:relSizeAnchor>
  <cdr:relSizeAnchor xmlns:cdr="http://schemas.openxmlformats.org/drawingml/2006/chartDrawing">
    <cdr:from>
      <cdr:x>0.65</cdr:x>
      <cdr:y>0.31944</cdr:y>
    </cdr:from>
    <cdr:to>
      <cdr:x>0.85</cdr:x>
      <cdr:y>0.65278</cdr:y>
    </cdr:to>
    <cdr:sp macro="" textlink="">
      <cdr:nvSpPr>
        <cdr:cNvPr id="3" name="Metin kutusu 2"/>
        <cdr:cNvSpPr txBox="1"/>
      </cdr:nvSpPr>
      <cdr:spPr>
        <a:xfrm xmlns:a="http://schemas.openxmlformats.org/drawingml/2006/main">
          <a:off x="2971800" y="8763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tr-TR" sz="1100"/>
        </a:p>
      </cdr:txBody>
    </cdr:sp>
  </cdr:relSizeAnchor>
  <cdr:relSizeAnchor xmlns:cdr="http://schemas.openxmlformats.org/drawingml/2006/chartDrawing">
    <cdr:from>
      <cdr:x>0.00355</cdr:x>
      <cdr:y>0.26876</cdr:y>
    </cdr:from>
    <cdr:to>
      <cdr:x>0.31662</cdr:x>
      <cdr:y>0.90117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2281" y="1370701"/>
          <a:ext cx="2843808" cy="3225271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9239A-7A9E-4B38-A721-0480DB0168C8}" type="datetimeFigureOut">
              <a:rPr lang="tr-TR" smtClean="0"/>
              <a:pPr/>
              <a:t>29.4.2015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91B1C-4DE4-424B-90EB-3F0EF97A7C3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172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15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26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27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28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29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30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32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34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35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36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37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38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39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41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42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44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45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46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47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48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91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49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9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50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91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56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58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59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63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72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7C70E-3900-4147-A841-2F7D305F3D7B}" type="slidenum">
              <a:rPr lang="tr-TR" smtClean="0">
                <a:solidFill>
                  <a:prstClr val="black"/>
                </a:solidFill>
              </a:rPr>
              <a:pPr/>
              <a:t>21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31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22</a:t>
            </a:fld>
            <a:endParaRPr lang="tr-T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23</a:t>
            </a:fld>
            <a:endParaRPr lang="tr-T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24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1B1C-4DE4-424B-90EB-3F0EF97A7C35}" type="slidenum">
              <a:rPr lang="tr-TR" smtClean="0">
                <a:solidFill>
                  <a:prstClr val="black"/>
                </a:solidFill>
              </a:rPr>
              <a:pPr/>
              <a:t>25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FF11C-F859-4BFD-B7FD-5ED0A7C86302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D175B-5B54-4752-94C5-FE1640EA791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66723-8EF1-4CF3-99DC-4CBA3289E137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9CD73-A800-4106-9772-B3DE8328CA6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AA42-5A75-470D-8E3E-B392E2461979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FC6F-921B-4A5B-8824-699105E38D79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026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0B92-6571-4CF9-8333-5BFE24A5D9B3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781F3-8218-4C66-99C9-212331B45C01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01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66723-8EF1-4CF3-99DC-4CBA3289E137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9CD73-A800-4106-9772-B3DE8328CA60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420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B8277-8BB4-474E-AFD7-2015795EFBDD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B1E-EAFF-4A50-9C0D-FF2EC4BAE958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62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B8277-8BB4-474E-AFD7-2015795EFBDD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B1E-EAFF-4A50-9C0D-FF2EC4BAE95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AD8A0-1AB5-4560-BDC8-D133D5AC1E65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28597-EDB3-4C15-BED1-73A30CE0C15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78612-5D41-4C64-9FC8-A5200018E681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EC516-F8EB-4738-8C5F-BEF3EFA5889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F4A35-832D-48EA-A958-0A983D9649A9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AAC78-8732-449F-907D-87D585E024A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4AD0F-124F-49E2-9177-72ABEA239FF7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FE54A-8897-48ED-AE7D-274785E03BC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5E1D-222C-48D8-9163-6361C2BAE1AD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C80B4-EF40-4E26-A985-56CDFA726E0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7D01C-BF54-44F0-87C9-1229B5826186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5E7E4-DE06-41F0-A246-807454A840F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23D8-8FE6-469D-A563-67B3ADF20C5F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E3661-75CA-4A5D-8DEB-3374F77775B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03728-9920-407C-A261-907DCEE07436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B0D01-CAEF-4C34-AF59-D670BEFA5AD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C3B6-61F8-4D6F-938C-861A26ED54A7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7583C-C816-4003-AFC6-187985AC3A4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AE9AB-790D-4792-8EFF-8782C2398EE8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3C7F2-4971-4C12-BD36-EC394C201C0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CE453-550C-4DD9-A4D6-96C280759F8C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DF8A2-98FB-407A-8FFF-934544C6A59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C9C26-7E29-4473-A99D-80E8A3895068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15970-D483-4717-9588-E12FB8E5596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5B451-E193-4A20-BE0F-92ED67A820A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550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 hasCustomPrompt="1"/>
          </p:nvPr>
        </p:nvSpPr>
        <p:spPr>
          <a:xfrm>
            <a:off x="683568" y="1484784"/>
            <a:ext cx="8229600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4pPr>
              <a:defRPr/>
            </a:lvl4pPr>
          </a:lstStyle>
          <a:p>
            <a:pPr lvl="0"/>
            <a:r>
              <a:rPr lang="tr-TR" dirty="0" err="1" smtClean="0"/>
              <a:t>Aşkşkşksıl</a:t>
            </a:r>
            <a:r>
              <a:rPr lang="tr-TR" dirty="0" smtClean="0"/>
              <a:t> metin stillerini düzenlemek için tıklatın</a:t>
            </a:r>
          </a:p>
          <a:p>
            <a:pPr lvl="1"/>
            <a:r>
              <a:rPr lang="tr-TR" dirty="0" err="1" smtClean="0"/>
              <a:t>İkincoğğğğğğği</a:t>
            </a:r>
            <a:r>
              <a:rPr lang="tr-TR" dirty="0" smtClean="0"/>
              <a:t>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err="1" smtClean="0"/>
              <a:t>nönönDördüncü</a:t>
            </a:r>
            <a:r>
              <a:rPr lang="tr-TR" dirty="0" smtClean="0"/>
              <a:t>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AFCD-105F-4EBA-8386-F35C74525173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573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E194-7087-4FD5-8743-2E4677688C9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894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E775B-DA6A-4D73-AE52-BD8AEABE0B57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911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033CC-01B2-418A-A9E1-EDDE37B534E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175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CD48D-A4CC-4400-9103-52A2822F26B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7205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5E917-4C47-4D2E-9D3F-25F6CDA1F0AE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820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B36C-5ACF-415D-AD65-4B1A6EE16825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CC6D1-E837-43BA-BDCF-EB87DE1183A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6BF2F-F4B1-4B43-9ABA-D2E2B23DF34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0282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8812-0960-4957-8CF4-DF702E3917F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0313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7CF2-7C6D-4FE5-9F5F-11BE028C221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9420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10975-B2D9-4C98-803B-A564DAE18D7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9604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9D3A-1C31-403C-9059-B2E3C7CA3A0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0275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38AB79C1-572B-470F-93E1-164BE83CC38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AFC4C77E-D019-4B4E-B390-B6937C55DFB5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8980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30A0-9455-4459-9F95-2A971BF9337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6AEC0-EC75-4FAB-A7BB-1E234107107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99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D2D4-DDFA-4618-A4D3-1F2593DEA3F5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6E25-06BB-44B6-B039-69E6E98A86E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84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503C-16E7-46BC-A422-1B59DBF1741D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A6A5-4F41-4CB8-AC6E-758865231DE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54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31ED-AE82-48A7-9361-B3AA17CF570E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0A0C-A2E6-4489-9EBE-CE90A461743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8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4ED9C-6703-4B0F-88AD-1CCE1250737A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5786D-6695-4465-8F1B-0EB37963404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B64-7B39-456D-9962-C2ED3F0162B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6ED2-036E-4EAC-A4D6-640C62AF6EA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3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2C21-9C89-43DF-A36A-D652A3ED18E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1B80-687C-45C9-87B9-727666BCFC6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37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FF19-ECFC-4921-AB19-730AFF922DF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7378-636D-495F-8C3C-EAF43FA8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83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A8CA-3524-44AB-AA8B-7F88E17CF094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708D-CED8-476E-803A-6E10BAE2813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812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05E-0B2A-42BE-8C12-793664BB315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E2EB-A9AC-4DCB-95B3-B4C37DBA904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88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78338-2B2C-434F-A3A0-35037A24797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735D-72FC-4CE9-B95D-9510BCC330E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28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D7F6-2384-4B15-A22F-953ECEAD906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8A79-FABB-4CB0-80D6-C180B135B4C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92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79CC7-8E50-40AA-BD5A-0CF30794EDE4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X.TUYEM Uluslararası Yem Kongresi ve Yem Sergisi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1CEE4-0695-45C0-85D6-25DF9357410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87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117475"/>
            <a:ext cx="9144000" cy="8636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392113" y="1125538"/>
            <a:ext cx="4038600" cy="525621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83113" y="1125538"/>
            <a:ext cx="4038600" cy="525621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3062288" cy="260350"/>
          </a:xfrm>
        </p:spPr>
        <p:txBody>
          <a:bodyPr/>
          <a:lstStyle>
            <a:lvl1pPr>
              <a:defRPr/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15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 September 2006, </a:t>
            </a:r>
            <a:r>
              <a:rPr lang="tr-TR">
                <a:solidFill>
                  <a:prstClr val="black">
                    <a:tint val="75000"/>
                  </a:prstClr>
                </a:solidFill>
              </a:rPr>
              <a:t>Antalya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6156325" y="6553200"/>
            <a:ext cx="2987675" cy="260350"/>
          </a:xfrm>
        </p:spPr>
        <p:txBody>
          <a:bodyPr/>
          <a:lstStyle>
            <a:lvl1pPr>
              <a:defRPr/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cykaya@gmail.com</a:t>
            </a: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4502150" y="6453188"/>
            <a:ext cx="574675" cy="360362"/>
          </a:xfrm>
        </p:spPr>
        <p:txBody>
          <a:bodyPr/>
          <a:lstStyle>
            <a:lvl1pPr>
              <a:defRPr/>
            </a:lvl1pPr>
          </a:lstStyle>
          <a:p>
            <a:fld id="{A9860F00-CAF7-41C6-B0AC-8A343D267A05}" type="slidenum">
              <a:rPr lang="tr-T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51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FF11C-F859-4BFD-B7FD-5ED0A7C8630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D175B-5B54-4752-94C5-FE1640EA7912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55A43-2E42-4F1B-A612-C85715492DF2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DC974-2FA8-41BF-BDF5-C8042EC88D8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C3B6-61F8-4D6F-938C-861A26ED54A7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7583C-C816-4003-AFC6-187985AC3A4A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76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B36C-5ACF-415D-AD65-4B1A6EE16825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CC6D1-E837-43BA-BDCF-EB87DE1183A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7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4ED9C-6703-4B0F-88AD-1CCE1250737A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5786D-6695-4465-8F1B-0EB37963404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6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55A43-2E42-4F1B-A612-C85715492DF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DC974-2FA8-41BF-BDF5-C8042EC88D8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25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E3D8A-84DF-4DB6-A398-920CA8E6A3E3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0C086-44AB-4324-BA14-C3218A77ACAE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88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A2E0-FF41-49EF-B138-85A60F3832D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CAC5-B321-4C2B-AFD7-1F428BA527DD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14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AA42-5A75-470D-8E3E-B392E2461979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FC6F-921B-4A5B-8824-699105E38D79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530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0B92-6571-4CF9-8333-5BFE24A5D9B3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781F3-8218-4C66-99C9-212331B45C01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610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66723-8EF1-4CF3-99DC-4CBA3289E137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9CD73-A800-4106-9772-B3DE8328CA60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849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B8277-8BB4-474E-AFD7-2015795EFBDD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B1E-EAFF-4A50-9C0D-FF2EC4BAE958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14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E3D8A-84DF-4DB6-A398-920CA8E6A3E3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0C086-44AB-4324-BA14-C3218A77ACA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FF11C-F859-4BFD-B7FD-5ED0A7C8630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D175B-5B54-4752-94C5-FE1640EA7912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66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C3B6-61F8-4D6F-938C-861A26ED54A7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7583C-C816-4003-AFC6-187985AC3A4A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36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B36C-5ACF-415D-AD65-4B1A6EE16825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CC6D1-E837-43BA-BDCF-EB87DE1183A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20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4ED9C-6703-4B0F-88AD-1CCE1250737A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5786D-6695-4465-8F1B-0EB37963404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269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55A43-2E42-4F1B-A612-C85715492DF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DC974-2FA8-41BF-BDF5-C8042EC88D8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008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E3D8A-84DF-4DB6-A398-920CA8E6A3E3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0C086-44AB-4324-BA14-C3218A77ACAE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033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A2E0-FF41-49EF-B138-85A60F3832D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CAC5-B321-4C2B-AFD7-1F428BA527DD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363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AA42-5A75-470D-8E3E-B392E2461979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FC6F-921B-4A5B-8824-699105E38D79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82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0B92-6571-4CF9-8333-5BFE24A5D9B3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781F3-8218-4C66-99C9-212331B45C01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876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66723-8EF1-4CF3-99DC-4CBA3289E137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9CD73-A800-4106-9772-B3DE8328CA60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1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A2E0-FF41-49EF-B138-85A60F3832D6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CAC5-B321-4C2B-AFD7-1F428BA527D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B8277-8BB4-474E-AFD7-2015795EFBDD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B1E-EAFF-4A50-9C0D-FF2EC4BAE958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513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FF11C-F859-4BFD-B7FD-5ED0A7C8630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D175B-5B54-4752-94C5-FE1640EA7912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87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C3B6-61F8-4D6F-938C-861A26ED54A7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7583C-C816-4003-AFC6-187985AC3A4A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38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B36C-5ACF-415D-AD65-4B1A6EE16825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CC6D1-E837-43BA-BDCF-EB87DE1183A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472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4ED9C-6703-4B0F-88AD-1CCE1250737A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5786D-6695-4465-8F1B-0EB37963404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502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55A43-2E42-4F1B-A612-C85715492DF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DC974-2FA8-41BF-BDF5-C8042EC88D8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82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E3D8A-84DF-4DB6-A398-920CA8E6A3E3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0C086-44AB-4324-BA14-C3218A77ACAE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954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A2E0-FF41-49EF-B138-85A60F3832D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CAC5-B321-4C2B-AFD7-1F428BA527DD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434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AA42-5A75-470D-8E3E-B392E2461979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FC6F-921B-4A5B-8824-699105E38D79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096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0B92-6571-4CF9-8333-5BFE24A5D9B3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781F3-8218-4C66-99C9-212331B45C01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2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AA42-5A75-470D-8E3E-B392E2461979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FC6F-921B-4A5B-8824-699105E38D7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66723-8EF1-4CF3-99DC-4CBA3289E137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9CD73-A800-4106-9772-B3DE8328CA60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949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B8277-8BB4-474E-AFD7-2015795EFBDD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B1E-EAFF-4A50-9C0D-FF2EC4BAE958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955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Dikdörtgen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23 Dikdörtgen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24 Dikdörtgen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25 Dikdörtgen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26 Dikdörtgen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29 Yuvarlatılmış Dikdörtgen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30 Yuvarlatılmış Dikdörtgen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Dikdörtgen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18 Dikdörtgen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tr-TR">
              <a:solidFill>
                <a:srgbClr val="438086"/>
              </a:solidFill>
            </a:endParaRPr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97E8F03-CC91-4507-BCC5-1CC68DA1D041}" type="slidenum">
              <a:rPr lang="tr-TR" smtClean="0">
                <a:solidFill>
                  <a:prstClr val="white"/>
                </a:solidFill>
              </a:rPr>
              <a:pPr/>
              <a:t>‹#›</a:t>
            </a:fld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355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38086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8F03-CC91-4507-BCC5-1CC68DA1D0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9472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38086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8F03-CC91-4507-BCC5-1CC68DA1D0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220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38086"/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8F03-CC91-4507-BCC5-1CC68DA1D0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87517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6" name="25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97E8F03-CC91-4507-BCC5-1CC68DA1D04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8" name="27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293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tr-TR">
              <a:solidFill>
                <a:srgbClr val="438086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C97E8F03-CC91-4507-BCC5-1CC68DA1D0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93758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38086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8F03-CC91-4507-BCC5-1CC68DA1D0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56947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38086"/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8F03-CC91-4507-BCC5-1CC68DA1D0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061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0B92-6571-4CF9-8333-5BFE24A5D9B3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781F3-8218-4C66-99C9-212331B45C0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38086"/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8F03-CC91-4507-BCC5-1CC68DA1D0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34655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38086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8F03-CC91-4507-BCC5-1CC68DA1D0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76491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7565-F7FA-4335-AB19-C9D7AA5B1BD8}" type="datetimeFigureOut">
              <a:rPr lang="tr-TR" smtClean="0">
                <a:solidFill>
                  <a:srgbClr val="438086"/>
                </a:solidFill>
              </a:rPr>
              <a:pPr/>
              <a:t>29.4.2015</a:t>
            </a:fld>
            <a:endParaRPr lang="tr-TR">
              <a:solidFill>
                <a:srgbClr val="438086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38086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8F03-CC91-4507-BCC5-1CC68DA1D0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87064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FF11C-F859-4BFD-B7FD-5ED0A7C8630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D175B-5B54-4752-94C5-FE1640EA7912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416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C3B6-61F8-4D6F-938C-861A26ED54A7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7583C-C816-4003-AFC6-187985AC3A4A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201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B36C-5ACF-415D-AD65-4B1A6EE16825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CC6D1-E837-43BA-BDCF-EB87DE1183A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042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4ED9C-6703-4B0F-88AD-1CCE1250737A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5786D-6695-4465-8F1B-0EB37963404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80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55A43-2E42-4F1B-A612-C85715492DF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DC974-2FA8-41BF-BDF5-C8042EC88D8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364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E3D8A-84DF-4DB6-A398-920CA8E6A3E3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0C086-44AB-4324-BA14-C3218A77ACAE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835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A2E0-FF41-49EF-B138-85A60F3832D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CAC5-B321-4C2B-AFD7-1F428BA527DD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1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C35DBD-DE28-4DCA-BC4F-849B7796284A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48D0B4-EFDE-45DA-BCEA-1F76BDB4175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3BD883-3A87-487E-B34A-3A7B9EF0A1FC}" type="datetimeFigureOut">
              <a:rPr lang="tr-TR"/>
              <a:pPr>
                <a:defRPr/>
              </a:pPr>
              <a:t>29.4.2015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F821BF-7116-4066-BA87-6A81524AC20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053E01-4A1D-4611-AC6B-AA77B25F6E44}" type="datetime1">
              <a:rPr lang="tr-T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4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5D355-33D4-4392-9972-6BD0CF507C6B}" type="datetime1">
              <a:rPr lang="tr-TR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/>
              <a:t>29.4.2015</a:t>
            </a:fld>
            <a:endParaRPr lang="tr-TR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t>X.TUYEM Uluslararası Yem Kongresi ve Yem Sergisi</a:t>
            </a:r>
            <a:endParaRPr lang="tr-TR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BEF86-A95F-412C-A676-2E7FD056EE01}" type="slidenum">
              <a:rPr lang="tr-TR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40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C35DBD-DE28-4DCA-BC4F-849B7796284A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48D0B4-EFDE-45DA-BCEA-1F76BDB4175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5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C35DBD-DE28-4DCA-BC4F-849B7796284A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48D0B4-EFDE-45DA-BCEA-1F76BDB4175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4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C35DBD-DE28-4DCA-BC4F-849B7796284A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48D0B4-EFDE-45DA-BCEA-1F76BDB4175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Dikdörtgen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28 Dikdörtgen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29 Dikdörtgen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30 Dikdörtgen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31 Dikdörtgen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32 Yuvarlatılmış Dikdörtgen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33 Yuvarlatılmış Dikdörtgen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34 Dikdörtgen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35 Dikdörtgen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36 Dikdörtgen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37 Dikdörtgen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38 Dikdörtgen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39 Dikdörtgen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E297565-F7FA-4335-AB19-C9D7AA5B1BD8}" type="datetimeFigureOut">
              <a:rPr lang="tr-TR" smtClean="0">
                <a:solidFill>
                  <a:srgbClr val="438086"/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29.4.2015</a:t>
            </a:fld>
            <a:endParaRPr lang="tr-T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r-TR">
              <a:solidFill>
                <a:srgbClr val="438086"/>
              </a:solidFill>
              <a:latin typeface="Georgia"/>
            </a:endParaRPr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7E8F03-CC91-4507-BCC5-1CC68DA1D041}" type="slidenum">
              <a:rPr lang="tr-TR" smtClean="0"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4768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C35DBD-DE28-4DCA-BC4F-849B7796284A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29.4.2015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48D0B4-EFDE-45DA-BCEA-1F76BDB4175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6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/>
              <a:t>TÜRKİYE’DE </a:t>
            </a:r>
            <a:r>
              <a:rPr lang="tr-TR" b="1" dirty="0"/>
              <a:t>SÜT SEKTÖRÜ </a:t>
            </a:r>
            <a:br>
              <a:rPr lang="tr-TR" b="1" dirty="0"/>
            </a:br>
            <a:r>
              <a:rPr lang="tr-TR" dirty="0">
                <a:ea typeface="Calibri"/>
                <a:cs typeface="Times New Roman"/>
              </a:rPr>
              <a:t/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r>
              <a:rPr lang="tr-TR" b="1" dirty="0" smtClean="0"/>
              <a:t>Dr</a:t>
            </a:r>
            <a:r>
              <a:rPr lang="tr-TR" b="1" dirty="0" smtClean="0"/>
              <a:t>. İsmail MERT</a:t>
            </a:r>
          </a:p>
          <a:p>
            <a:pPr marL="0" indent="0" algn="ctr">
              <a:buNone/>
            </a:pPr>
            <a:r>
              <a:rPr lang="tr-TR" b="1" dirty="0" smtClean="0"/>
              <a:t>ASÜD Genel Sekreteri</a:t>
            </a:r>
          </a:p>
          <a:p>
            <a:pPr marL="0" indent="0" algn="ctr">
              <a:buNone/>
            </a:pPr>
            <a:endParaRPr lang="tr-TR" sz="48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35" y="5318423"/>
            <a:ext cx="2427288" cy="15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 bwMode="auto">
          <a:xfrm>
            <a:off x="683568" y="5603484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endParaRPr lang="tr-TR" sz="2000" b="1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>	11. ULUSAL ZOOTEKNİ ÖĞRENCİ KONGRESİ</a:t>
            </a:r>
          </a:p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smtClean="0">
                <a:ea typeface="Calibri"/>
                <a:cs typeface="Times New Roman"/>
              </a:rPr>
              <a:t>	29-30 </a:t>
            </a:r>
            <a:r>
              <a:rPr lang="tr-TR" sz="2000" b="1" dirty="0" smtClean="0">
                <a:ea typeface="Calibri"/>
                <a:cs typeface="Times New Roman"/>
              </a:rPr>
              <a:t>NİSAN 2015 - DİYARBAKIR</a:t>
            </a:r>
            <a:endParaRPr lang="tr-TR" sz="2000" b="1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>		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7101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/>
              <a:t>TÜRKİYE’DE </a:t>
            </a:r>
            <a:r>
              <a:rPr lang="tr-TR" b="1" dirty="0"/>
              <a:t>SÜT SEKTÖRÜ </a:t>
            </a:r>
            <a:br>
              <a:rPr lang="tr-TR" b="1" dirty="0"/>
            </a:br>
            <a:r>
              <a:rPr lang="tr-TR" dirty="0">
                <a:ea typeface="Calibri"/>
                <a:cs typeface="Times New Roman"/>
              </a:rPr>
              <a:t/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>
              <a:buNone/>
            </a:pPr>
            <a:r>
              <a:rPr lang="tr-TR" sz="4800" b="1" dirty="0" smtClean="0"/>
              <a:t>	</a:t>
            </a:r>
            <a:r>
              <a:rPr lang="tr-TR" sz="4800" b="1" dirty="0" err="1" smtClean="0"/>
              <a:t>Sektörel</a:t>
            </a:r>
            <a:r>
              <a:rPr lang="tr-TR" sz="4800" b="1" dirty="0" smtClean="0"/>
              <a:t> Ticaret </a:t>
            </a:r>
            <a:r>
              <a:rPr lang="tr-TR" sz="4800" b="1" dirty="0" err="1" smtClean="0"/>
              <a:t>Hayetleri</a:t>
            </a:r>
            <a:r>
              <a:rPr lang="tr-TR" sz="4800" b="1" dirty="0" smtClean="0"/>
              <a:t>:</a:t>
            </a:r>
          </a:p>
          <a:p>
            <a:pPr marL="0" indent="0">
              <a:buNone/>
            </a:pPr>
            <a:r>
              <a:rPr lang="tr-TR" sz="3600" dirty="0" smtClean="0"/>
              <a:t>	1-</a:t>
            </a:r>
            <a:r>
              <a:rPr lang="tr-TR" sz="3600" dirty="0" smtClean="0">
                <a:ea typeface="Calibri"/>
                <a:cs typeface="Times New Roman"/>
              </a:rPr>
              <a:t> </a:t>
            </a:r>
            <a:r>
              <a:rPr lang="tr-TR" sz="3600" dirty="0">
                <a:ea typeface="Calibri"/>
                <a:cs typeface="Times New Roman"/>
              </a:rPr>
              <a:t>16-18 Aralık </a:t>
            </a:r>
            <a:r>
              <a:rPr lang="tr-TR" sz="3600" dirty="0" smtClean="0">
                <a:ea typeface="Calibri"/>
                <a:cs typeface="Times New Roman"/>
              </a:rPr>
              <a:t>2013 Azerbaycan</a:t>
            </a:r>
            <a:endParaRPr lang="tr-TR" sz="3600" dirty="0" smtClean="0"/>
          </a:p>
          <a:p>
            <a:pPr marL="0" indent="0">
              <a:buNone/>
            </a:pPr>
            <a:r>
              <a:rPr lang="tr-TR" sz="3600" dirty="0" smtClean="0"/>
              <a:t>	2- </a:t>
            </a:r>
            <a:r>
              <a:rPr lang="tr-TR" sz="3600" dirty="0">
                <a:solidFill>
                  <a:prstClr val="black"/>
                </a:solidFill>
                <a:latin typeface="Times New Roman"/>
                <a:ea typeface="Calibri"/>
              </a:rPr>
              <a:t>08-10 </a:t>
            </a:r>
            <a:r>
              <a:rPr lang="tr-TR" sz="3600" dirty="0" smtClean="0">
                <a:solidFill>
                  <a:prstClr val="black"/>
                </a:solidFill>
                <a:latin typeface="Times New Roman"/>
                <a:ea typeface="Calibri"/>
              </a:rPr>
              <a:t>Haziran </a:t>
            </a:r>
            <a:r>
              <a:rPr lang="tr-TR" sz="3600" dirty="0">
                <a:solidFill>
                  <a:prstClr val="black"/>
                </a:solidFill>
                <a:latin typeface="Times New Roman"/>
                <a:ea typeface="Calibri"/>
              </a:rPr>
              <a:t>2014 </a:t>
            </a:r>
            <a:r>
              <a:rPr lang="tr-TR" sz="3600" dirty="0" smtClean="0">
                <a:solidFill>
                  <a:prstClr val="black"/>
                </a:solidFill>
                <a:latin typeface="Times New Roman"/>
                <a:ea typeface="Calibri"/>
              </a:rPr>
              <a:t>Cezayir</a:t>
            </a:r>
          </a:p>
          <a:p>
            <a:pPr marL="0" indent="0">
              <a:buNone/>
            </a:pPr>
            <a:r>
              <a:rPr lang="tr-TR" sz="3600" dirty="0" smtClean="0">
                <a:solidFill>
                  <a:prstClr val="black"/>
                </a:solidFill>
                <a:latin typeface="Times New Roman"/>
              </a:rPr>
              <a:t>	3- Güney Kore ve Japonya</a:t>
            </a:r>
          </a:p>
          <a:p>
            <a:pPr marL="0" indent="0">
              <a:buNone/>
            </a:pPr>
            <a:r>
              <a:rPr lang="tr-TR" sz="3600" dirty="0" smtClean="0">
                <a:solidFill>
                  <a:prstClr val="black"/>
                </a:solidFill>
                <a:latin typeface="Times New Roman"/>
              </a:rPr>
              <a:t>	4-Gürcistan</a:t>
            </a:r>
            <a:endParaRPr lang="tr-TR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35" y="5318423"/>
            <a:ext cx="2427288" cy="15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36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501650"/>
          </a:xfrm>
        </p:spPr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l_fi" descr="http://www.haberler.com/haber-resimleri/320/en-az-bir-bardak-sut-3203320_3522_o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7" y="1494045"/>
            <a:ext cx="259348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l_fi" descr="http://i.onbesyirmibes.org/image/2012/05/02/2737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7410" y="1437528"/>
            <a:ext cx="3386590" cy="27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 descr="http://www.habermonitor.com/img/630x345/sutun-kanser-yaptigi-iddialarina-karsi-cik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437528"/>
            <a:ext cx="3129626" cy="2711552"/>
          </a:xfrm>
          <a:prstGeom prst="rect">
            <a:avLst/>
          </a:prstGeom>
          <a:noFill/>
        </p:spPr>
      </p:pic>
      <p:sp>
        <p:nvSpPr>
          <p:cNvPr id="3" name="Dikdörtgen 2"/>
          <p:cNvSpPr/>
          <p:nvPr/>
        </p:nvSpPr>
        <p:spPr>
          <a:xfrm>
            <a:off x="2483768" y="4509120"/>
            <a:ext cx="56410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tr-TR" sz="4800" dirty="0">
                <a:solidFill>
                  <a:prstClr val="black"/>
                </a:solidFill>
                <a:latin typeface="Calibri"/>
              </a:rPr>
              <a:t>Okul Sütü Projesi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771" y="5654831"/>
            <a:ext cx="1830266" cy="118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800" b="1" dirty="0" smtClean="0">
                <a:solidFill>
                  <a:schemeClr val="tx1"/>
                </a:solidFill>
                <a:ea typeface="Calibri"/>
                <a:cs typeface="Times New Roman"/>
              </a:rPr>
              <a:t>YURT İÇİ TÜKETİMİ ARTIRMAK</a:t>
            </a:r>
            <a:endParaRPr lang="tr-TR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61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501650"/>
          </a:xfrm>
        </p:spPr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187624" y="1196752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tr-TR" sz="4800" dirty="0">
                <a:solidFill>
                  <a:prstClr val="black"/>
                </a:solidFill>
                <a:latin typeface="Calibri"/>
              </a:rPr>
              <a:t>Okul Sütü </a:t>
            </a:r>
            <a:r>
              <a:rPr lang="tr-TR" sz="4800" dirty="0" smtClean="0">
                <a:solidFill>
                  <a:prstClr val="black"/>
                </a:solidFill>
                <a:latin typeface="Calibri"/>
              </a:rPr>
              <a:t>Projesinin Durumu</a:t>
            </a:r>
            <a:endParaRPr lang="tr-TR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800" b="1" dirty="0" smtClean="0">
                <a:solidFill>
                  <a:schemeClr val="tx1"/>
                </a:solidFill>
                <a:ea typeface="Calibri"/>
                <a:cs typeface="Times New Roman"/>
              </a:rPr>
              <a:t>YURT İÇİ TÜKETİMİ ARTIRMAK</a:t>
            </a:r>
            <a:endParaRPr lang="tr-TR" sz="48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540688"/>
              </p:ext>
            </p:extLst>
          </p:nvPr>
        </p:nvGraphicFramePr>
        <p:xfrm>
          <a:off x="0" y="2108225"/>
          <a:ext cx="9144001" cy="4404361"/>
        </p:xfrm>
        <a:graphic>
          <a:graphicData uri="http://schemas.openxmlformats.org/drawingml/2006/table">
            <a:tbl>
              <a:tblPr firstRow="1" firstCol="1" bandRow="1"/>
              <a:tblGrid>
                <a:gridCol w="2075216"/>
                <a:gridCol w="1992728"/>
                <a:gridCol w="1944216"/>
                <a:gridCol w="1944216"/>
                <a:gridCol w="1187625"/>
              </a:tblGrid>
              <a:tr h="369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Eğitim Öğrenim Yılı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2011-2012</a:t>
                      </a:r>
                      <a:endParaRPr lang="tr-TR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2012-2013</a:t>
                      </a:r>
                      <a:endParaRPr lang="tr-T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2013-2014</a:t>
                      </a:r>
                      <a:endParaRPr lang="tr-T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2014-2015</a:t>
                      </a:r>
                      <a:endParaRPr lang="tr-T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Öğrenci Profili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Anasınıfı+İlköğretim</a:t>
                      </a: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      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Okul Profili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Özel okullar </a:t>
                      </a:r>
                      <a:r>
                        <a:rPr lang="tr-TR" sz="1600" dirty="0" smtClean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hariç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Okul Sayısı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32.574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30.885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34.530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34.000</a:t>
                      </a:r>
                      <a:endParaRPr lang="tr-TR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Sütün Niteliği (% yağ)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En az %3,5 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%3-3,5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%3-3,5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%3-3,5</a:t>
                      </a:r>
                      <a:endParaRPr lang="tr-TR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Uygulama Dönemi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02.05.2012-08.06.2012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11.02.2013-14.06.2013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10.02.2014-13.06.2014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09.02.2015</a:t>
                      </a:r>
                      <a:endParaRPr lang="tr-TR" sz="1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Uygulama gün sayısı gün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 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48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 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Haftalık dağıtım gün sayısı gün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5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3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3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3</a:t>
                      </a:r>
                      <a:endParaRPr lang="tr-TR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Dağıtılan kutu, adet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136.309.261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296.241.216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303.850.320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278.145.312</a:t>
                      </a:r>
                      <a:endParaRPr lang="tr-TR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Dağıtılan süt miktarı, ton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 28.740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59.248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60.770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55.629.062</a:t>
                      </a:r>
                      <a:endParaRPr lang="tr-TR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17" y="-60065"/>
            <a:ext cx="1543783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844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5553092"/>
            <a:ext cx="1872208" cy="130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800" b="1" dirty="0">
                <a:solidFill>
                  <a:prstClr val="black"/>
                </a:solidFill>
                <a:ea typeface="Calibri"/>
                <a:cs typeface="Times New Roman"/>
              </a:rPr>
              <a:t>YURT İÇİ TÜKETİMİ ARTIRMAK</a:t>
            </a:r>
            <a:endParaRPr lang="tr-TR" sz="4800" dirty="0">
              <a:solidFill>
                <a:schemeClr val="tx1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51520" y="14127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tr-TR" sz="4800" dirty="0" smtClean="0">
              <a:solidFill>
                <a:srgbClr val="000000"/>
              </a:solidFill>
              <a:latin typeface="Calibri"/>
              <a:ea typeface="Times New Roman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r-TR" sz="4800" dirty="0" smtClean="0">
                <a:solidFill>
                  <a:srgbClr val="000000"/>
                </a:solidFill>
                <a:latin typeface="Calibri"/>
                <a:ea typeface="Times New Roman"/>
              </a:rPr>
              <a:t>Tüketici Algı Araştırması  yaptırdık  </a:t>
            </a:r>
            <a:endParaRPr lang="tr-TR" sz="48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1" y="1412776"/>
            <a:ext cx="9176281" cy="582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428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5553092"/>
            <a:ext cx="1872208" cy="130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800" b="1" dirty="0">
                <a:solidFill>
                  <a:prstClr val="black"/>
                </a:solidFill>
                <a:ea typeface="Calibri"/>
                <a:cs typeface="Times New Roman"/>
              </a:rPr>
              <a:t>YURT İÇİ TÜKETİMİ ARTIRMAK</a:t>
            </a:r>
            <a:endParaRPr lang="tr-TR" sz="4800" dirty="0">
              <a:solidFill>
                <a:schemeClr val="tx1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0" y="162880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tr-TR" sz="4800" dirty="0" smtClean="0">
              <a:solidFill>
                <a:srgbClr val="000000"/>
              </a:solidFill>
              <a:latin typeface="Calibri"/>
              <a:ea typeface="Times New Roman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r-TR" sz="4800" dirty="0" smtClean="0">
                <a:solidFill>
                  <a:srgbClr val="000000"/>
                </a:solidFill>
                <a:latin typeface="Calibri"/>
                <a:ea typeface="Times New Roman"/>
              </a:rPr>
              <a:t>Kanaat Önderlerinin Çiftlik ve Süt İşleme Tesisi Ziyareti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r-TR" sz="4800" dirty="0" smtClean="0">
                <a:solidFill>
                  <a:srgbClr val="000000"/>
                </a:solidFill>
                <a:latin typeface="Calibri"/>
                <a:ea typeface="Times New Roman"/>
              </a:rPr>
              <a:t>Süt </a:t>
            </a:r>
            <a:r>
              <a:rPr lang="tr-TR" sz="4800" dirty="0" err="1" smtClean="0">
                <a:solidFill>
                  <a:srgbClr val="000000"/>
                </a:solidFill>
                <a:latin typeface="Calibri"/>
                <a:ea typeface="Times New Roman"/>
              </a:rPr>
              <a:t>portalı</a:t>
            </a:r>
            <a:endParaRPr lang="tr-TR" sz="4800" dirty="0" smtClean="0">
              <a:solidFill>
                <a:srgbClr val="000000"/>
              </a:solidFill>
              <a:latin typeface="Calibri"/>
              <a:ea typeface="Times New Roman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r-TR" sz="4800" dirty="0" smtClean="0">
                <a:solidFill>
                  <a:srgbClr val="000000"/>
                </a:solidFill>
                <a:latin typeface="Calibri"/>
                <a:ea typeface="Times New Roman"/>
              </a:rPr>
              <a:t>Bilgilendirme broşürleri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r-TR" sz="4800" dirty="0" smtClean="0">
                <a:solidFill>
                  <a:srgbClr val="000000"/>
                </a:solidFill>
                <a:latin typeface="Calibri"/>
                <a:ea typeface="Times New Roman"/>
              </a:rPr>
              <a:t>Toplantılar ve TV </a:t>
            </a:r>
            <a:r>
              <a:rPr lang="tr-TR" sz="4800" dirty="0" err="1" smtClean="0">
                <a:solidFill>
                  <a:srgbClr val="000000"/>
                </a:solidFill>
                <a:latin typeface="Calibri"/>
                <a:ea typeface="Times New Roman"/>
              </a:rPr>
              <a:t>proğramları</a:t>
            </a:r>
            <a:r>
              <a:rPr lang="tr-TR" sz="4800" dirty="0" smtClean="0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endParaRPr lang="tr-TR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27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41"/>
            <a:ext cx="9144000" cy="69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İçerik Yer Tutucusu 2"/>
          <p:cNvSpPr txBox="1">
            <a:spLocks/>
          </p:cNvSpPr>
          <p:nvPr/>
        </p:nvSpPr>
        <p:spPr bwMode="auto">
          <a:xfrm>
            <a:off x="644601" y="2636912"/>
            <a:ext cx="7717239" cy="252028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tr-TR" sz="4400" b="1" dirty="0">
              <a:solidFill>
                <a:prstClr val="black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tr-TR" sz="8000" b="1" dirty="0" smtClean="0">
                <a:solidFill>
                  <a:schemeClr val="bg1"/>
                </a:solidFill>
              </a:rPr>
              <a:t>GİRİŞ</a:t>
            </a:r>
          </a:p>
        </p:txBody>
      </p:sp>
    </p:spTree>
    <p:extLst>
      <p:ext uri="{BB962C8B-B14F-4D97-AF65-F5344CB8AC3E}">
        <p14:creationId xmlns:p14="http://schemas.microsoft.com/office/powerpoint/2010/main" val="20627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5553092"/>
            <a:ext cx="1872208" cy="130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800" b="1" dirty="0" smtClean="0">
                <a:solidFill>
                  <a:prstClr val="black"/>
                </a:solidFill>
                <a:ea typeface="Calibri"/>
                <a:cs typeface="Times New Roman"/>
              </a:rPr>
              <a:t>SÜT</a:t>
            </a:r>
            <a:endParaRPr lang="tr-TR" sz="4800" dirty="0">
              <a:solidFill>
                <a:schemeClr val="tx1"/>
              </a:solidFill>
            </a:endParaRPr>
          </a:p>
        </p:txBody>
      </p:sp>
      <p:graphicFrame>
        <p:nvGraphicFramePr>
          <p:cNvPr id="7" name="2 Diyagram"/>
          <p:cNvGraphicFramePr/>
          <p:nvPr>
            <p:extLst>
              <p:ext uri="{D42A27DB-BD31-4B8C-83A1-F6EECF244321}">
                <p14:modId xmlns:p14="http://schemas.microsoft.com/office/powerpoint/2010/main" val="1485053803"/>
              </p:ext>
            </p:extLst>
          </p:nvPr>
        </p:nvGraphicFramePr>
        <p:xfrm>
          <a:off x="0" y="1149619"/>
          <a:ext cx="9135864" cy="550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53" y="6065089"/>
            <a:ext cx="1154759" cy="80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750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6510" name="Picture 14" descr="http://www.gidateknik.com/wp-content/uploads/2011/02/organik-s%C3%B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071" y="1390128"/>
            <a:ext cx="6408712" cy="4559152"/>
          </a:xfrm>
          <a:prstGeom prst="rect">
            <a:avLst/>
          </a:prstGeom>
          <a:noFill/>
        </p:spPr>
      </p:pic>
      <p:sp>
        <p:nvSpPr>
          <p:cNvPr id="9" name="Dikdörtgen 8"/>
          <p:cNvSpPr/>
          <p:nvPr/>
        </p:nvSpPr>
        <p:spPr>
          <a:xfrm>
            <a:off x="1475656" y="620688"/>
            <a:ext cx="6408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tr-TR" sz="4400" dirty="0" smtClean="0">
                <a:solidFill>
                  <a:prstClr val="black"/>
                </a:solidFill>
                <a:latin typeface="Calibri"/>
              </a:rPr>
              <a:t>	  HAYVAN VARLIĞI</a:t>
            </a:r>
            <a:endParaRPr lang="tr-TR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5553092"/>
            <a:ext cx="1872208" cy="130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800" b="1" dirty="0" smtClean="0">
                <a:solidFill>
                  <a:schemeClr val="tx1"/>
                </a:solidFill>
              </a:rPr>
              <a:t>HAYVAN VARLIĞI</a:t>
            </a:r>
            <a:endParaRPr lang="tr-TR" sz="48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78" y="4365104"/>
            <a:ext cx="1917395" cy="184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82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65085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dirty="0" smtClean="0"/>
              <a:t>Türkiye hayvan varlığı (x1000)</a:t>
            </a:r>
          </a:p>
        </p:txBody>
      </p:sp>
      <p:graphicFrame>
        <p:nvGraphicFramePr>
          <p:cNvPr id="255124" name="Group 14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2108321"/>
              </p:ext>
            </p:extLst>
          </p:nvPr>
        </p:nvGraphicFramePr>
        <p:xfrm>
          <a:off x="327988" y="616699"/>
          <a:ext cx="7988428" cy="5838024"/>
        </p:xfrm>
        <a:graphic>
          <a:graphicData uri="http://schemas.openxmlformats.org/drawingml/2006/table">
            <a:tbl>
              <a:tblPr/>
              <a:tblGrid>
                <a:gridCol w="993098"/>
                <a:gridCol w="1230386"/>
                <a:gridCol w="1414944"/>
                <a:gridCol w="1599502"/>
                <a:gridCol w="1283116"/>
                <a:gridCol w="1467382"/>
              </a:tblGrid>
              <a:tr h="61285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YIL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Sığır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Koyun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Ankara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Keçisi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Kıl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Keçisi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Manda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5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1928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6.934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13.632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3.170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8936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795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1940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9.759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26.272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5.501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11.395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947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1950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10.123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23.083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3.966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14.498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948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1960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12.435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34.463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5.995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18.636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1.140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1970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12.756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36.471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4.443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15.040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1.117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1980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15.894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48.638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3.658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15.385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1.031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1990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11.377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40.553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1.279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9.698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11.789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33.791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714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8.397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10.761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28.492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6.828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10.526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25.304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6.285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11.369</a:t>
                      </a: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23.089</a:t>
                      </a: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6.140</a:t>
                      </a: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2011</a:t>
                      </a: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12.386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25.031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7.126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2012</a:t>
                      </a: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13.914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27.425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8.199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tr-T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dirty="0" smtClean="0">
                          <a:effectLst/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</a:rPr>
                        <a:t>     14.415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Time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514985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</a:rPr>
                        <a:t>29.284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514985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dirty="0" smtClean="0">
                          <a:effectLst/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</a:rPr>
                        <a:t>166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Time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514985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dirty="0" smtClean="0">
                          <a:effectLst/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</a:rPr>
                        <a:t>9.059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Time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514985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51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marL="18000" marR="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effectLst/>
                          <a:latin typeface="Times New Roman"/>
                          <a:ea typeface="Calibri"/>
                        </a:rPr>
                        <a:t>14.123</a:t>
                      </a:r>
                      <a:endParaRPr lang="tr-T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effectLst/>
                          <a:latin typeface="Times New Roman"/>
                          <a:ea typeface="Calibri"/>
                        </a:rPr>
                        <a:t>31.115</a:t>
                      </a:r>
                      <a:endParaRPr lang="tr-T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effectLst/>
                          <a:latin typeface="Times New Roman"/>
                          <a:ea typeface="Calibri"/>
                        </a:rPr>
                        <a:t>178</a:t>
                      </a:r>
                      <a:endParaRPr lang="tr-T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effectLst/>
                          <a:latin typeface="Times New Roman"/>
                          <a:ea typeface="Calibri"/>
                        </a:rPr>
                        <a:t>10.169</a:t>
                      </a:r>
                      <a:endParaRPr lang="tr-T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effectLst/>
                          <a:latin typeface="Times New Roman"/>
                          <a:ea typeface="Calibri"/>
                        </a:rPr>
                        <a:t>122</a:t>
                      </a:r>
                      <a:endParaRPr lang="tr-T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430835"/>
            <a:ext cx="755576" cy="42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323528" y="6180892"/>
            <a:ext cx="821537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/>
            <a:endParaRPr lang="tr-TR" sz="20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Kaynak</a:t>
            </a:r>
            <a:r>
              <a:rPr lang="tr-TR" dirty="0">
                <a:solidFill>
                  <a:prstClr val="black"/>
                </a:solidFill>
              </a:rPr>
              <a:t>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6963" y="0"/>
            <a:ext cx="9144001" cy="69269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3600" b="1" dirty="0" smtClean="0">
                <a:solidFill>
                  <a:prstClr val="black"/>
                </a:solidFill>
                <a:ea typeface="+mj-ea"/>
                <a:cs typeface="+mj-cs"/>
              </a:rPr>
              <a:t>Türkiye Hayvan Varlığı (x1000)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8" name="Başlık 1"/>
          <p:cNvSpPr txBox="1">
            <a:spLocks/>
          </p:cNvSpPr>
          <p:nvPr/>
        </p:nvSpPr>
        <p:spPr bwMode="auto">
          <a:xfrm>
            <a:off x="0" y="6439643"/>
            <a:ext cx="8388424" cy="418355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 TUİK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65085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dirty="0" smtClean="0"/>
              <a:t>Türkiye hayvan varlığı (x1000)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430835"/>
            <a:ext cx="755576" cy="42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 bwMode="auto">
          <a:xfrm>
            <a:off x="6963" y="0"/>
            <a:ext cx="9144001" cy="69269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3600" b="1" dirty="0" smtClean="0">
                <a:solidFill>
                  <a:prstClr val="black"/>
                </a:solidFill>
                <a:ea typeface="+mj-ea"/>
                <a:cs typeface="+mj-cs"/>
              </a:rPr>
              <a:t>Türkiye Hayvan Varlığı (x1000)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8" name="Başlık 1"/>
          <p:cNvSpPr txBox="1">
            <a:spLocks/>
          </p:cNvSpPr>
          <p:nvPr/>
        </p:nvSpPr>
        <p:spPr bwMode="auto">
          <a:xfrm>
            <a:off x="0" y="6439643"/>
            <a:ext cx="8388424" cy="418355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 TUİK</a:t>
            </a:r>
            <a:endParaRPr lang="tr-TR" sz="3600" dirty="0">
              <a:solidFill>
                <a:prstClr val="white"/>
              </a:solidFill>
            </a:endParaRPr>
          </a:p>
        </p:txBody>
      </p:sp>
      <p:graphicFrame>
        <p:nvGraphicFramePr>
          <p:cNvPr id="10" name="Tablo Yer Tutucusu 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834259446"/>
              </p:ext>
            </p:extLst>
          </p:nvPr>
        </p:nvGraphicFramePr>
        <p:xfrm>
          <a:off x="6963" y="692697"/>
          <a:ext cx="8679837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79512" y="4985010"/>
            <a:ext cx="85867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tr-TR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Hayvancılığa </a:t>
            </a:r>
            <a:r>
              <a:rPr lang="tr-TR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son yıllarda uygulanan </a:t>
            </a:r>
            <a:r>
              <a:rPr kumimoji="0" lang="tr-TR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destekleme politikalarıyla hayvan varlığında </a:t>
            </a:r>
            <a:r>
              <a:rPr kumimoji="0" lang="tr-TR" sz="28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Arial" pitchFamily="34" charset="0"/>
              </a:rPr>
              <a:t>ö</a:t>
            </a:r>
            <a:r>
              <a:rPr kumimoji="0" lang="tr-TR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nemli artışlar yaşanmıştır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45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b="1" dirty="0" smtClean="0">
                <a:solidFill>
                  <a:prstClr val="white"/>
                </a:solidFill>
              </a:rPr>
              <a:t>Ambalajlı </a:t>
            </a:r>
            <a:r>
              <a:rPr lang="tr-TR" b="1" dirty="0">
                <a:solidFill>
                  <a:prstClr val="white"/>
                </a:solidFill>
              </a:rPr>
              <a:t>Süt ve Süt Ürünleri Sanayicileri Derneği (ASÜD)</a:t>
            </a:r>
            <a:r>
              <a:rPr lang="tr-TR" sz="1500" dirty="0">
                <a:solidFill>
                  <a:prstClr val="white"/>
                </a:solidFill>
                <a:ea typeface="Calibri"/>
                <a:cs typeface="Times New Roman"/>
              </a:rPr>
              <a:t/>
            </a:r>
            <a:br>
              <a:rPr lang="tr-TR" sz="1500" dirty="0">
                <a:solidFill>
                  <a:prstClr val="white"/>
                </a:solidFill>
                <a:ea typeface="Calibri"/>
                <a:cs typeface="Times New Roman"/>
              </a:rPr>
            </a:br>
            <a:endParaRPr lang="tr-TR" sz="8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sz="48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35" y="5318423"/>
            <a:ext cx="2427288" cy="15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 bwMode="auto">
          <a:xfrm>
            <a:off x="395536" y="5661248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		</a:t>
            </a:r>
            <a:r>
              <a:rPr lang="tr-TR" sz="1500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1500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593804" y="1353241"/>
            <a:ext cx="8496944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tr-TR" sz="3600" b="1" dirty="0" smtClean="0">
                <a:solidFill>
                  <a:schemeClr val="accent3">
                    <a:lumMod val="50000"/>
                  </a:schemeClr>
                </a:solidFill>
                <a:latin typeface="Calibri"/>
              </a:rPr>
              <a:t>ASÜD: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tr-TR" sz="3200" dirty="0" smtClean="0">
                <a:solidFill>
                  <a:prstClr val="black"/>
                </a:solidFill>
                <a:latin typeface="Calibri"/>
              </a:rPr>
              <a:t>06 </a:t>
            </a:r>
            <a:r>
              <a:rPr lang="tr-TR" sz="3200" dirty="0">
                <a:solidFill>
                  <a:prstClr val="black"/>
                </a:solidFill>
                <a:latin typeface="Calibri"/>
              </a:rPr>
              <a:t>Mart 2009’da </a:t>
            </a:r>
            <a:r>
              <a:rPr lang="tr-TR" sz="3200" dirty="0" smtClean="0">
                <a:solidFill>
                  <a:prstClr val="black"/>
                </a:solidFill>
                <a:latin typeface="Calibri"/>
              </a:rPr>
              <a:t>tarihinde kuruldu</a:t>
            </a:r>
            <a:r>
              <a:rPr lang="tr-TR" sz="32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tr-TR" sz="3200" dirty="0" smtClean="0">
                <a:solidFill>
                  <a:prstClr val="black"/>
                </a:solidFill>
                <a:latin typeface="Calibri"/>
              </a:rPr>
              <a:t>127’a </a:t>
            </a:r>
            <a:r>
              <a:rPr lang="tr-TR" sz="3200" dirty="0">
                <a:solidFill>
                  <a:prstClr val="black"/>
                </a:solidFill>
                <a:latin typeface="Calibri"/>
              </a:rPr>
              <a:t>ulaşan üye sayısı ile süt sektörünün en büyük ve en yetkili kuruluşudur. </a:t>
            </a:r>
            <a:r>
              <a:rPr lang="tr-TR" sz="3200" dirty="0" smtClean="0">
                <a:solidFill>
                  <a:prstClr val="black"/>
                </a:solidFill>
                <a:latin typeface="Calibri"/>
              </a:rPr>
              <a:t>Toplam </a:t>
            </a:r>
            <a:r>
              <a:rPr lang="tr-TR" sz="3200" dirty="0">
                <a:solidFill>
                  <a:prstClr val="black"/>
                </a:solidFill>
                <a:latin typeface="Calibri"/>
              </a:rPr>
              <a:t>süt işleme kapasitesi </a:t>
            </a:r>
            <a:r>
              <a:rPr lang="tr-TR" sz="3200" dirty="0" smtClean="0">
                <a:solidFill>
                  <a:prstClr val="black"/>
                </a:solidFill>
                <a:latin typeface="Calibri"/>
              </a:rPr>
              <a:t>6 milyon </a:t>
            </a:r>
            <a:r>
              <a:rPr lang="tr-TR" sz="3200" dirty="0">
                <a:solidFill>
                  <a:prstClr val="black"/>
                </a:solidFill>
                <a:latin typeface="Calibri"/>
              </a:rPr>
              <a:t>tonun </a:t>
            </a:r>
            <a:r>
              <a:rPr lang="tr-TR" sz="3200" dirty="0" smtClean="0">
                <a:solidFill>
                  <a:prstClr val="black"/>
                </a:solidFill>
                <a:latin typeface="Calibri"/>
              </a:rPr>
              <a:t>üzerindedir. Alt </a:t>
            </a:r>
            <a:r>
              <a:rPr lang="tr-TR" sz="3200" dirty="0">
                <a:solidFill>
                  <a:prstClr val="black"/>
                </a:solidFill>
                <a:latin typeface="Calibri"/>
              </a:rPr>
              <a:t>sektörlere göre değişmekle birlikte sektörün </a:t>
            </a:r>
            <a:r>
              <a:rPr lang="tr-TR" sz="3200" dirty="0" smtClean="0">
                <a:solidFill>
                  <a:prstClr val="black"/>
                </a:solidFill>
                <a:latin typeface="Calibri"/>
              </a:rPr>
              <a:t>% 75’ini </a:t>
            </a:r>
            <a:r>
              <a:rPr lang="tr-TR" sz="3200" dirty="0">
                <a:solidFill>
                  <a:prstClr val="black"/>
                </a:solidFill>
                <a:latin typeface="Calibri"/>
              </a:rPr>
              <a:t>temsil etmektedir</a:t>
            </a:r>
            <a:r>
              <a:rPr lang="tr-TR" sz="3200" dirty="0" smtClean="0">
                <a:solidFill>
                  <a:prstClr val="black"/>
                </a:solidFill>
                <a:latin typeface="Calibri"/>
              </a:rPr>
              <a:t>.</a:t>
            </a:r>
            <a:r>
              <a:rPr lang="tr-TR" sz="3200" dirty="0">
                <a:solidFill>
                  <a:prstClr val="black"/>
                </a:solidFill>
                <a:latin typeface="Calibri"/>
              </a:rPr>
              <a:t> Bu sebeple de Ulusal Süt Konseyinde süt sanayini ASÜD temsil etmektedir.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670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65085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dirty="0" smtClean="0"/>
              <a:t>Türkiye hayvan varlığı (x1000)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430835"/>
            <a:ext cx="755576" cy="42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 bwMode="auto">
          <a:xfrm>
            <a:off x="6963" y="0"/>
            <a:ext cx="9144001" cy="69269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2800" b="1" dirty="0">
                <a:solidFill>
                  <a:schemeClr val="tx1"/>
                </a:solidFill>
              </a:rPr>
              <a:t>Tarımsal Destekler ve Hayvancılık </a:t>
            </a:r>
            <a:endParaRPr lang="tr-TR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Başlık 1"/>
          <p:cNvSpPr txBox="1">
            <a:spLocks/>
          </p:cNvSpPr>
          <p:nvPr/>
        </p:nvSpPr>
        <p:spPr bwMode="auto">
          <a:xfrm>
            <a:off x="0" y="6309321"/>
            <a:ext cx="8388424" cy="548678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 Gıda Tarım ve Hayvancılık Bakanlığı</a:t>
            </a:r>
            <a:endParaRPr lang="tr-TR" sz="3600" dirty="0">
              <a:solidFill>
                <a:prstClr val="white"/>
              </a:solidFill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792701"/>
              </p:ext>
            </p:extLst>
          </p:nvPr>
        </p:nvGraphicFramePr>
        <p:xfrm>
          <a:off x="6963" y="692698"/>
          <a:ext cx="9137036" cy="56530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912064"/>
                <a:gridCol w="2361617"/>
                <a:gridCol w="2701701"/>
                <a:gridCol w="2161654"/>
              </a:tblGrid>
              <a:tr h="2880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 Yıllar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 Tarımsal Destek (Bin TL)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 Hayvancılık Desteği (Bin TL)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Hayvancılığın Payı (%)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2000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2.444.000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12.000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0,5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2001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2.717.000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41.450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1,5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2002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1.868.856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83.200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4,5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928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2003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2.669.484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106.089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4,0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2004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3.049.376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249.755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8,2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2005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3.681.977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352.224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9,6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2006</a:t>
                      </a:r>
                      <a:endParaRPr kumimoji="0" lang="tr-T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4.743.708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678.983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14,3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2007</a:t>
                      </a:r>
                      <a:endParaRPr kumimoji="0" lang="tr-T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5.541.995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722.676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13,0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2008</a:t>
                      </a:r>
                      <a:endParaRPr kumimoji="0" lang="tr-T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5.850.507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1.330.322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22,7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2009</a:t>
                      </a:r>
                      <a:endParaRPr kumimoji="0" lang="tr-T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4.530.942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895.827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19,8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2010</a:t>
                      </a:r>
                      <a:endParaRPr kumimoji="0" lang="tr-T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5.881.069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1.192.617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20,3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879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2011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7.084.725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1.727.529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24,4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2012</a:t>
                      </a:r>
                      <a:endParaRPr kumimoji="0" lang="tr-T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7.635.084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2.216.210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29,02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2013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8.748.800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sym typeface="Gill Sans Light" charset="0"/>
                        </a:rPr>
                        <a:t>2.721.993 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 Light" charset="0"/>
                        </a:rPr>
                        <a:t>31,11</a:t>
                      </a:r>
                      <a:endParaRPr kumimoji="0" lang="tr-T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  <a:sym typeface="Gill Sans Light" charset="0"/>
                      </a:endParaRPr>
                    </a:p>
                  </a:txBody>
                  <a:tcPr marL="12032" marR="12032" marT="0" marB="0" anchor="b" horzOverflow="overflow"/>
                </a:tc>
              </a:tr>
              <a:tr h="34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  <a:sym typeface="Gill Sans Light" charset="0"/>
                        </a:rPr>
                        <a:t>2014</a:t>
                      </a: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itchFamily="34" charset="0"/>
                          <a:cs typeface="Arial" pitchFamily="34" charset="0"/>
                          <a:sym typeface="Gill Sans Light" charset="0"/>
                        </a:rPr>
                        <a:t>9.495.573</a:t>
                      </a: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itchFamily="34" charset="0"/>
                          <a:cs typeface="Arial" pitchFamily="34" charset="0"/>
                          <a:sym typeface="Gill Sans Light" charset="0"/>
                        </a:rPr>
                        <a:t>2.887.000</a:t>
                      </a:r>
                    </a:p>
                  </a:txBody>
                  <a:tcPr marL="12032" marR="12032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  <a:sym typeface="Gill Sans Light" charset="0"/>
                        </a:rPr>
                        <a:t>30,5</a:t>
                      </a:r>
                    </a:p>
                  </a:txBody>
                  <a:tcPr marL="12032" marR="12032" marT="0" marB="0" anchor="b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8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55576" y="620688"/>
            <a:ext cx="8229600" cy="4858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Türkiye’de Süt Destekleri</a:t>
            </a:r>
            <a:endParaRPr lang="tr-T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8424936" cy="535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aşlık 1"/>
          <p:cNvSpPr txBox="1">
            <a:spLocks/>
          </p:cNvSpPr>
          <p:nvPr/>
        </p:nvSpPr>
        <p:spPr bwMode="auto">
          <a:xfrm>
            <a:off x="-1" y="0"/>
            <a:ext cx="9144001" cy="119675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tr-TR" sz="3600" b="1" dirty="0" smtClean="0">
                <a:solidFill>
                  <a:prstClr val="black"/>
                </a:solidFill>
                <a:latin typeface="Calibri"/>
              </a:rPr>
              <a:t>Türkiye’deki Süt Destekleri</a:t>
            </a:r>
            <a:endParaRPr lang="tr-TR" sz="3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Başlık 1"/>
          <p:cNvSpPr txBox="1">
            <a:spLocks/>
          </p:cNvSpPr>
          <p:nvPr/>
        </p:nvSpPr>
        <p:spPr bwMode="auto">
          <a:xfrm>
            <a:off x="-1" y="6381328"/>
            <a:ext cx="7793471" cy="47667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  <a:defRPr/>
            </a:pPr>
            <a:r>
              <a:rPr lang="tr-TR" sz="3600" dirty="0" smtClean="0">
                <a:solidFill>
                  <a:prstClr val="white"/>
                </a:solidFill>
                <a:latin typeface="Calibri"/>
              </a:rPr>
              <a:t>Kaynak: </a:t>
            </a:r>
            <a:r>
              <a:rPr lang="tr-TR" sz="3600" dirty="0" err="1" smtClean="0">
                <a:solidFill>
                  <a:prstClr val="white"/>
                </a:solidFill>
                <a:latin typeface="Calibri"/>
              </a:rPr>
              <a:t>Haygem</a:t>
            </a:r>
            <a:endParaRPr lang="tr-TR" sz="36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77107"/>
            <a:ext cx="1080120" cy="6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2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897751"/>
              </p:ext>
            </p:extLst>
          </p:nvPr>
        </p:nvGraphicFramePr>
        <p:xfrm>
          <a:off x="0" y="1334818"/>
          <a:ext cx="9154111" cy="467357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96548"/>
                <a:gridCol w="1829383"/>
                <a:gridCol w="2021950"/>
                <a:gridCol w="1875408"/>
                <a:gridCol w="1830822"/>
              </a:tblGrid>
              <a:tr h="732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tr-T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3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Sığır</a:t>
                      </a:r>
                      <a:r>
                        <a:rPr lang="tr-TR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3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Koyun</a:t>
                      </a:r>
                      <a:r>
                        <a:rPr lang="tr-TR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3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Keçi</a:t>
                      </a:r>
                      <a:r>
                        <a:rPr lang="tr-TR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3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Manda</a:t>
                      </a:r>
                      <a:r>
                        <a:rPr lang="tr-TR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2230" marR="62230" marT="9525" marB="0"/>
                </a:tc>
              </a:tr>
              <a:tr h="549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1995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5.885.585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19.262.493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4.907.585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122.372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</a:tr>
              <a:tr h="549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</a:t>
                      </a: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5.279.569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15.920.159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3.792.708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69.602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</a:tr>
              <a:tr h="489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2005</a:t>
                      </a: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3.998.097</a:t>
                      </a: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10.166.091</a:t>
                      </a: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2.426.993</a:t>
                      </a: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38.205</a:t>
                      </a:r>
                    </a:p>
                  </a:txBody>
                  <a:tcPr marL="62230" marR="62230" marT="9525" marB="0"/>
                </a:tc>
              </a:tr>
              <a:tr h="466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2010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4.361.841</a:t>
                      </a: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10.583.608</a:t>
                      </a: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65225" algn="l"/>
                        </a:tabLst>
                      </a:pPr>
                      <a:r>
                        <a:rPr lang="tr-TR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2.582.539</a:t>
                      </a: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35.632</a:t>
                      </a:r>
                    </a:p>
                  </a:txBody>
                  <a:tcPr marL="62230" marR="62230" marT="9525" marB="0"/>
                </a:tc>
              </a:tr>
              <a:tr h="512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2011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4.761.142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11.561.144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3.033.111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40.218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</a:tr>
              <a:tr h="512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</a:t>
                      </a:r>
                      <a:endParaRPr lang="tr-TR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5.431.400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13.068.428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3.502.272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38.295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</a:tr>
              <a:tr h="317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</a:t>
                      </a:r>
                      <a:endParaRPr lang="tr-TR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effectLst/>
                          <a:latin typeface="Times New Roman"/>
                          <a:ea typeface="Times"/>
                        </a:rPr>
                        <a:t>5.607.272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Times New Roman"/>
                          <a:ea typeface="Times"/>
                        </a:rPr>
                        <a:t>14.287.237</a:t>
                      </a:r>
                      <a:endParaRPr lang="tr-TR" sz="24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Times New Roman"/>
                          <a:ea typeface="Times"/>
                        </a:rPr>
                        <a:t>3.943.318</a:t>
                      </a:r>
                      <a:endParaRPr lang="tr-TR" sz="24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51.940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</a:tr>
              <a:tr h="317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tr-TR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>
                          <a:effectLst/>
                          <a:latin typeface="Times New Roman"/>
                          <a:ea typeface="Calibri"/>
                        </a:rPr>
                        <a:t>5.567.176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  <a:latin typeface="Times New Roman"/>
                          <a:ea typeface="Calibri"/>
                        </a:rPr>
                        <a:t>14.511.991</a:t>
                      </a:r>
                      <a:endParaRPr lang="tr-TR" sz="24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  <a:latin typeface="Times New Roman"/>
                          <a:ea typeface="Calibri"/>
                        </a:rPr>
                        <a:t>4.401.173</a:t>
                      </a:r>
                      <a:endParaRPr lang="tr-TR" sz="24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 smtClean="0"/>
                        <a:t>54.795</a:t>
                      </a:r>
                      <a:endParaRPr lang="tr-TR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230" marR="62230" marT="9525" marB="0"/>
                </a:tc>
              </a:tr>
            </a:tbl>
          </a:graphicData>
        </a:graphic>
      </p:graphicFrame>
      <p:sp>
        <p:nvSpPr>
          <p:cNvPr id="5" name="4 Dikdörtgen"/>
          <p:cNvSpPr/>
          <p:nvPr/>
        </p:nvSpPr>
        <p:spPr>
          <a:xfrm>
            <a:off x="357158" y="5072074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solidFill>
                <a:prstClr val="black"/>
              </a:solidFill>
            </a:endParaRPr>
          </a:p>
          <a:p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428596" y="642918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prstClr val="black"/>
                </a:solidFill>
              </a:rPr>
              <a:t>Türkiye’de </a:t>
            </a:r>
            <a:r>
              <a:rPr lang="tr-TR" sz="2400" dirty="0" smtClean="0">
                <a:solidFill>
                  <a:prstClr val="black"/>
                </a:solidFill>
              </a:rPr>
              <a:t>Sağılan Hayvan </a:t>
            </a:r>
            <a:r>
              <a:rPr lang="tr-TR" sz="2400" dirty="0">
                <a:solidFill>
                  <a:prstClr val="black"/>
                </a:solidFill>
              </a:rPr>
              <a:t>Sayısı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879672"/>
            <a:ext cx="1403648" cy="9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217317" y="6066910"/>
            <a:ext cx="1603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TÜİK</a:t>
            </a:r>
          </a:p>
        </p:txBody>
      </p:sp>
      <p:sp>
        <p:nvSpPr>
          <p:cNvPr id="8" name="Başlık 1"/>
          <p:cNvSpPr txBox="1">
            <a:spLocks/>
          </p:cNvSpPr>
          <p:nvPr/>
        </p:nvSpPr>
        <p:spPr bwMode="auto">
          <a:xfrm>
            <a:off x="10111" y="0"/>
            <a:ext cx="9144001" cy="1340768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3600" b="1" dirty="0" smtClean="0">
                <a:solidFill>
                  <a:prstClr val="black"/>
                </a:solidFill>
                <a:ea typeface="+mj-ea"/>
                <a:cs typeface="+mj-cs"/>
              </a:rPr>
              <a:t>Türkiye’de Sağılan Hayvan Sayısı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-1" y="6021289"/>
            <a:ext cx="7793471" cy="836710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 TUİK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4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357158" y="5072074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solidFill>
                <a:prstClr val="black"/>
              </a:solidFill>
            </a:endParaRPr>
          </a:p>
          <a:p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559479" y="412085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prstClr val="black"/>
                </a:solidFill>
              </a:rPr>
              <a:t>Türkiye’de </a:t>
            </a:r>
            <a:r>
              <a:rPr lang="tr-TR" sz="2400" dirty="0" smtClean="0">
                <a:solidFill>
                  <a:prstClr val="black"/>
                </a:solidFill>
              </a:rPr>
              <a:t>Sığır Sayısı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5553092"/>
            <a:ext cx="1872208" cy="130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217317" y="6066910"/>
            <a:ext cx="1603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TÜİK</a:t>
            </a:r>
          </a:p>
        </p:txBody>
      </p:sp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406707"/>
              </p:ext>
            </p:extLst>
          </p:nvPr>
        </p:nvGraphicFramePr>
        <p:xfrm>
          <a:off x="0" y="1136679"/>
          <a:ext cx="9144000" cy="4572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497"/>
                <a:gridCol w="1269028"/>
                <a:gridCol w="867774"/>
                <a:gridCol w="1393751"/>
                <a:gridCol w="901332"/>
                <a:gridCol w="1360193"/>
                <a:gridCol w="855750"/>
                <a:gridCol w="1503675"/>
              </a:tblGrid>
              <a:tr h="389029">
                <a:tc rowSpan="2">
                  <a:txBody>
                    <a:bodyPr/>
                    <a:lstStyle/>
                    <a:p>
                      <a:pPr indent="51498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Yıl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Kültür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Melez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Yerli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Toplam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</a:tr>
              <a:tr h="66136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Baş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1498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%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1498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Baş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1498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%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1498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Baş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1498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%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8869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2000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1.806.000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16,78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4.738.000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44,36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4.217.000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38,35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10.761.000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</a:tr>
              <a:tr h="43772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2005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2.354.957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22,37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4.537.998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43,11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3.633.485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34,52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10.526.440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</a:tr>
              <a:tr h="39794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2009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3.723.583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34,70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4.406.041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41,10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2.594.334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24,20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10.723.958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</a:tr>
              <a:tr h="41691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2010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4.197.890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36,90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4.707.188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41,40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2.464.722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21,70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11.369.800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</a:tr>
              <a:tr h="43587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2011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4.836.547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39,05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5.120.621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41,34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2.429.169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19,61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12.386.337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</a:tr>
              <a:tr h="38902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2012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5.679.484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</a:rPr>
                        <a:t>40,80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5.776.028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</a:rPr>
                        <a:t>41,50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2.459.400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</a:rPr>
                        <a:t>17,70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13.914.912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</a:tr>
              <a:tr h="3643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>
                          <a:effectLst/>
                        </a:rPr>
                        <a:t>2013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5.954.333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</a:rPr>
                        <a:t>41,30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6.112.437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42,4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2.348.487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</a:rPr>
                        <a:t>16,30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14.415.257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</a:tr>
              <a:tr h="69142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dirty="0" smtClean="0">
                          <a:effectLst/>
                          <a:latin typeface="Times New Roman"/>
                          <a:ea typeface="Times"/>
                        </a:rPr>
                        <a:t>2014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 smtClean="0"/>
                        <a:t>6.216.665 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b="1" dirty="0" smtClean="0"/>
                        <a:t>42,07 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 smtClean="0"/>
                        <a:t>6.366.660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b="1" dirty="0" smtClean="0"/>
                        <a:t>43,09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 smtClean="0"/>
                        <a:t>2.191.599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b="1" dirty="0" smtClean="0"/>
                        <a:t>14,83 </a:t>
                      </a:r>
                      <a:endParaRPr lang="tr-TR" sz="20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spcAft>
                          <a:spcPts val="0"/>
                        </a:spcAft>
                      </a:pPr>
                      <a:r>
                        <a:rPr lang="tr-TR" sz="2000" dirty="0" smtClean="0"/>
                        <a:t>14.774.924</a:t>
                      </a:r>
                      <a:endParaRPr lang="tr-TR" sz="20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 bwMode="auto">
          <a:xfrm>
            <a:off x="0" y="-33947"/>
            <a:ext cx="9144001" cy="1014675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3600" b="1" dirty="0" smtClean="0">
                <a:solidFill>
                  <a:prstClr val="black"/>
                </a:solidFill>
                <a:ea typeface="+mj-ea"/>
                <a:cs typeface="+mj-cs"/>
              </a:rPr>
              <a:t>Türkiye’deki Sığır Sayısı 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-1" y="5718405"/>
            <a:ext cx="7092281" cy="1139594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 TUİK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7875" cy="683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şlık 1"/>
          <p:cNvSpPr txBox="1">
            <a:spLocks/>
          </p:cNvSpPr>
          <p:nvPr/>
        </p:nvSpPr>
        <p:spPr bwMode="auto">
          <a:xfrm>
            <a:off x="-74018" y="6021290"/>
            <a:ext cx="9431893" cy="836710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 HAYGEM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İçerik Yer Tutucusu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188194"/>
              </p:ext>
            </p:extLst>
          </p:nvPr>
        </p:nvGraphicFramePr>
        <p:xfrm>
          <a:off x="59507" y="769440"/>
          <a:ext cx="9001000" cy="5652966"/>
        </p:xfrm>
        <a:graphic>
          <a:graphicData uri="http://schemas.openxmlformats.org/drawingml/2006/table">
            <a:tbl>
              <a:tblPr firstRow="1" firstCol="1" bandRow="1"/>
              <a:tblGrid>
                <a:gridCol w="1632173"/>
                <a:gridCol w="1176138"/>
                <a:gridCol w="999601"/>
                <a:gridCol w="1503159"/>
                <a:gridCol w="1230298"/>
                <a:gridCol w="1230298"/>
                <a:gridCol w="1229333"/>
              </a:tblGrid>
              <a:tr h="571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Times New Roman"/>
                          <a:cs typeface="Tahoma"/>
                        </a:rPr>
                        <a:t>Kapasite Aralığı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Times New Roman"/>
                          <a:cs typeface="Tahoma"/>
                        </a:rPr>
                        <a:t>İşletme Sayısı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2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Times New Roman"/>
                          <a:cs typeface="Tahoma"/>
                        </a:rPr>
                        <a:t> 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8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Times New Roman"/>
                          <a:cs typeface="Tahoma"/>
                        </a:rPr>
                        <a:t> 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Dağılım%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Dağılım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Adet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Dağılım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1-5 Baş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1.047.778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60,05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811.778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701.907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56,11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6-9 Baş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363.683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20,85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293.399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252.776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20,21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10-19 Baş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234.714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13,45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198.117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190.009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15,19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20-49 Baş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74.920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4,29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60.570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85.910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6,87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50-99 Baş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17.496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1.00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14.228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16.204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100-199 Baş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4.500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0,26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2.798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&gt;1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3.141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200-499 Baş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1.765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0,10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1.190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&gt;1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783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500 Baş ve Üzeri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217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1.744.859</a:t>
                      </a:r>
                      <a:endParaRPr lang="tr-TR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tr-TR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1.382.080</a:t>
                      </a:r>
                      <a:endParaRPr lang="tr-TR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tr-TR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1.250.947</a:t>
                      </a:r>
                      <a:endParaRPr lang="tr-TR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tr-TR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5 Dikdörtgen"/>
          <p:cNvSpPr/>
          <p:nvPr/>
        </p:nvSpPr>
        <p:spPr>
          <a:xfrm>
            <a:off x="755576" y="0"/>
            <a:ext cx="8001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dirty="0" smtClean="0">
                <a:solidFill>
                  <a:prstClr val="black"/>
                </a:solidFill>
              </a:rPr>
              <a:t>Türkiye Sığırcılık işletmeleri</a:t>
            </a:r>
            <a:endParaRPr lang="tr-TR" sz="4400" dirty="0">
              <a:solidFill>
                <a:prstClr val="black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139364"/>
            <a:ext cx="1090263" cy="71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Başlık 1"/>
          <p:cNvSpPr txBox="1">
            <a:spLocks/>
          </p:cNvSpPr>
          <p:nvPr/>
        </p:nvSpPr>
        <p:spPr bwMode="auto">
          <a:xfrm>
            <a:off x="-1" y="0"/>
            <a:ext cx="9144001" cy="769441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3600" b="1" dirty="0" smtClean="0">
                <a:solidFill>
                  <a:prstClr val="black"/>
                </a:solidFill>
                <a:ea typeface="+mj-ea"/>
                <a:cs typeface="+mj-cs"/>
              </a:rPr>
              <a:t>Türkiye Sığırcılık İşletmeleri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-1" y="6381328"/>
            <a:ext cx="7793471" cy="476670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</a:t>
            </a:r>
            <a:r>
              <a:rPr lang="tr-TR" sz="3600" dirty="0" err="1" smtClean="0">
                <a:solidFill>
                  <a:prstClr val="white"/>
                </a:solidFill>
              </a:rPr>
              <a:t>Haygem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Dikdörtgen"/>
          <p:cNvSpPr/>
          <p:nvPr/>
        </p:nvSpPr>
        <p:spPr>
          <a:xfrm>
            <a:off x="755576" y="0"/>
            <a:ext cx="8001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dirty="0" smtClean="0">
                <a:solidFill>
                  <a:prstClr val="black"/>
                </a:solidFill>
              </a:rPr>
              <a:t>Türkiye Sığırcılık işletmeleri</a:t>
            </a:r>
            <a:endParaRPr lang="tr-TR" sz="4400" dirty="0">
              <a:solidFill>
                <a:prstClr val="black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139364"/>
            <a:ext cx="1090263" cy="71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690946"/>
              </p:ext>
            </p:extLst>
          </p:nvPr>
        </p:nvGraphicFramePr>
        <p:xfrm>
          <a:off x="107504" y="769439"/>
          <a:ext cx="9036494" cy="4954315"/>
        </p:xfrm>
        <a:graphic>
          <a:graphicData uri="http://schemas.openxmlformats.org/drawingml/2006/table">
            <a:tbl>
              <a:tblPr firstRow="1" firstCol="1" bandRow="1"/>
              <a:tblGrid>
                <a:gridCol w="1008112"/>
                <a:gridCol w="873452"/>
                <a:gridCol w="737439"/>
                <a:gridCol w="837381"/>
                <a:gridCol w="504056"/>
                <a:gridCol w="872962"/>
                <a:gridCol w="621986"/>
                <a:gridCol w="1052594"/>
                <a:gridCol w="737439"/>
                <a:gridCol w="1053634"/>
                <a:gridCol w="737439"/>
              </a:tblGrid>
              <a:tr h="49630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Kapasite Aralığı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 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İşletme Sayısı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Hayvan sayısı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4172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670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 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Dağılım%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Dağılım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Dağılım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Baş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Dağılım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Baş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Dağılım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01-05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1.047.778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60,05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811.778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701.907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56,11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2.496.385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19,87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2.063.726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4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06-09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363.683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20,85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293.399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252.776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20,21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2.505.797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19,95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2.095.781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10-19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234.714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13,45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198.117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190.009                               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15,19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3.210.000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25,55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2.767.188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20-49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74.920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4,29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60.570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85.910                                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6,87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2.100.000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16,72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1.812.749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50-99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17.496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14.228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16.204                                 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1,30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1.050.000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8,36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866.621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100-199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4.500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2.798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&gt;1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3.141                                   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0,25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650.000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5,17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388.490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200-499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1.765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1.190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&gt;1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783                                     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0,06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550.000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4,38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378.959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500- Üzer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217                                     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0,02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tr-TR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Toplam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1.744.859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1.382.080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1.250.947                            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12.562.182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10.373.513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Başlık 1"/>
          <p:cNvSpPr txBox="1">
            <a:spLocks/>
          </p:cNvSpPr>
          <p:nvPr/>
        </p:nvSpPr>
        <p:spPr bwMode="auto">
          <a:xfrm>
            <a:off x="-1" y="5733256"/>
            <a:ext cx="7793471" cy="1124743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 </a:t>
            </a:r>
            <a:r>
              <a:rPr lang="tr-TR" sz="3600" dirty="0" err="1" smtClean="0">
                <a:solidFill>
                  <a:prstClr val="white"/>
                </a:solidFill>
              </a:rPr>
              <a:t>Haygem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9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Dikdörtgen"/>
          <p:cNvSpPr/>
          <p:nvPr/>
        </p:nvSpPr>
        <p:spPr>
          <a:xfrm>
            <a:off x="0" y="0"/>
            <a:ext cx="9144000" cy="75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4000" b="1" dirty="0">
                <a:solidFill>
                  <a:prstClr val="black"/>
                </a:solidFill>
                <a:latin typeface="Calibri"/>
                <a:ea typeface="Times"/>
                <a:cs typeface="Times New Roman"/>
              </a:rPr>
              <a:t>Türkiye’de Hayvan Başına Ortalama Verim</a:t>
            </a:r>
            <a:endParaRPr lang="tr-TR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" name="İçerik Yer Tutucus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292298"/>
              </p:ext>
            </p:extLst>
          </p:nvPr>
        </p:nvGraphicFramePr>
        <p:xfrm>
          <a:off x="1" y="769439"/>
          <a:ext cx="9118648" cy="5774718"/>
        </p:xfrm>
        <a:graphic>
          <a:graphicData uri="http://schemas.openxmlformats.org/drawingml/2006/table">
            <a:tbl>
              <a:tblPr firstRow="1" firstCol="1" bandRow="1"/>
              <a:tblGrid>
                <a:gridCol w="1173561"/>
                <a:gridCol w="1173561"/>
                <a:gridCol w="1288707"/>
                <a:gridCol w="1288707"/>
                <a:gridCol w="1442234"/>
                <a:gridCol w="1442234"/>
                <a:gridCol w="1309644"/>
              </a:tblGrid>
              <a:tr h="425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 </a:t>
                      </a:r>
                      <a:endParaRPr lang="tr-T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5553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Yıl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İnek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Koyun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Keçi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69126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Sağılan sayısı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Ort. süt verimi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Sağılan sayısı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Ort. süt verimi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Sağılan sayısı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Ort. süt verimi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53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Adet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Kg/Baş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Adet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Kg/Baş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Adet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Kg/Baş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>
                          <a:effectLst/>
                          <a:latin typeface="Calibri"/>
                          <a:ea typeface="Times"/>
                          <a:cs typeface="Times New Roman"/>
                        </a:rPr>
                        <a:t>1930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"/>
                          <a:cs typeface="Times New Roman"/>
                        </a:rPr>
                        <a:t>1.362.299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521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7.212.838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52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6.323.577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80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>
                          <a:effectLst/>
                          <a:latin typeface="Calibri"/>
                          <a:ea typeface="Times"/>
                          <a:cs typeface="Times New Roman"/>
                        </a:rPr>
                        <a:t>1960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"/>
                          <a:cs typeface="Times New Roman"/>
                        </a:rPr>
                        <a:t>3.773.600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594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"/>
                          <a:cs typeface="Times New Roman"/>
                        </a:rPr>
                        <a:t>18.830.700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47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11.643.460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70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>
                          <a:effectLst/>
                          <a:latin typeface="Calibri"/>
                          <a:ea typeface="Times"/>
                          <a:cs typeface="Times New Roman"/>
                        </a:rPr>
                        <a:t>1990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"/>
                          <a:cs typeface="Times New Roman"/>
                        </a:rPr>
                        <a:t>5.892.550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1.351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"/>
                          <a:cs typeface="Times New Roman"/>
                        </a:rPr>
                        <a:t>23.698.830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48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"/>
                          <a:cs typeface="Times New Roman"/>
                        </a:rPr>
                        <a:t>6.013.000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55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>
                          <a:effectLst/>
                          <a:latin typeface="Calibri"/>
                          <a:ea typeface="Times"/>
                          <a:cs typeface="Times New Roman"/>
                        </a:rPr>
                        <a:t>2000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"/>
                          <a:cs typeface="Times New Roman"/>
                        </a:rPr>
                        <a:t>5.279.569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1.654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"/>
                          <a:cs typeface="Times New Roman"/>
                        </a:rPr>
                        <a:t>15.920.159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49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"/>
                          <a:cs typeface="Times New Roman"/>
                        </a:rPr>
                        <a:t>3.792.707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57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smtClean="0">
                          <a:effectLst/>
                          <a:latin typeface="Calibri"/>
                          <a:ea typeface="Times"/>
                          <a:cs typeface="Times New Roman"/>
                        </a:rPr>
                        <a:t>2010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smtClean="0">
                          <a:effectLst/>
                          <a:latin typeface="Calibri"/>
                          <a:ea typeface="Times"/>
                          <a:cs typeface="Times New Roman"/>
                        </a:rPr>
                        <a:t>4.384.130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 smtClean="0">
                          <a:effectLst/>
                          <a:latin typeface="Calibri"/>
                          <a:ea typeface="Times"/>
                          <a:cs typeface="Times New Roman"/>
                        </a:rPr>
                        <a:t>2.847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smtClean="0">
                          <a:effectLst/>
                          <a:latin typeface="Calibri"/>
                          <a:ea typeface="Times"/>
                          <a:cs typeface="Times New Roman"/>
                        </a:rPr>
                        <a:t>10.583.608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 smtClean="0">
                          <a:effectLst/>
                          <a:latin typeface="Calibri"/>
                          <a:ea typeface="Times"/>
                          <a:cs typeface="Times New Roman"/>
                        </a:rPr>
                        <a:t>77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dirty="0" smtClean="0">
                          <a:effectLst/>
                          <a:latin typeface="Calibri"/>
                          <a:ea typeface="Times"/>
                          <a:cs typeface="Times New Roman"/>
                        </a:rPr>
                        <a:t>2.582.539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 smtClean="0">
                          <a:effectLst/>
                          <a:latin typeface="Calibri"/>
                          <a:ea typeface="Times"/>
                          <a:cs typeface="Times New Roman"/>
                        </a:rPr>
                        <a:t>106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2011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"/>
                          <a:cs typeface="Times New Roman"/>
                        </a:rPr>
                        <a:t>4.761.142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2.899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11.561.144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77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3.033.111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106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>
                          <a:effectLst/>
                          <a:latin typeface="Calibri"/>
                          <a:ea typeface="Times"/>
                          <a:cs typeface="Times New Roman"/>
                        </a:rPr>
                        <a:t>2012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5.431.400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2.942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13.068.428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77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3.502.272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105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2013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5.607.272</a:t>
                      </a:r>
                      <a:endParaRPr lang="tr-TR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2.970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14.287.237</a:t>
                      </a:r>
                      <a:endParaRPr lang="tr-TR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77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0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3.943.318</a:t>
                      </a:r>
                      <a:endParaRPr lang="tr-TR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>
                          <a:effectLst/>
                          <a:latin typeface="Calibri"/>
                          <a:ea typeface="Times"/>
                          <a:cs typeface="Times New Roman"/>
                        </a:rPr>
                        <a:t>105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0" dirty="0" smtClean="0">
                          <a:effectLst/>
                          <a:latin typeface="Times New Roman"/>
                          <a:ea typeface="Calibri"/>
                        </a:rPr>
                        <a:t>5.567.176</a:t>
                      </a:r>
                      <a:endParaRPr lang="tr-TR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 smtClean="0">
                          <a:effectLst/>
                          <a:latin typeface="Times New Roman"/>
                          <a:ea typeface="Calibri"/>
                        </a:rPr>
                        <a:t>3.029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0" dirty="0" smtClean="0">
                          <a:effectLst/>
                          <a:latin typeface="Times New Roman"/>
                          <a:ea typeface="Calibri"/>
                        </a:rPr>
                        <a:t>14.511.991</a:t>
                      </a:r>
                      <a:endParaRPr lang="tr-TR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 smtClean="0">
                          <a:effectLst/>
                          <a:latin typeface="Times New Roman"/>
                          <a:ea typeface="Calibri"/>
                        </a:rPr>
                        <a:t>76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0" dirty="0" smtClean="0">
                          <a:effectLst/>
                          <a:latin typeface="Times New Roman"/>
                          <a:ea typeface="Calibri"/>
                        </a:rPr>
                        <a:t>4.401.173</a:t>
                      </a:r>
                      <a:endParaRPr lang="tr-TR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105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Başlık 1"/>
          <p:cNvSpPr txBox="1">
            <a:spLocks/>
          </p:cNvSpPr>
          <p:nvPr/>
        </p:nvSpPr>
        <p:spPr bwMode="auto">
          <a:xfrm>
            <a:off x="-1" y="0"/>
            <a:ext cx="9144001" cy="105273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b="1" dirty="0" smtClean="0">
                <a:solidFill>
                  <a:prstClr val="black"/>
                </a:solidFill>
                <a:ea typeface="+mj-ea"/>
                <a:cs typeface="+mj-cs"/>
              </a:rPr>
              <a:t>Türkiye’de Hayvan Başına Ortalama Süt Verimi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-1" y="6439643"/>
            <a:ext cx="7793471" cy="418355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 TUİK</a:t>
            </a:r>
            <a:endParaRPr lang="tr-TR" sz="3600" dirty="0">
              <a:solidFill>
                <a:prstClr val="white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439643"/>
            <a:ext cx="755576" cy="56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34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41"/>
            <a:ext cx="9144000" cy="69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z="3600" b="1" dirty="0"/>
          </a:p>
        </p:txBody>
      </p:sp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84" y="6021288"/>
            <a:ext cx="1210798" cy="8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9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907948"/>
              </p:ext>
            </p:extLst>
          </p:nvPr>
        </p:nvGraphicFramePr>
        <p:xfrm>
          <a:off x="1" y="1196752"/>
          <a:ext cx="9144000" cy="4929413"/>
        </p:xfrm>
        <a:graphic>
          <a:graphicData uri="http://schemas.openxmlformats.org/drawingml/2006/table">
            <a:tbl>
              <a:tblPr firstRow="1" firstCol="1" bandRow="1"/>
              <a:tblGrid>
                <a:gridCol w="1766411"/>
                <a:gridCol w="1766411"/>
                <a:gridCol w="1658008"/>
                <a:gridCol w="1401429"/>
                <a:gridCol w="1401429"/>
                <a:gridCol w="1150312"/>
              </a:tblGrid>
              <a:tr h="339710">
                <a:tc rowSpan="2"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Yıllar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Dünya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Türkiye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08134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Milyon ton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Değişim %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Milyon ton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Değişim %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Dünya üretimindeki payı %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39710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2000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579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-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9,7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-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1,8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9710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2005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652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12,6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11,1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14,4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1,7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39710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2007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685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5,1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12,3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10,8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1,8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9710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2008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697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1,8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12,2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-0,9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1,8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39710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2009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716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0,7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12,2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0,0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1,7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9710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2010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732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2,4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12,5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2,5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1,7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39710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2011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753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2,8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15,05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20,4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2,0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50966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2012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770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2,2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17,4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15,6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2,3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39710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2013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783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1,3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18,2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4,7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2,3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9710">
                <a:tc>
                  <a:txBody>
                    <a:bodyPr/>
                    <a:lstStyle/>
                    <a:p>
                      <a:pPr marL="182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2014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-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-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18,5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1,5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 dirty="0">
                        <a:effectLst/>
                        <a:latin typeface="Calibri"/>
                      </a:endParaRPr>
                    </a:p>
                  </a:txBody>
                  <a:tcPr marL="53555" marR="53555" marT="743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 bwMode="auto">
          <a:xfrm>
            <a:off x="-1" y="6165303"/>
            <a:ext cx="7793471" cy="692695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FAO ve TUİK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10" name="Başlık 1"/>
          <p:cNvSpPr txBox="1">
            <a:spLocks/>
          </p:cNvSpPr>
          <p:nvPr/>
        </p:nvSpPr>
        <p:spPr bwMode="auto">
          <a:xfrm>
            <a:off x="-1" y="0"/>
            <a:ext cx="9144001" cy="1196752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b="1" dirty="0">
                <a:solidFill>
                  <a:prstClr val="black"/>
                </a:solidFill>
                <a:ea typeface="+mj-ea"/>
                <a:cs typeface="+mj-cs"/>
              </a:rPr>
              <a:t>Dünyadaki ve Türkiye’deki Çiğ Süt Üretimi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2 İçerik Yer Tutucusu"/>
          <p:cNvSpPr>
            <a:spLocks noGrp="1"/>
          </p:cNvSpPr>
          <p:nvPr>
            <p:ph idx="1"/>
          </p:nvPr>
        </p:nvSpPr>
        <p:spPr>
          <a:xfrm>
            <a:off x="3428992" y="2132856"/>
            <a:ext cx="5500758" cy="4032448"/>
          </a:xfrm>
        </p:spPr>
        <p:txBody>
          <a:bodyPr/>
          <a:lstStyle/>
          <a:p>
            <a:pPr eaLnBrk="1" hangingPunct="1"/>
            <a:r>
              <a:rPr lang="tr-TR" sz="2800" dirty="0" smtClean="0"/>
              <a:t>Ambalajlı Süt ve Süt Ürünleri Sanayisinin sürdürülebilir gelişimine katkı sağlamak</a:t>
            </a:r>
          </a:p>
          <a:p>
            <a:pPr eaLnBrk="1" hangingPunct="1"/>
            <a:endParaRPr lang="tr-TR" sz="2800" dirty="0" smtClean="0"/>
          </a:p>
          <a:p>
            <a:pPr eaLnBrk="1" hangingPunct="1"/>
            <a:r>
              <a:rPr lang="tr-TR" sz="2800" dirty="0" smtClean="0"/>
              <a:t>Tarım ve Hayvancılık sektöründe yaşanan sorunlara sanayi vizyonu ile çözümler üretmek.</a:t>
            </a:r>
          </a:p>
        </p:txBody>
      </p:sp>
      <p:sp>
        <p:nvSpPr>
          <p:cNvPr id="4" name="3 Metin kutusu"/>
          <p:cNvSpPr txBox="1"/>
          <p:nvPr/>
        </p:nvSpPr>
        <p:spPr>
          <a:xfrm rot="19597823">
            <a:off x="284098" y="2165970"/>
            <a:ext cx="27146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/>
              <a:t>ŞARTIMIZ </a:t>
            </a:r>
          </a:p>
          <a:p>
            <a:endParaRPr lang="tr-TR" dirty="0"/>
          </a:p>
          <a:p>
            <a:r>
              <a:rPr lang="tr-TR" sz="3200" b="1" dirty="0" smtClean="0">
                <a:solidFill>
                  <a:srgbClr val="FF0000"/>
                </a:solidFill>
              </a:rPr>
              <a:t>     GIDA GÜVENLİĞİ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030083"/>
            <a:ext cx="1498360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468093"/>
              </p:ext>
            </p:extLst>
          </p:nvPr>
        </p:nvGraphicFramePr>
        <p:xfrm>
          <a:off x="0" y="1412775"/>
          <a:ext cx="9143999" cy="4602782"/>
        </p:xfrm>
        <a:graphic>
          <a:graphicData uri="http://schemas.openxmlformats.org/drawingml/2006/table">
            <a:tbl>
              <a:tblPr firstRow="1" firstCol="1" bandRow="1"/>
              <a:tblGrid>
                <a:gridCol w="1473212"/>
                <a:gridCol w="1658628"/>
                <a:gridCol w="2304256"/>
                <a:gridCol w="1584176"/>
                <a:gridCol w="2123727"/>
              </a:tblGrid>
              <a:tr h="36004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Dünya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Türkiye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83963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Milyon Ton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Toplam </a:t>
                      </a: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İçindeki%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Milyon Ton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Toplam </a:t>
                      </a: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İçindeki %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İnek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91,4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Manda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Koyun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Keçi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Toplam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Başlık 1"/>
          <p:cNvSpPr txBox="1">
            <a:spLocks/>
          </p:cNvSpPr>
          <p:nvPr/>
        </p:nvSpPr>
        <p:spPr bwMode="auto">
          <a:xfrm>
            <a:off x="22703" y="0"/>
            <a:ext cx="9144001" cy="1412775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>
                <a:solidFill>
                  <a:prstClr val="black"/>
                </a:solidFill>
                <a:ea typeface="+mj-ea"/>
                <a:cs typeface="+mj-cs"/>
              </a:rPr>
              <a:t>2013 Yılı Dünya ve Türkiye’de </a:t>
            </a:r>
            <a:endParaRPr lang="tr-TR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smtClean="0">
                <a:solidFill>
                  <a:prstClr val="black"/>
                </a:solidFill>
                <a:ea typeface="+mj-ea"/>
                <a:cs typeface="+mj-cs"/>
              </a:rPr>
              <a:t>Türlere Göre Çiğ </a:t>
            </a:r>
            <a:r>
              <a:rPr lang="tr-TR" b="1" dirty="0">
                <a:solidFill>
                  <a:prstClr val="black"/>
                </a:solidFill>
                <a:ea typeface="+mj-ea"/>
                <a:cs typeface="+mj-cs"/>
              </a:rPr>
              <a:t>Süt Üretimi</a:t>
            </a:r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8" name="5 Yuvarlatılmış Dikdörtgen"/>
          <p:cNvSpPr/>
          <p:nvPr/>
        </p:nvSpPr>
        <p:spPr>
          <a:xfrm>
            <a:off x="1" y="5877272"/>
            <a:ext cx="7668343" cy="980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2800" dirty="0" smtClean="0">
                <a:solidFill>
                  <a:prstClr val="white"/>
                </a:solidFill>
              </a:rPr>
              <a:t>Kaynak: IDF ve TUİK</a:t>
            </a:r>
            <a:endParaRPr lang="tr-TR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4000" b="1" dirty="0" smtClean="0">
                <a:ea typeface="Calibri"/>
                <a:cs typeface="Times New Roman"/>
              </a:rPr>
              <a:t>DÜNYA VE TÜRKİYE’DE BAZI ÜRÜNLERİN </a:t>
            </a:r>
            <a:r>
              <a:rPr lang="tr-TR" sz="4000" b="1" dirty="0" smtClean="0">
                <a:solidFill>
                  <a:schemeClr val="bg1"/>
                </a:solidFill>
                <a:ea typeface="Times New Roman"/>
                <a:cs typeface="Calibri"/>
              </a:rPr>
              <a:t>ÜRETİM DEĞERİ</a:t>
            </a:r>
            <a:r>
              <a:rPr lang="tr-TR" sz="4000" b="1" dirty="0" smtClean="0">
                <a:solidFill>
                  <a:srgbClr val="000000"/>
                </a:solidFill>
                <a:ea typeface="Times New Roman"/>
                <a:cs typeface="Calibri"/>
              </a:rPr>
              <a:t> </a:t>
            </a:r>
            <a:r>
              <a:rPr lang="tr-TR" sz="4000" b="1" dirty="0">
                <a:solidFill>
                  <a:schemeClr val="bg1"/>
                </a:solidFill>
                <a:ea typeface="Times New Roman"/>
                <a:cs typeface="Calibri"/>
              </a:rPr>
              <a:t>(Milyon Dolar*)</a:t>
            </a:r>
            <a:r>
              <a:rPr lang="tr-TR" sz="4000" dirty="0">
                <a:solidFill>
                  <a:schemeClr val="bg1"/>
                </a:solidFill>
                <a:ea typeface="Times New Roman"/>
                <a:cs typeface="Times New Roman"/>
              </a:rPr>
              <a:t/>
            </a:r>
            <a:br>
              <a:rPr lang="tr-TR" sz="4000" dirty="0">
                <a:solidFill>
                  <a:schemeClr val="bg1"/>
                </a:solidFill>
                <a:ea typeface="Times New Roman"/>
                <a:cs typeface="Times New Roman"/>
              </a:rPr>
            </a:br>
            <a:r>
              <a:rPr lang="tr-TR" dirty="0" smtClean="0">
                <a:ea typeface="Calibri"/>
                <a:cs typeface="Times New Roman"/>
              </a:rPr>
              <a:t/>
            </a:r>
            <a:br>
              <a:rPr lang="tr-TR" dirty="0" smtClean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2563138" y="5888546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15000"/>
              </a:lnSpc>
              <a:spcAft>
                <a:spcPts val="0"/>
              </a:spcAft>
            </a:pPr>
            <a:endParaRPr lang="tr-TR" sz="32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416746"/>
              </p:ext>
            </p:extLst>
          </p:nvPr>
        </p:nvGraphicFramePr>
        <p:xfrm>
          <a:off x="19089" y="1362586"/>
          <a:ext cx="9124911" cy="5214348"/>
        </p:xfrm>
        <a:graphic>
          <a:graphicData uri="http://schemas.openxmlformats.org/drawingml/2006/table">
            <a:tbl>
              <a:tblPr firstRow="1" firstCol="1" bandRow="1"/>
              <a:tblGrid>
                <a:gridCol w="1312551"/>
                <a:gridCol w="864096"/>
                <a:gridCol w="864096"/>
                <a:gridCol w="864096"/>
                <a:gridCol w="864096"/>
                <a:gridCol w="864096"/>
                <a:gridCol w="936104"/>
                <a:gridCol w="936104"/>
                <a:gridCol w="1619672"/>
              </a:tblGrid>
              <a:tr h="1177284">
                <a:tc>
                  <a:txBody>
                    <a:bodyPr/>
                    <a:lstStyle/>
                    <a:p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2000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2005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2008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2009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2010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2011</a:t>
                      </a:r>
                      <a:endParaRPr lang="tr-TR" b="1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2012</a:t>
                      </a:r>
                      <a:endParaRPr lang="tr-TR" b="1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Türkiye Üretiminin Dünya Üretimindeki Payı,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2011 </a:t>
                      </a: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(%)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2232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Türkiye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İnek </a:t>
                      </a: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Sütü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2,725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3,129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3,512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3,615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3,895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4,307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4,986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2.2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2246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Domates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2,793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3,157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3,451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3,376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3,158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3,456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3,565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5.9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246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2,889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2,993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2,457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2,894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2,746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3,155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2,870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3.4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2246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Üzüm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2,058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2,201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2,240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2,438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2,432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2,455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2,455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6.2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246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Tavuk </a:t>
                      </a: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Eti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904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1,344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1,547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1,877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2,090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2,298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2,444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1.7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254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Dünya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</a:t>
                      </a: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İnek Sütü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147,000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163,000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174,965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176,000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179,193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183,583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187,277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392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Domates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40,138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46,573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51,507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56,219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53,270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58,223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59,108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392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71,590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75,557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81,956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85,614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81,236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84,281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79,285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392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Üzüm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37,068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38,528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38,553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38,814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39,048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39,494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38,336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392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Tavuk </a:t>
                      </a: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Eti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>
                    <a:lnL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83,343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100,000</a:t>
                      </a:r>
                      <a:endParaRPr lang="tr-TR" sz="160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114,711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118,000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121,631</a:t>
                      </a:r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128,199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132,085</a:t>
                      </a:r>
                      <a:endParaRPr lang="tr-TR" dirty="0"/>
                    </a:p>
                  </a:txBody>
                  <a:tcPr marL="63235" marR="63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6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3235" marR="63235" marT="0" marB="0" anchor="ctr">
                    <a:lnL>
                      <a:noFill/>
                    </a:lnL>
                    <a:lnR w="19050" cap="flat" cmpd="sng" algn="ctr">
                      <a:solidFill>
                        <a:srgbClr val="4A44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031214"/>
            <a:ext cx="1303506" cy="8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 bwMode="auto">
          <a:xfrm>
            <a:off x="4148" y="6597353"/>
            <a:ext cx="7808212" cy="356172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FAO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İçerik Yer Tutucus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01820"/>
              </p:ext>
            </p:extLst>
          </p:nvPr>
        </p:nvGraphicFramePr>
        <p:xfrm>
          <a:off x="0" y="1412776"/>
          <a:ext cx="9144000" cy="4680522"/>
        </p:xfrm>
        <a:graphic>
          <a:graphicData uri="http://schemas.openxmlformats.org/drawingml/2006/table">
            <a:tbl>
              <a:tblPr firstRow="1" firstCol="1" bandRow="1"/>
              <a:tblGrid>
                <a:gridCol w="1010803"/>
                <a:gridCol w="1889575"/>
                <a:gridCol w="1807325"/>
                <a:gridCol w="248064"/>
                <a:gridCol w="1413393"/>
                <a:gridCol w="1382009"/>
                <a:gridCol w="1392831"/>
              </a:tblGrid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ürün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2.Ürün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3. ürün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4. ürün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5. Ürün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2000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Domates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Çiğ İnek Sütü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Üzüm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Zeytin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2001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İnek sütü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Elma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2002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/>
                          <a:ea typeface="Times New Roman"/>
                        </a:rPr>
                        <a:t>Buğday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/>
                          <a:ea typeface="Times New Roman"/>
                        </a:rPr>
                        <a:t>Çiğ İnek Sütü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Zeytin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2003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/>
                          <a:ea typeface="Times New Roman"/>
                        </a:rPr>
                        <a:t>Çiğ İnek Sütü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Tavuk eti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2004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İnek sütü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Zeytin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2005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İnek sütü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Tavuk eti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2006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Domates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Zeytin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2007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İnek sütü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Tavuk eti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2008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İnek sütü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Tavuk eti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2009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İnek sütü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Tavuk eti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2010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İnek sütü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Tavuk eti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2011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İnek sütü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Tavuk eti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2012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Çiğ İnek sütü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/>
                          <a:ea typeface="Times New Roman"/>
                        </a:rPr>
                        <a:t>Domates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Buğday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/>
                          <a:ea typeface="Times New Roman"/>
                        </a:rPr>
                        <a:t>Üzüm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Tavuk eti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Başlık 1"/>
          <p:cNvSpPr txBox="1">
            <a:spLocks/>
          </p:cNvSpPr>
          <p:nvPr/>
        </p:nvSpPr>
        <p:spPr bwMode="auto">
          <a:xfrm>
            <a:off x="4148" y="6093296"/>
            <a:ext cx="7808212" cy="860229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FAO</a:t>
            </a:r>
            <a:endParaRPr lang="tr-TR" sz="3600" dirty="0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45" y="6095922"/>
            <a:ext cx="1403648" cy="9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Başlık 1"/>
          <p:cNvSpPr txBox="1">
            <a:spLocks noGrp="1"/>
          </p:cNvSpPr>
          <p:nvPr>
            <p:ph type="title"/>
          </p:nvPr>
        </p:nvSpPr>
        <p:spPr bwMode="auto">
          <a:xfrm>
            <a:off x="4148" y="0"/>
            <a:ext cx="9123445" cy="1417638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dirty="0" smtClean="0">
                <a:solidFill>
                  <a:prstClr val="white"/>
                </a:solidFill>
              </a:rPr>
              <a:t>Türkiye’nin Üretiminde Başlıca Ürünler</a:t>
            </a:r>
            <a:endParaRPr lang="tr-T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>
                <a:ea typeface="Calibri"/>
                <a:cs typeface="Times New Roman"/>
              </a:rPr>
              <a:t>SÜTÜN </a:t>
            </a:r>
            <a:r>
              <a:rPr lang="tr-TR" b="1" dirty="0" smtClean="0">
                <a:solidFill>
                  <a:schemeClr val="bg1"/>
                </a:solidFill>
                <a:ea typeface="Times New Roman"/>
                <a:cs typeface="Calibri"/>
              </a:rPr>
              <a:t>ÜRETİM DEĞERİNİN PAYI</a:t>
            </a:r>
            <a:r>
              <a:rPr lang="tr-TR" dirty="0">
                <a:solidFill>
                  <a:schemeClr val="bg1"/>
                </a:solidFill>
                <a:ea typeface="Times New Roman"/>
                <a:cs typeface="Times New Roman"/>
              </a:rPr>
              <a:t/>
            </a:r>
            <a:br>
              <a:rPr lang="tr-TR" dirty="0">
                <a:solidFill>
                  <a:schemeClr val="bg1"/>
                </a:solidFill>
                <a:ea typeface="Times New Roman"/>
                <a:cs typeface="Times New Roman"/>
              </a:rPr>
            </a:br>
            <a:r>
              <a:rPr lang="tr-TR" dirty="0" smtClean="0">
                <a:ea typeface="Calibri"/>
                <a:cs typeface="Times New Roman"/>
              </a:rPr>
              <a:t/>
            </a:r>
            <a:br>
              <a:rPr lang="tr-TR" dirty="0" smtClean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2563138" y="5888546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15000"/>
              </a:lnSpc>
              <a:spcAft>
                <a:spcPts val="0"/>
              </a:spcAft>
            </a:pPr>
            <a:endParaRPr lang="tr-TR" sz="32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14911"/>
            <a:ext cx="1403648" cy="9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7"/>
            <a:ext cx="149078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İçerik Yer Tutucusu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tr-TR" dirty="0" smtClean="0"/>
              <a:t>Üretim Değeri</a:t>
            </a:r>
          </a:p>
          <a:p>
            <a:pPr marL="0" indent="0">
              <a:buFont typeface="Arial" charset="0"/>
              <a:buNone/>
            </a:pPr>
            <a:endParaRPr lang="tr-TR" dirty="0" smtClean="0"/>
          </a:p>
          <a:p>
            <a:pPr marL="0" indent="0">
              <a:buFont typeface="Arial" charset="0"/>
              <a:buNone/>
            </a:pPr>
            <a:r>
              <a:rPr lang="tr-TR" dirty="0" smtClean="0"/>
              <a:t>Dünyada:</a:t>
            </a:r>
          </a:p>
          <a:p>
            <a:r>
              <a:rPr lang="tr-TR" dirty="0" smtClean="0"/>
              <a:t>Tarımsal üretim değerinin %8’i</a:t>
            </a:r>
          </a:p>
          <a:p>
            <a:r>
              <a:rPr lang="tr-TR" dirty="0" smtClean="0"/>
              <a:t>Hayvansal üretim değerinin %25’i</a:t>
            </a:r>
          </a:p>
          <a:p>
            <a:pPr marL="0" indent="0">
              <a:buFont typeface="Arial" charset="0"/>
              <a:buNone/>
            </a:pPr>
            <a:r>
              <a:rPr lang="tr-TR" dirty="0" smtClean="0"/>
              <a:t>Türkiye’de: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Tarımsal üretim değerinin %10’u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Hayvansal üretim değerinin %45’i</a:t>
            </a:r>
          </a:p>
          <a:p>
            <a:pPr marL="0" indent="0">
              <a:buFont typeface="Arial" charset="0"/>
              <a:buNone/>
            </a:pPr>
            <a:endParaRPr lang="tr-TR" dirty="0"/>
          </a:p>
        </p:txBody>
      </p:sp>
      <p:pic>
        <p:nvPicPr>
          <p:cNvPr id="9" name="Picture 122" descr="http://keszenlet.hu/uploads/images/termekek/1238510765p9_rota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0899" y="3140968"/>
            <a:ext cx="2724967" cy="2154602"/>
          </a:xfrm>
          <a:prstGeom prst="rect">
            <a:avLst/>
          </a:prstGeom>
          <a:noFill/>
          <a:ln w="6350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71311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41"/>
            <a:ext cx="9144000" cy="69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İçerik Yer Tutucusu 2"/>
          <p:cNvSpPr txBox="1">
            <a:spLocks/>
          </p:cNvSpPr>
          <p:nvPr/>
        </p:nvSpPr>
        <p:spPr bwMode="auto">
          <a:xfrm>
            <a:off x="644601" y="2636912"/>
            <a:ext cx="7717239" cy="252028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tr-TR" sz="6000" b="1" dirty="0" smtClean="0">
                <a:solidFill>
                  <a:prstClr val="white"/>
                </a:solidFill>
              </a:rPr>
              <a:t>SÜTÜN PAZARLANMASI ve İŞLENMESİ</a:t>
            </a:r>
          </a:p>
        </p:txBody>
      </p:sp>
    </p:spTree>
    <p:extLst>
      <p:ext uri="{BB962C8B-B14F-4D97-AF65-F5344CB8AC3E}">
        <p14:creationId xmlns:p14="http://schemas.microsoft.com/office/powerpoint/2010/main" val="16543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79" y="18864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28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68"/>
            <a:ext cx="9144000" cy="671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şlık 1"/>
          <p:cNvSpPr txBox="1">
            <a:spLocks/>
          </p:cNvSpPr>
          <p:nvPr/>
        </p:nvSpPr>
        <p:spPr bwMode="auto">
          <a:xfrm>
            <a:off x="17340" y="6093296"/>
            <a:ext cx="9019156" cy="776580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İçerik Yer Tutucus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582063"/>
              </p:ext>
            </p:extLst>
          </p:nvPr>
        </p:nvGraphicFramePr>
        <p:xfrm>
          <a:off x="-2" y="755743"/>
          <a:ext cx="9144002" cy="5337553"/>
        </p:xfrm>
        <a:graphic>
          <a:graphicData uri="http://schemas.openxmlformats.org/drawingml/2006/table">
            <a:tbl>
              <a:tblPr firstRow="1" firstCol="1" bandRow="1"/>
              <a:tblGrid>
                <a:gridCol w="1547666"/>
                <a:gridCol w="1800200"/>
                <a:gridCol w="1152128"/>
                <a:gridCol w="1152128"/>
                <a:gridCol w="1152128"/>
                <a:gridCol w="1152128"/>
                <a:gridCol w="1187624"/>
              </a:tblGrid>
              <a:tr h="880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smtClean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Ürün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 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2011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2013</a:t>
                      </a:r>
                      <a:endParaRPr lang="tr-TR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/>
                        <a:t>2014</a:t>
                      </a:r>
                      <a:endParaRPr lang="tr-TR" sz="2400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61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Çiğ Süt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/>
                        <a:t>Üretim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12.500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15.050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17.400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/>
                        <a:t> </a:t>
                      </a:r>
                      <a:r>
                        <a:rPr lang="tr-TR" sz="2400" dirty="0" smtClean="0">
                          <a:effectLst/>
                          <a:latin typeface="Times New Roman"/>
                          <a:ea typeface="Times"/>
                        </a:rPr>
                        <a:t>18.223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/>
                        <a:t>18.499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5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solidFill>
                            <a:srgbClr val="FF0000"/>
                          </a:solidFill>
                        </a:rPr>
                        <a:t>Değişim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smtClean="0">
                          <a:solidFill>
                            <a:srgbClr val="FF0000"/>
                          </a:solidFill>
                        </a:rPr>
                        <a:t>2,5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smtClean="0">
                          <a:solidFill>
                            <a:srgbClr val="FF0000"/>
                          </a:solidFill>
                        </a:rPr>
                        <a:t>20,4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solidFill>
                            <a:srgbClr val="FF0000"/>
                          </a:solidFill>
                        </a:rPr>
                        <a:t>15,6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smtClean="0">
                          <a:solidFill>
                            <a:srgbClr val="FF0000"/>
                          </a:solidFill>
                        </a:rPr>
                        <a:t> 4,7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rgbClr val="FF0000"/>
                          </a:solidFill>
                        </a:rPr>
                        <a:t>1,5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77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Sanayiye Giden 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/>
                        <a:t>Süt miktarı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6.745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7.074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7.932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7.938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effectLst/>
                          <a:latin typeface="Times New Roman"/>
                          <a:ea typeface="Calibri"/>
                        </a:rPr>
                        <a:t>8.625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61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Değişim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4,8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12,1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0,07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rgbClr val="FF0000"/>
                          </a:solidFill>
                        </a:rPr>
                        <a:t>8,65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50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Sanayiye gitme oranı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53,96</a:t>
                      </a:r>
                      <a:endParaRPr lang="tr-TR" sz="2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47</a:t>
                      </a:r>
                      <a:endParaRPr lang="tr-TR" sz="2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46,66</a:t>
                      </a:r>
                      <a:endParaRPr lang="tr-TR" sz="2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43,56</a:t>
                      </a:r>
                      <a:endParaRPr lang="tr-TR" sz="2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44,0</a:t>
                      </a:r>
                      <a:endParaRPr lang="tr-TR" sz="2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 bwMode="auto">
          <a:xfrm>
            <a:off x="1" y="0"/>
            <a:ext cx="9161822" cy="764704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400" b="1" dirty="0" smtClean="0">
                <a:solidFill>
                  <a:prstClr val="black"/>
                </a:solidFill>
              </a:rPr>
              <a:t>ÇİĞ SÜT ÜRETİMİ </a:t>
            </a:r>
            <a:r>
              <a:rPr lang="tr-TR" sz="2400" b="1" dirty="0">
                <a:solidFill>
                  <a:prstClr val="black"/>
                </a:solidFill>
              </a:rPr>
              <a:t>VE </a:t>
            </a:r>
            <a:r>
              <a:rPr lang="tr-TR" sz="2400" b="1" dirty="0" smtClean="0">
                <a:solidFill>
                  <a:prstClr val="black"/>
                </a:solidFill>
              </a:rPr>
              <a:t>SANAYİYE GİDEN MİKTARI ve DEĞİŞİM ORANLARI (</a:t>
            </a:r>
            <a:r>
              <a:rPr lang="tr-TR" sz="2400" b="1" dirty="0" err="1" smtClean="0">
                <a:solidFill>
                  <a:prstClr val="black"/>
                </a:solidFill>
              </a:rPr>
              <a:t>binTon</a:t>
            </a:r>
            <a:r>
              <a:rPr lang="tr-TR" sz="2400" b="1" dirty="0">
                <a:solidFill>
                  <a:prstClr val="black"/>
                </a:solidFill>
              </a:rPr>
              <a:t>,%)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14911"/>
            <a:ext cx="1403648" cy="9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9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 bwMode="auto">
          <a:xfrm>
            <a:off x="1" y="0"/>
            <a:ext cx="9161822" cy="764704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3600" b="1" dirty="0" smtClean="0">
                <a:solidFill>
                  <a:prstClr val="black"/>
                </a:solidFill>
              </a:rPr>
              <a:t>ÇİĞ SÜTÜN SANAYİYE GİTME ORANLARI </a:t>
            </a:r>
            <a:endParaRPr lang="tr-TR" sz="36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14911"/>
            <a:ext cx="1403648" cy="9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1" y="764704"/>
            <a:ext cx="8686799" cy="5361459"/>
          </a:xfrm>
        </p:spPr>
        <p:txBody>
          <a:bodyPr/>
          <a:lstStyle/>
          <a:p>
            <a:r>
              <a:rPr lang="tr-TR" dirty="0" smtClean="0"/>
              <a:t>Türkiye’de	 %44</a:t>
            </a:r>
          </a:p>
          <a:p>
            <a:r>
              <a:rPr lang="tr-TR" dirty="0" smtClean="0"/>
              <a:t>Dünyada		  %54</a:t>
            </a:r>
          </a:p>
          <a:p>
            <a:r>
              <a:rPr lang="tr-TR" dirty="0" smtClean="0"/>
              <a:t>AB’de 		  %95</a:t>
            </a:r>
          </a:p>
          <a:p>
            <a:pPr algn="just"/>
            <a:r>
              <a:rPr lang="tr-TR" dirty="0" smtClean="0"/>
              <a:t>ABD’de		  %99</a:t>
            </a:r>
            <a:endParaRPr lang="tr-TR" dirty="0"/>
          </a:p>
        </p:txBody>
      </p:sp>
      <p:pic>
        <p:nvPicPr>
          <p:cNvPr id="6" name="Picture 2" descr="http://www.haberhavadis.com/images/haberler/koop_sut_kooperatiflere_devrediliyor_1339086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4724400" cy="2762251"/>
          </a:xfrm>
          <a:prstGeom prst="rect">
            <a:avLst/>
          </a:prstGeom>
          <a:noFill/>
        </p:spPr>
      </p:pic>
      <p:pic>
        <p:nvPicPr>
          <p:cNvPr id="7" name="Picture 2" descr="http://www.aksaray.edu.tr/dosyalar/resim/haber/2012/ekim/IMG_5134_800x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698" y="3861048"/>
            <a:ext cx="2833654" cy="2786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3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 bwMode="auto">
          <a:xfrm>
            <a:off x="1" y="0"/>
            <a:ext cx="9161822" cy="764704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b="1" dirty="0" smtClean="0">
                <a:solidFill>
                  <a:prstClr val="black"/>
                </a:solidFill>
              </a:rPr>
              <a:t>ÇİĞ SÜT İŞLEYEN KURULUŞLAR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14911"/>
            <a:ext cx="1403648" cy="9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tr-TR" dirty="0">
                <a:solidFill>
                  <a:prstClr val="black"/>
                </a:solidFill>
              </a:rPr>
              <a:t>Dünyada süt işleyen firmaların </a:t>
            </a:r>
            <a:r>
              <a:rPr lang="tr-TR" dirty="0" smtClean="0">
                <a:solidFill>
                  <a:prstClr val="black"/>
                </a:solidFill>
              </a:rPr>
              <a:t>yarısı </a:t>
            </a:r>
            <a:r>
              <a:rPr lang="tr-TR" b="1" dirty="0">
                <a:solidFill>
                  <a:srgbClr val="FF0000"/>
                </a:solidFill>
              </a:rPr>
              <a:t>kooperatif</a:t>
            </a:r>
            <a:r>
              <a:rPr lang="tr-TR" dirty="0">
                <a:solidFill>
                  <a:prstClr val="black"/>
                </a:solidFill>
              </a:rPr>
              <a:t>, diğer yarısı ise </a:t>
            </a:r>
            <a:r>
              <a:rPr lang="tr-TR" b="1" dirty="0" smtClean="0">
                <a:solidFill>
                  <a:srgbClr val="FF0000"/>
                </a:solidFill>
              </a:rPr>
              <a:t>şirketlerinden </a:t>
            </a:r>
            <a:r>
              <a:rPr lang="tr-TR" dirty="0">
                <a:solidFill>
                  <a:prstClr val="black"/>
                </a:solidFill>
              </a:rPr>
              <a:t>oluşmaktadır. </a:t>
            </a:r>
            <a:r>
              <a:rPr lang="tr-TR" dirty="0" smtClean="0">
                <a:solidFill>
                  <a:prstClr val="black"/>
                </a:solidFill>
              </a:rPr>
              <a:t>Türkiye’de ise neredeyse tamamı şirketlerden oluşmaktadır.</a:t>
            </a:r>
          </a:p>
          <a:p>
            <a:pPr lvl="0" algn="just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tr-TR" dirty="0">
                <a:solidFill>
                  <a:prstClr val="black"/>
                </a:solidFill>
              </a:rPr>
              <a:t>Dünya süt pazarında etkili olan </a:t>
            </a:r>
            <a:r>
              <a:rPr lang="tr-TR" b="1" dirty="0">
                <a:solidFill>
                  <a:srgbClr val="FF0000"/>
                </a:solidFill>
              </a:rPr>
              <a:t>ilk 20 firma</a:t>
            </a:r>
            <a:r>
              <a:rPr lang="tr-TR" dirty="0">
                <a:solidFill>
                  <a:prstClr val="black"/>
                </a:solidFill>
              </a:rPr>
              <a:t>; </a:t>
            </a:r>
            <a:r>
              <a:rPr lang="tr-T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sanayiye </a:t>
            </a:r>
            <a:r>
              <a:rPr lang="tr-TR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aktarılan </a:t>
            </a:r>
            <a:r>
              <a:rPr lang="tr-TR" dirty="0">
                <a:solidFill>
                  <a:prstClr val="black"/>
                </a:solidFill>
              </a:rPr>
              <a:t>toplam süt miktarının ise </a:t>
            </a:r>
            <a:r>
              <a:rPr lang="tr-TR" dirty="0">
                <a:solidFill>
                  <a:srgbClr val="DE22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%39’unu 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işlemektedirler. Türkiye’de ise </a:t>
            </a:r>
            <a:r>
              <a:rPr lang="tr-TR" b="1" dirty="0">
                <a:solidFill>
                  <a:srgbClr val="FF0000"/>
                </a:solidFill>
              </a:rPr>
              <a:t>ilk 20 firma</a:t>
            </a:r>
            <a:r>
              <a:rPr lang="tr-TR" dirty="0">
                <a:solidFill>
                  <a:prstClr val="black"/>
                </a:solidFill>
              </a:rPr>
              <a:t>; </a:t>
            </a:r>
            <a:r>
              <a:rPr lang="tr-TR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sanayiye aktarılan </a:t>
            </a:r>
            <a:r>
              <a:rPr lang="tr-TR" dirty="0">
                <a:solidFill>
                  <a:prstClr val="black"/>
                </a:solidFill>
              </a:rPr>
              <a:t>toplam süt miktarının ise </a:t>
            </a:r>
            <a:r>
              <a:rPr lang="tr-TR" b="1" dirty="0" smtClean="0">
                <a:solidFill>
                  <a:srgbClr val="7030A0"/>
                </a:solidFill>
              </a:rPr>
              <a:t>2/3’sini</a:t>
            </a:r>
            <a:r>
              <a:rPr lang="tr-T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işlemektedirler.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564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2 İçerik Yer Tutucusu"/>
          <p:cNvSpPr>
            <a:spLocks noGrp="1"/>
          </p:cNvSpPr>
          <p:nvPr>
            <p:ph idx="1"/>
          </p:nvPr>
        </p:nvSpPr>
        <p:spPr>
          <a:xfrm>
            <a:off x="2699792" y="1556792"/>
            <a:ext cx="6444208" cy="4443976"/>
          </a:xfrm>
        </p:spPr>
        <p:txBody>
          <a:bodyPr/>
          <a:lstStyle/>
          <a:p>
            <a:pPr algn="just" eaLnBrk="1" hangingPunct="1"/>
            <a:r>
              <a:rPr lang="tr-TR" sz="3000" dirty="0" smtClean="0"/>
              <a:t>Sektörümüzle ilgili medyada çıkan haberleri ve yayınlanan mevzuatı her gün üyelerimize ulaştırıyoruz.</a:t>
            </a:r>
          </a:p>
          <a:p>
            <a:pPr algn="just" eaLnBrk="1" hangingPunct="1"/>
            <a:r>
              <a:rPr lang="tr-TR" sz="3000" dirty="0" smtClean="0"/>
              <a:t>Sektörümüzle ilgili Dünya ve Türkiye gündemini her hafta </a:t>
            </a:r>
            <a:r>
              <a:rPr lang="tr-TR" sz="3000" dirty="0" err="1" smtClean="0"/>
              <a:t>Süthattı</a:t>
            </a:r>
            <a:r>
              <a:rPr lang="tr-TR" sz="3000" dirty="0" smtClean="0"/>
              <a:t> online bülten ile 23 bin paydaşımıza ulaştırıyoruz.</a:t>
            </a:r>
          </a:p>
          <a:p>
            <a:pPr algn="just" eaLnBrk="1" hangingPunct="1"/>
            <a:r>
              <a:rPr lang="tr-TR" sz="3000" dirty="0" err="1" smtClean="0"/>
              <a:t>Süthattı</a:t>
            </a:r>
            <a:r>
              <a:rPr lang="tr-TR" sz="3000" dirty="0" smtClean="0"/>
              <a:t> gazetesi 2 ayda bir 3 bin paydaşımıza gönderiyoruz</a:t>
            </a:r>
            <a:r>
              <a:rPr lang="tr-TR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>
                <a:ea typeface="Calibri"/>
                <a:cs typeface="Times New Roman"/>
              </a:rPr>
              <a:t>SÜT SANAYİNDE YOĞUNLAŞMA</a:t>
            </a:r>
            <a:r>
              <a:rPr lang="tr-TR" b="1" dirty="0"/>
              <a:t/>
            </a:r>
            <a:br>
              <a:rPr lang="tr-TR" b="1" dirty="0"/>
            </a:br>
            <a:r>
              <a:rPr lang="tr-TR" dirty="0">
                <a:ea typeface="Calibri"/>
                <a:cs typeface="Times New Roman"/>
              </a:rPr>
              <a:t/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683568" y="5603484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		</a:t>
            </a:r>
            <a:endParaRPr lang="tr-TR" dirty="0">
              <a:solidFill>
                <a:prstClr val="black"/>
              </a:solidFill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913926"/>
              </p:ext>
            </p:extLst>
          </p:nvPr>
        </p:nvGraphicFramePr>
        <p:xfrm>
          <a:off x="-3" y="1171723"/>
          <a:ext cx="9144002" cy="5873707"/>
        </p:xfrm>
        <a:graphic>
          <a:graphicData uri="http://schemas.openxmlformats.org/drawingml/2006/table">
            <a:tbl>
              <a:tblPr firstRow="1" firstCol="1" bandRow="1"/>
              <a:tblGrid>
                <a:gridCol w="3082541"/>
                <a:gridCol w="677907"/>
                <a:gridCol w="541357"/>
                <a:gridCol w="541357"/>
                <a:gridCol w="541357"/>
                <a:gridCol w="541357"/>
                <a:gridCol w="517147"/>
                <a:gridCol w="517147"/>
                <a:gridCol w="517147"/>
                <a:gridCol w="517147"/>
                <a:gridCol w="114953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1200" dirty="0">
                        <a:effectLst/>
                        <a:latin typeface="Calibri"/>
                      </a:endParaRPr>
                    </a:p>
                  </a:txBody>
                  <a:tcPr marL="34670" marR="3467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İşyeri Sayısı 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</a:t>
                      </a:r>
                      <a:r>
                        <a:rPr lang="tr-TR" sz="1200" b="1" baseline="-25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</a:t>
                      </a:r>
                      <a:r>
                        <a:rPr lang="tr-TR" sz="1200" b="1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2012</a:t>
                      </a:r>
                      <a:b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Yoğunlaşma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1200">
                        <a:effectLst/>
                        <a:latin typeface="Calibri"/>
                      </a:endParaRPr>
                    </a:p>
                  </a:txBody>
                  <a:tcPr marL="34670" marR="3467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2008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2008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90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Bira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99,9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Çok yüksek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Margarin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98,6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97,4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91,4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97,2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Çok yüksek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Dİstile alkollü İçki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98,9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97,6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98,4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96,5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Çok yüksek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Dondurma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423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98,6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96,6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98,4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97,2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96,0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93,9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96,1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95,2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Çok yüksek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Şeker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90,6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91,8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90,7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91,2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83,1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82,2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80,9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81,0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Çok yüksek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Nişasta ve nişastalı ürünlerin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96,8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99,5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99,3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96,3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81,2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85,5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83,3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75,2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Çok yüksek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Kahve ve çayın işlenmesi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83,7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80,1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76,5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78,8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73,2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71,7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65,5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68,8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Yüksek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Üzümden şarap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73,2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79,9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67,5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64,1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68,9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57,0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Yüksek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 ürünleri işlenmesi ve saklanması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68,3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59,3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65,7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64,2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52,0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44,2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49,8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Orta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Sebze ve meyve suyu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70,5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64,3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62,3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66,7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53,0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46,2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42,1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48,4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Orta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Etin işlenmesi ve saklanması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36,0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68,7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66,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60,1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23,6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53,8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47,0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Orta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Beyaz et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73,9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74,4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73,1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72,1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48,3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45,4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44,5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42,3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Orta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Süthane işletmeciliği ve peynir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1.556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49,7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46,1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44,6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44,4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37,2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34,4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33,3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34,3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Orta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Sıvı ve katı yağ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938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47,9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42,1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42,9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39,3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34,2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28,7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28,5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24,9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Düşük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Karma yem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409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37,0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32,8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27,5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23,0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22,7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21,9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Düşük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Ekmek, taze pastane ürünleri ve taze kek imalatı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28.202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11,6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9,6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10,7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8,3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6,8</a:t>
                      </a:r>
                      <a:endParaRPr lang="tr-T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Düşük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 dirty="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76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700" b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AÇIKLAMA:K</a:t>
                      </a:r>
                      <a:r>
                        <a:rPr lang="tr-TR" sz="7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ullanılan veriler NACE Rev. 2 sınıflamasına göre verilmiştir.</a:t>
                      </a:r>
                      <a:endParaRPr lang="tr-T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670" marR="346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 dirty="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 dirty="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 dirty="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7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900" dirty="0">
                        <a:effectLst/>
                        <a:latin typeface="Calibri"/>
                      </a:endParaRPr>
                    </a:p>
                  </a:txBody>
                  <a:tcPr marL="34670" marR="34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1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" y="1227153"/>
            <a:ext cx="9131074" cy="5370199"/>
          </a:xfrm>
          <a:prstGeom prst="rect">
            <a:avLst/>
          </a:prstGeom>
        </p:spPr>
      </p:pic>
      <p:sp>
        <p:nvSpPr>
          <p:cNvPr id="7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>
                <a:ea typeface="Calibri"/>
                <a:cs typeface="Times New Roman"/>
              </a:rPr>
              <a:t>DÜNYADA SÜT SANAYİNDE</a:t>
            </a:r>
            <a:br>
              <a:rPr lang="tr-TR" b="1" dirty="0" smtClean="0">
                <a:ea typeface="Calibri"/>
                <a:cs typeface="Times New Roman"/>
              </a:rPr>
            </a:br>
            <a:r>
              <a:rPr lang="tr-TR" b="1" dirty="0" smtClean="0">
                <a:ea typeface="Calibri"/>
                <a:cs typeface="Times New Roman"/>
              </a:rPr>
              <a:t> İLK 25 FİRMA</a:t>
            </a:r>
            <a:r>
              <a:rPr lang="tr-TR" b="1" dirty="0"/>
              <a:t/>
            </a:r>
            <a:br>
              <a:rPr lang="tr-TR" b="1" dirty="0"/>
            </a:br>
            <a:r>
              <a:rPr lang="tr-TR" dirty="0">
                <a:ea typeface="Calibri"/>
                <a:cs typeface="Times New Roman"/>
              </a:rPr>
              <a:t/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33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3" name="İçerik Yer Tutucus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720601"/>
              </p:ext>
            </p:extLst>
          </p:nvPr>
        </p:nvGraphicFramePr>
        <p:xfrm>
          <a:off x="0" y="1412774"/>
          <a:ext cx="9144000" cy="4651464"/>
        </p:xfrm>
        <a:graphic>
          <a:graphicData uri="http://schemas.openxmlformats.org/drawingml/2006/table">
            <a:tbl>
              <a:tblPr/>
              <a:tblGrid>
                <a:gridCol w="695133"/>
                <a:gridCol w="1185449"/>
                <a:gridCol w="721731"/>
                <a:gridCol w="1070184"/>
                <a:gridCol w="613560"/>
                <a:gridCol w="1115403"/>
                <a:gridCol w="763404"/>
                <a:gridCol w="1050677"/>
                <a:gridCol w="720844"/>
                <a:gridCol w="1207615"/>
              </a:tblGrid>
              <a:tr h="31487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Yıl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76263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İnek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Manda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63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Koyun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63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>
                          <a:effectLst/>
                          <a:latin typeface="Times New Roman"/>
                          <a:ea typeface="Times"/>
                        </a:rPr>
                        <a:t>Keçi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Toplam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00">
                <a:tc>
                  <a:txBody>
                    <a:bodyPr/>
                    <a:lstStyle/>
                    <a:p>
                      <a:pPr indent="76263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>
                          <a:effectLst/>
                          <a:latin typeface="Times New Roman"/>
                          <a:ea typeface="Times"/>
                        </a:rPr>
                        <a:t> 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Ton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%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Ton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%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Ton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%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Ton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%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 smtClean="0">
                          <a:effectLst/>
                          <a:latin typeface="Times New Roman"/>
                          <a:ea typeface="Times"/>
                        </a:rPr>
                        <a:t>Ton</a:t>
                      </a: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 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751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1930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709.885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38,24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263.445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14,19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378.364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20,38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504.632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27,18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1.856.326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1940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1.160.502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40,44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380.537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13,26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713.090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24,85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615.143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21.44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2.869.272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1950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1.381.535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43,54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377.451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11,90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667.710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20,05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746.039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23,51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3.172.735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1960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2.240.960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53,45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257.900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6,15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882.000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21,04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811.460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19,39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4.192.320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903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1970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2.550.000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59,24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279.000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6,48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859.000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19,97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613.600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14,26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4.302.000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1980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3.421.020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62,51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273.903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5,01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1.147.395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20,97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630.026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11,51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5.472.345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1990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7.960. 600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82,89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174.200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1,81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1.145.000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11,92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323.700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3,37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9.603.500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2000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8.732. 000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89,19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67.300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0,69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774.400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7,91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216.300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2,21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9.790.000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2010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12.418.544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91,69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35.487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0,26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816.832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87313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6,03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272. 811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87313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2,01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13.543.674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2011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13.802.428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91,7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40.372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0,3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892.822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5,9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320.588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2,1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15.056.211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4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2012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15.977.838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91,8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46.989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0,3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1.007.007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5,8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369.429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2,1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17.401.262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"/>
                        </a:rPr>
                        <a:t>2013</a:t>
                      </a: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16.655.009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91,4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  51.947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0,3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1.101.013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6,0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415.743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2,3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0" dirty="0">
                          <a:effectLst/>
                          <a:latin typeface="Times New Roman"/>
                          <a:ea typeface="Times"/>
                        </a:rPr>
                        <a:t>18.223.712</a:t>
                      </a:r>
                      <a:endParaRPr lang="tr-TR" sz="1400" b="1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0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/>
                        <a:t>2014</a:t>
                      </a:r>
                      <a:endParaRPr lang="tr-TR" sz="1400" b="1" dirty="0"/>
                    </a:p>
                  </a:txBody>
                  <a:tcPr marL="37081" marR="37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16.867.419</a:t>
                      </a:r>
                      <a:endParaRPr lang="tr-TR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91,2</a:t>
                      </a:r>
                      <a:endParaRPr lang="tr-TR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54.687</a:t>
                      </a:r>
                      <a:endParaRPr lang="tr-TR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1.113.130</a:t>
                      </a:r>
                      <a:endParaRPr lang="tr-TR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6,0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463.394</a:t>
                      </a:r>
                      <a:endParaRPr lang="tr-TR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18.498.630</a:t>
                      </a:r>
                      <a:endParaRPr lang="tr-TR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842" y="6021288"/>
            <a:ext cx="1301158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 bwMode="auto">
          <a:xfrm>
            <a:off x="-1" y="6093295"/>
            <a:ext cx="7793471" cy="764703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 TUİK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8" name="Başlık 1"/>
          <p:cNvSpPr txBox="1">
            <a:spLocks/>
          </p:cNvSpPr>
          <p:nvPr/>
        </p:nvSpPr>
        <p:spPr bwMode="auto">
          <a:xfrm>
            <a:off x="-24253" y="0"/>
            <a:ext cx="9168253" cy="141277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4000" b="1" dirty="0">
                <a:solidFill>
                  <a:prstClr val="black"/>
                </a:solidFill>
              </a:rPr>
              <a:t>Türkiye’de Türlere Göre Çiğ Süt Üretimi</a:t>
            </a:r>
            <a:endParaRPr lang="tr-TR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Yuvarlatılmış Dikdörtgen"/>
          <p:cNvSpPr/>
          <p:nvPr/>
        </p:nvSpPr>
        <p:spPr>
          <a:xfrm>
            <a:off x="179512" y="945683"/>
            <a:ext cx="6249876" cy="10001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2800" dirty="0" smtClean="0">
                <a:solidFill>
                  <a:prstClr val="white"/>
                </a:solidFill>
              </a:rPr>
              <a:t>2014 </a:t>
            </a:r>
            <a:r>
              <a:rPr lang="tr-TR" sz="2800" dirty="0">
                <a:solidFill>
                  <a:prstClr val="white"/>
                </a:solidFill>
              </a:rPr>
              <a:t>yılı Çiğ Süt Üretimi </a:t>
            </a:r>
            <a:r>
              <a:rPr lang="tr-TR" sz="2800" dirty="0" smtClean="0">
                <a:solidFill>
                  <a:prstClr val="white"/>
                </a:solidFill>
              </a:rPr>
              <a:t>18.498.630 Ton</a:t>
            </a:r>
            <a:endParaRPr lang="tr-TR" sz="2800" dirty="0">
              <a:solidFill>
                <a:prstClr val="white"/>
              </a:solidFill>
            </a:endParaRPr>
          </a:p>
        </p:txBody>
      </p:sp>
      <p:sp>
        <p:nvSpPr>
          <p:cNvPr id="8" name="7 Yukarı Ok"/>
          <p:cNvSpPr/>
          <p:nvPr/>
        </p:nvSpPr>
        <p:spPr>
          <a:xfrm>
            <a:off x="6372200" y="2132856"/>
            <a:ext cx="2428860" cy="17859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/>
              <a:t>%1,5 ARTIŞ</a:t>
            </a:r>
            <a:endParaRPr lang="tr-TR" sz="28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5714992"/>
            <a:ext cx="18722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4" name="İçerik Yer Tutucusu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240130"/>
              </p:ext>
            </p:extLst>
          </p:nvPr>
        </p:nvGraphicFramePr>
        <p:xfrm>
          <a:off x="0" y="1914283"/>
          <a:ext cx="9083716" cy="5100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 Yuvarlatılmış Dikdörtgen"/>
          <p:cNvSpPr/>
          <p:nvPr/>
        </p:nvSpPr>
        <p:spPr>
          <a:xfrm>
            <a:off x="1" y="6237312"/>
            <a:ext cx="9144000" cy="6206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 smtClean="0">
                <a:solidFill>
                  <a:prstClr val="white"/>
                </a:solidFill>
              </a:rPr>
              <a:t>Kaynak: Birlik verileri</a:t>
            </a:r>
            <a:endParaRPr lang="tr-TR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tr-TR" dirty="0" smtClean="0"/>
              <a:t>İllere Göre Süt Üretimi (ton, 2014)</a:t>
            </a:r>
            <a:endParaRPr lang="tr-TR" dirty="0"/>
          </a:p>
        </p:txBody>
      </p:sp>
      <p:sp>
        <p:nvSpPr>
          <p:cNvPr id="7" name="5 Yuvarlatılmış Dikdörtgen"/>
          <p:cNvSpPr/>
          <p:nvPr/>
        </p:nvSpPr>
        <p:spPr>
          <a:xfrm>
            <a:off x="1" y="6237312"/>
            <a:ext cx="9144000" cy="6206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800" dirty="0" smtClean="0">
              <a:solidFill>
                <a:prstClr val="white"/>
              </a:solidFill>
            </a:endParaRPr>
          </a:p>
          <a:p>
            <a:r>
              <a:rPr lang="tr-TR" sz="2800" dirty="0" smtClean="0">
                <a:solidFill>
                  <a:prstClr val="black"/>
                </a:solidFill>
              </a:rPr>
              <a:t>Kaynak: Türkiye </a:t>
            </a:r>
            <a:r>
              <a:rPr lang="tr-TR" sz="2800" dirty="0">
                <a:solidFill>
                  <a:prstClr val="black"/>
                </a:solidFill>
              </a:rPr>
              <a:t>İstatistik Kurumu</a:t>
            </a:r>
          </a:p>
          <a:p>
            <a:pPr algn="ctr"/>
            <a:endParaRPr lang="tr-TR" sz="2800" dirty="0">
              <a:solidFill>
                <a:prstClr val="white"/>
              </a:solidFill>
            </a:endParaRPr>
          </a:p>
        </p:txBody>
      </p:sp>
      <p:sp>
        <p:nvSpPr>
          <p:cNvPr id="10" name="Başlık 1"/>
          <p:cNvSpPr txBox="1">
            <a:spLocks/>
          </p:cNvSpPr>
          <p:nvPr/>
        </p:nvSpPr>
        <p:spPr bwMode="auto">
          <a:xfrm>
            <a:off x="-2733" y="5517232"/>
            <a:ext cx="9128725" cy="796950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2000" dirty="0" smtClean="0">
                <a:solidFill>
                  <a:prstClr val="white"/>
                </a:solidFill>
                <a:ea typeface="Calibri"/>
                <a:cs typeface="Times New Roman"/>
              </a:rPr>
              <a:t>En Fazla Sütün Üretildiği İller: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2000" dirty="0" smtClean="0">
                <a:solidFill>
                  <a:prstClr val="white"/>
                </a:solidFill>
                <a:ea typeface="Calibri"/>
                <a:cs typeface="Times New Roman"/>
              </a:rPr>
              <a:t>Konya</a:t>
            </a:r>
            <a:r>
              <a:rPr lang="tr-TR" sz="2000" dirty="0">
                <a:solidFill>
                  <a:prstClr val="white"/>
                </a:solidFill>
                <a:ea typeface="Calibri"/>
                <a:cs typeface="Times New Roman"/>
              </a:rPr>
              <a:t>: </a:t>
            </a:r>
            <a:r>
              <a:rPr lang="tr-TR" sz="2000" dirty="0">
                <a:solidFill>
                  <a:prstClr val="white"/>
                </a:solidFill>
                <a:latin typeface="Times New Roman"/>
                <a:ea typeface="Calibri"/>
              </a:rPr>
              <a:t>907.889</a:t>
            </a:r>
            <a:r>
              <a:rPr lang="tr-TR" sz="2000" dirty="0" smtClean="0">
                <a:solidFill>
                  <a:prstClr val="white"/>
                </a:solidFill>
                <a:ea typeface="Calibri"/>
                <a:cs typeface="Times New Roman"/>
              </a:rPr>
              <a:t>, İzmir</a:t>
            </a:r>
            <a:r>
              <a:rPr lang="tr-TR" sz="2000" dirty="0">
                <a:solidFill>
                  <a:prstClr val="white"/>
                </a:solidFill>
                <a:ea typeface="Calibri"/>
                <a:cs typeface="Times New Roman"/>
              </a:rPr>
              <a:t>: </a:t>
            </a:r>
            <a:r>
              <a:rPr lang="tr-TR" sz="2000" dirty="0">
                <a:solidFill>
                  <a:prstClr val="white"/>
                </a:solidFill>
                <a:latin typeface="Times New Roman"/>
                <a:ea typeface="Calibri"/>
              </a:rPr>
              <a:t>871.866</a:t>
            </a:r>
            <a:r>
              <a:rPr lang="tr-TR" sz="2000" dirty="0" smtClean="0">
                <a:solidFill>
                  <a:prstClr val="white"/>
                </a:solidFill>
                <a:ea typeface="Calibri"/>
                <a:cs typeface="Times New Roman"/>
              </a:rPr>
              <a:t>,Balıkesir</a:t>
            </a:r>
            <a:r>
              <a:rPr lang="tr-TR" sz="2000" dirty="0">
                <a:solidFill>
                  <a:prstClr val="white"/>
                </a:solidFill>
                <a:ea typeface="Calibri"/>
                <a:cs typeface="Times New Roman"/>
              </a:rPr>
              <a:t>: </a:t>
            </a:r>
            <a:r>
              <a:rPr lang="tr-TR" sz="2000" dirty="0">
                <a:solidFill>
                  <a:prstClr val="white"/>
                </a:solidFill>
                <a:latin typeface="Times New Roman"/>
                <a:ea typeface="Calibri"/>
              </a:rPr>
              <a:t>790.732</a:t>
            </a:r>
            <a:r>
              <a:rPr lang="tr-TR" sz="2000" dirty="0" smtClean="0">
                <a:solidFill>
                  <a:prstClr val="white"/>
                </a:solidFill>
                <a:ea typeface="Calibri"/>
                <a:cs typeface="Times New Roman"/>
              </a:rPr>
              <a:t>,Erzurum</a:t>
            </a:r>
            <a:r>
              <a:rPr lang="tr-TR" sz="2000" dirty="0">
                <a:solidFill>
                  <a:prstClr val="white"/>
                </a:solidFill>
                <a:ea typeface="Calibri"/>
                <a:cs typeface="Times New Roman"/>
              </a:rPr>
              <a:t>: </a:t>
            </a:r>
            <a:r>
              <a:rPr lang="tr-TR" sz="2000" dirty="0" smtClean="0">
                <a:solidFill>
                  <a:prstClr val="white"/>
                </a:solidFill>
                <a:latin typeface="Times New Roman"/>
                <a:ea typeface="Calibri"/>
              </a:rPr>
              <a:t>741.561</a:t>
            </a:r>
            <a:r>
              <a:rPr lang="tr-TR" sz="2000" dirty="0" smtClean="0">
                <a:solidFill>
                  <a:prstClr val="white"/>
                </a:solidFill>
                <a:ea typeface="Calibri"/>
                <a:cs typeface="Times New Roman"/>
              </a:rPr>
              <a:t>,Kars</a:t>
            </a:r>
            <a:r>
              <a:rPr lang="tr-TR" sz="2000" dirty="0">
                <a:solidFill>
                  <a:prstClr val="white"/>
                </a:solidFill>
                <a:ea typeface="Calibri"/>
                <a:cs typeface="Times New Roman"/>
              </a:rPr>
              <a:t>: </a:t>
            </a:r>
            <a:r>
              <a:rPr lang="tr-TR" sz="2000" dirty="0">
                <a:solidFill>
                  <a:prstClr val="white"/>
                </a:solidFill>
                <a:latin typeface="Times New Roman"/>
                <a:ea typeface="Calibri"/>
              </a:rPr>
              <a:t>670.742</a:t>
            </a:r>
            <a:endParaRPr lang="tr-TR" sz="8000" dirty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6" y="836712"/>
            <a:ext cx="7943718" cy="438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2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7" name="İçerik Yer Tutucusu 6" descr="http://www.tuik.gov.tr/hb/310/kapak/18712_img_2_310_10.02.2015868841750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8" y="1124744"/>
            <a:ext cx="8856984" cy="44437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Başlık 1"/>
          <p:cNvSpPr txBox="1">
            <a:spLocks/>
          </p:cNvSpPr>
          <p:nvPr/>
        </p:nvSpPr>
        <p:spPr bwMode="auto">
          <a:xfrm>
            <a:off x="17340" y="5877273"/>
            <a:ext cx="7578996" cy="992604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17340" y="31698"/>
            <a:ext cx="9126660" cy="109304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4000" dirty="0" smtClean="0">
                <a:solidFill>
                  <a:prstClr val="white"/>
                </a:solidFill>
              </a:rPr>
              <a:t>2013-2014 Yıllarında Aylar İtibariyle Toplanan İnek sütü Miktarı</a:t>
            </a:r>
            <a:endParaRPr lang="tr-TR" sz="4000" dirty="0">
              <a:solidFill>
                <a:prstClr val="white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11" y="5341858"/>
            <a:ext cx="2483389" cy="151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2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3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340" y="1"/>
            <a:ext cx="9144000" cy="105273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6000" b="1" dirty="0" smtClean="0">
                <a:solidFill>
                  <a:prstClr val="black"/>
                </a:solidFill>
              </a:rPr>
              <a:t>Süt ve Yem Fiyatı, Parite</a:t>
            </a:r>
            <a:endParaRPr lang="tr-TR" sz="6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32" y="5690580"/>
            <a:ext cx="1512168" cy="92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30441"/>
              </p:ext>
            </p:extLst>
          </p:nvPr>
        </p:nvGraphicFramePr>
        <p:xfrm>
          <a:off x="-108520" y="1052736"/>
          <a:ext cx="9252520" cy="5904654"/>
        </p:xfrm>
        <a:graphic>
          <a:graphicData uri="http://schemas.openxmlformats.org/drawingml/2006/table">
            <a:tbl>
              <a:tblPr firstRow="1" firstCol="1" bandRow="1"/>
              <a:tblGrid>
                <a:gridCol w="843121"/>
                <a:gridCol w="2371015"/>
                <a:gridCol w="2632031"/>
                <a:gridCol w="3406353"/>
              </a:tblGrid>
              <a:tr h="360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YIL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Ort. Süt Fiyatı (TL/Lt)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Süt Yemi Fiyatı (TL/kg)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SÜT/YEM Parite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2001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0,199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0,137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1,45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2002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0,32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1,6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2003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0,41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0,25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1,64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2004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0,47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0,33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1,42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2005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0,45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0,31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1,45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2006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0,45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0,32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1,41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2007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0,54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0,44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1,23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2008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0,60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0,53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1,13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2009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0,61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0,42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1,45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2010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0,76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0,52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1,46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2011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0,80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0,73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1,09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2012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0,90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0,84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1,07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2013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1.0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0,81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1,23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2014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1,095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0,93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1,18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3902" marR="43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88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340" y="1"/>
            <a:ext cx="9144000" cy="105273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6000" b="1" dirty="0" smtClean="0">
                <a:solidFill>
                  <a:prstClr val="black"/>
                </a:solidFill>
              </a:rPr>
              <a:t>Türkiye’de Süt Destekleri </a:t>
            </a:r>
            <a:endParaRPr lang="tr-TR" sz="6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32" y="5690580"/>
            <a:ext cx="1512168" cy="92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083913"/>
              </p:ext>
            </p:extLst>
          </p:nvPr>
        </p:nvGraphicFramePr>
        <p:xfrm>
          <a:off x="17340" y="1052737"/>
          <a:ext cx="9144000" cy="5536902"/>
        </p:xfrm>
        <a:graphic>
          <a:graphicData uri="http://schemas.openxmlformats.org/drawingml/2006/table">
            <a:tbl>
              <a:tblPr firstRow="1" firstCol="1" bandRow="1"/>
              <a:tblGrid>
                <a:gridCol w="924709"/>
                <a:gridCol w="1845253"/>
                <a:gridCol w="1136626"/>
                <a:gridCol w="1368152"/>
                <a:gridCol w="1044106"/>
                <a:gridCol w="1328749"/>
                <a:gridCol w="1496405"/>
              </a:tblGrid>
              <a:tr h="100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YIL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Destek birim fiyatı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Toplam Süt üretimi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Desteklenen Süt 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Destekleme Miktarı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Desteklenen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İşletme Sayısı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8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TL/</a:t>
                      </a:r>
                      <a:r>
                        <a:rPr lang="tr-TR" sz="1800" dirty="0" err="1">
                          <a:effectLst/>
                          <a:latin typeface="Calibri"/>
                          <a:ea typeface="Calibri"/>
                        </a:rPr>
                        <a:t>Lt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(milyon ton)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Miktarı Milyon Ton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Oranı %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Bin TL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adet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2001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2005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0,03-0,04-0,07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11,7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3,4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31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116.027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5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2010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0,04-0,1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13,5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6,1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45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248.608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391.270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0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2011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0,06-0,08-0,15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15,0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6,4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42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421.551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345.479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1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2012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0,04-0,06-0,08-0,15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17,4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7,3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42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462.716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383.973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8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2013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0,04-0,06-0,07-0,09-0,2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18,2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7,6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42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518.514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393.222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8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2014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0,04-0,06-0,05-0,03-0,2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18,5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67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2 İçerik Yer Tutucusu"/>
          <p:cNvSpPr>
            <a:spLocks noGrp="1"/>
          </p:cNvSpPr>
          <p:nvPr>
            <p:ph idx="1"/>
          </p:nvPr>
        </p:nvSpPr>
        <p:spPr>
          <a:xfrm>
            <a:off x="2267744" y="1412776"/>
            <a:ext cx="6863730" cy="4500594"/>
          </a:xfrm>
        </p:spPr>
        <p:txBody>
          <a:bodyPr/>
          <a:lstStyle/>
          <a:p>
            <a:pPr eaLnBrk="1" hangingPunct="1"/>
            <a:r>
              <a:rPr lang="tr-TR" dirty="0" smtClean="0"/>
              <a:t>Türkiye ve Dünya Süt Endüstrisi Raporu</a:t>
            </a:r>
          </a:p>
          <a:p>
            <a:pPr eaLnBrk="1" hangingPunct="1"/>
            <a:r>
              <a:rPr lang="tr-TR" dirty="0" smtClean="0"/>
              <a:t>Süt ve Süt Ürünleri Tanıtım Broşürü</a:t>
            </a:r>
          </a:p>
          <a:p>
            <a:pPr eaLnBrk="1" hangingPunct="1"/>
            <a:r>
              <a:rPr lang="tr-TR" dirty="0" smtClean="0"/>
              <a:t>Süt İşleme ve Çiğ Süt Hijyen </a:t>
            </a:r>
            <a:r>
              <a:rPr lang="tr-TR" dirty="0" err="1" smtClean="0"/>
              <a:t>Klavuzları</a:t>
            </a:r>
            <a:endParaRPr lang="tr-TR" dirty="0" smtClean="0"/>
          </a:p>
          <a:p>
            <a:pPr lvl="0" eaLnBrk="1" hangingPunct="1"/>
            <a:r>
              <a:rPr lang="tr-TR" dirty="0">
                <a:solidFill>
                  <a:prstClr val="black"/>
                </a:solidFill>
              </a:rPr>
              <a:t>Çiğ Sütün Tehlikeleri Broşürü</a:t>
            </a:r>
          </a:p>
          <a:p>
            <a:pPr lvl="0" eaLnBrk="1" hangingPunct="1"/>
            <a:r>
              <a:rPr lang="tr-TR" dirty="0" smtClean="0">
                <a:solidFill>
                  <a:prstClr val="black"/>
                </a:solidFill>
              </a:rPr>
              <a:t>2013-2014-2015 </a:t>
            </a:r>
            <a:r>
              <a:rPr lang="tr-TR" dirty="0">
                <a:solidFill>
                  <a:prstClr val="black"/>
                </a:solidFill>
              </a:rPr>
              <a:t>Okul Sütü Bilmeniz Gerekenler Broşürleri</a:t>
            </a:r>
          </a:p>
          <a:p>
            <a:pPr eaLnBrk="1" hangingPunct="1"/>
            <a:endParaRPr lang="tr-TR" dirty="0" smtClean="0"/>
          </a:p>
        </p:txBody>
      </p:sp>
      <p:pic>
        <p:nvPicPr>
          <p:cNvPr id="3" name="Resim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0" y="5301208"/>
            <a:ext cx="1479445" cy="155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212110"/>
            <a:ext cx="2339752" cy="155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5274357"/>
            <a:ext cx="2351181" cy="158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251512"/>
            <a:ext cx="227607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340" y="1"/>
            <a:ext cx="9144000" cy="141277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6000" b="1" dirty="0" smtClean="0">
                <a:solidFill>
                  <a:prstClr val="black"/>
                </a:solidFill>
              </a:rPr>
              <a:t>Süt İşletmeleri</a:t>
            </a:r>
            <a:endParaRPr lang="tr-TR" sz="6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5714992"/>
            <a:ext cx="18722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Başlık 1"/>
          <p:cNvSpPr txBox="1">
            <a:spLocks/>
          </p:cNvSpPr>
          <p:nvPr/>
        </p:nvSpPr>
        <p:spPr bwMode="auto">
          <a:xfrm>
            <a:off x="17339" y="5783904"/>
            <a:ext cx="7146949" cy="1085973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GGBS</a:t>
            </a:r>
            <a:endParaRPr lang="tr-TR" sz="3600" dirty="0">
              <a:solidFill>
                <a:prstClr val="white"/>
              </a:solidFill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104955"/>
              </p:ext>
            </p:extLst>
          </p:nvPr>
        </p:nvGraphicFramePr>
        <p:xfrm>
          <a:off x="0" y="1412774"/>
          <a:ext cx="9161340" cy="4371129"/>
        </p:xfrm>
        <a:graphic>
          <a:graphicData uri="http://schemas.openxmlformats.org/drawingml/2006/table">
            <a:tbl>
              <a:tblPr firstRow="1" firstCol="1" bandRow="1"/>
              <a:tblGrid>
                <a:gridCol w="1830402"/>
                <a:gridCol w="1589470"/>
                <a:gridCol w="864096"/>
                <a:gridCol w="2232248"/>
                <a:gridCol w="864096"/>
                <a:gridCol w="1781028"/>
              </a:tblGrid>
              <a:tr h="100329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17.12.2011’den önce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İşletme Sayısı 01.01.2014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İşletme Sayısı 01.01.2015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12261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Onaylanma oranı %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Onaylanma oranı %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2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Süt işleme Tesisi Sayısı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2252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1429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63,45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1727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76,69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2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Süt Toplama Merkezi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5943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3149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52,99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4244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71,41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5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/>
              <a:t>GIDA ALT SEKTÖRLERİ İŞLETME SAYILARI (Adet)</a:t>
            </a:r>
            <a:r>
              <a:rPr lang="tr-TR" b="1" dirty="0"/>
              <a:t/>
            </a:r>
            <a:br>
              <a:rPr lang="tr-TR" b="1" dirty="0"/>
            </a:br>
            <a:r>
              <a:rPr lang="tr-TR" dirty="0">
                <a:ea typeface="Calibri"/>
                <a:cs typeface="Times New Roman"/>
              </a:rPr>
              <a:t/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683568" y="5603484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		</a:t>
            </a:r>
            <a:endParaRPr lang="tr-TR" dirty="0">
              <a:solidFill>
                <a:prstClr val="black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170892"/>
              </p:ext>
            </p:extLst>
          </p:nvPr>
        </p:nvGraphicFramePr>
        <p:xfrm>
          <a:off x="0" y="1412776"/>
          <a:ext cx="9144000" cy="6379464"/>
        </p:xfrm>
        <a:graphic>
          <a:graphicData uri="http://schemas.openxmlformats.org/drawingml/2006/table">
            <a:tbl>
              <a:tblPr firstRow="1" firstCol="1" bandRow="1"/>
              <a:tblGrid>
                <a:gridCol w="4380896"/>
                <a:gridCol w="1190776"/>
                <a:gridCol w="1190776"/>
                <a:gridCol w="1190776"/>
                <a:gridCol w="1190776"/>
              </a:tblGrid>
              <a:tr h="401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28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2009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2010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2011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2012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GIDA SANAYİ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40.077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35.631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39.583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40.719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255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Gıda Sanayi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39.579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35.172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39.101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40.235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5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Et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454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410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452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501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5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 ürünleri 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52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54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65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5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Sebze ve meyve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1.545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1.476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1.522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1.558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5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Yağ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819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777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852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908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5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Süt ürünleri </a:t>
                      </a:r>
                      <a:endParaRPr lang="tr-TR" sz="2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1.570</a:t>
                      </a:r>
                      <a:endParaRPr lang="tr-TR" sz="2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1.502</a:t>
                      </a:r>
                      <a:endParaRPr lang="tr-TR" sz="2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1.608</a:t>
                      </a:r>
                      <a:endParaRPr lang="tr-TR" sz="2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1.940</a:t>
                      </a:r>
                      <a:endParaRPr lang="tr-TR" sz="2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5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Öğütülmüş tahıl ürünleri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4.172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3.925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3.494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3.469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5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Fırın ve unlu mamuller 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29.116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25.498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29.327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29.801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5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Diğer gıda maddeleri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1.521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1.242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1.489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1.598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5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Hayvan yemleri 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330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303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395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0333">
                <a:tc>
                  <a:txBody>
                    <a:bodyPr/>
                    <a:lstStyle/>
                    <a:p>
                      <a:pPr indent="255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İçecek Sanayi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498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459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482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484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9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>
                <a:ea typeface="Calibri"/>
                <a:cs typeface="Times New Roman"/>
              </a:rPr>
              <a:t>GIDA SANAYİ </a:t>
            </a:r>
            <a:r>
              <a:rPr lang="tr-TR" b="1" dirty="0" smtClean="0"/>
              <a:t>ALT SEKTÖRLERİ GÖRE İSTİHDAM MİKTARI (Adet)</a:t>
            </a:r>
            <a:r>
              <a:rPr lang="tr-TR" b="1" dirty="0"/>
              <a:t/>
            </a:r>
            <a:br>
              <a:rPr lang="tr-TR" b="1" dirty="0"/>
            </a:br>
            <a:r>
              <a:rPr lang="tr-TR" dirty="0">
                <a:ea typeface="Calibri"/>
                <a:cs typeface="Times New Roman"/>
              </a:rPr>
              <a:t/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683568" y="5603484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		</a:t>
            </a:r>
            <a:endParaRPr lang="tr-TR" dirty="0">
              <a:solidFill>
                <a:prstClr val="black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672925"/>
              </p:ext>
            </p:extLst>
          </p:nvPr>
        </p:nvGraphicFramePr>
        <p:xfrm>
          <a:off x="6963" y="1484784"/>
          <a:ext cx="9137036" cy="5454352"/>
        </p:xfrm>
        <a:graphic>
          <a:graphicData uri="http://schemas.openxmlformats.org/drawingml/2006/table">
            <a:tbl>
              <a:tblPr firstRow="1" firstCol="1" bandRow="1"/>
              <a:tblGrid>
                <a:gridCol w="3098129"/>
                <a:gridCol w="2012969"/>
                <a:gridCol w="2012969"/>
                <a:gridCol w="2012969"/>
              </a:tblGrid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tr-T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2010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2011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2012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Gıda Sanayi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371.624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397.679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440.942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Et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33.435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38.464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42.982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28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 ürünleri 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4.814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4.899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5.409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Sebze ve meyve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45.274</a:t>
                      </a:r>
                      <a:endParaRPr lang="tr-T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49.030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50.451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Yağ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11.891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12.472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13.422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Süt ürünleri </a:t>
                      </a:r>
                      <a:endParaRPr lang="tr-TR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31.104</a:t>
                      </a:r>
                      <a:endParaRPr lang="tr-TR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33.795</a:t>
                      </a:r>
                      <a:endParaRPr lang="tr-TR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39.524</a:t>
                      </a:r>
                      <a:endParaRPr lang="tr-TR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Öğüt. tahıl ürünleri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28.279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24.854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25.295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Fırın ve unlu </a:t>
                      </a:r>
                      <a:r>
                        <a:rPr lang="tr-TR" sz="18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mam</a:t>
                      </a: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147.197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158.063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181.433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Diğer gıda mad.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62.474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67.514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72.752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Hayvan yemleri 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7.156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8.588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9.674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İçecek Sanayi</a:t>
                      </a:r>
                      <a:endParaRPr lang="tr-T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12.860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13.756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14.304</a:t>
                      </a:r>
                      <a:endParaRPr lang="tr-T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0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/>
              <a:t> GIDA SANAYİ ALT SEKTÖRLER BAZINDA ÜRETİM DEĞERİ (Milyar TL) </a:t>
            </a:r>
            <a:r>
              <a:rPr lang="tr-TR" b="1" dirty="0"/>
              <a:t/>
            </a:r>
            <a:br>
              <a:rPr lang="tr-TR" b="1" dirty="0"/>
            </a:br>
            <a:r>
              <a:rPr lang="tr-TR" dirty="0">
                <a:ea typeface="Calibri"/>
                <a:cs typeface="Times New Roman"/>
              </a:rPr>
              <a:t/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683568" y="5603484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		</a:t>
            </a:r>
            <a:endParaRPr lang="tr-TR" dirty="0">
              <a:solidFill>
                <a:prstClr val="black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413592"/>
              </p:ext>
            </p:extLst>
          </p:nvPr>
        </p:nvGraphicFramePr>
        <p:xfrm>
          <a:off x="-36512" y="1340768"/>
          <a:ext cx="9180513" cy="6246813"/>
        </p:xfrm>
        <a:graphic>
          <a:graphicData uri="http://schemas.openxmlformats.org/drawingml/2006/table">
            <a:tbl>
              <a:tblPr firstRow="1" firstCol="1" bandRow="1"/>
              <a:tblGrid>
                <a:gridCol w="3384376"/>
                <a:gridCol w="1351548"/>
                <a:gridCol w="1339303"/>
                <a:gridCol w="1552643"/>
                <a:gridCol w="1552643"/>
              </a:tblGrid>
              <a:tr h="42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GIDA  SANAYİ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69.504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84.984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103.784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117.096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</a:tr>
              <a:tr h="424402">
                <a:tc>
                  <a:txBody>
                    <a:bodyPr/>
                    <a:lstStyle/>
                    <a:p>
                      <a:pPr indent="800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Gıda Sanayi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64.664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79.476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97.469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110.546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2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Et</a:t>
                      </a:r>
                      <a:endParaRPr lang="tr-TR" sz="2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7.107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10.358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12.034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14.931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Su ürünleri </a:t>
                      </a:r>
                      <a:endParaRPr lang="tr-TR" sz="2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784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944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1.186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1.116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Sebze ve meyve</a:t>
                      </a:r>
                      <a:endParaRPr lang="tr-TR" sz="2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11.000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12.518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17.675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18.396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Yağ</a:t>
                      </a:r>
                      <a:endParaRPr lang="tr-TR" sz="2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6.648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7.360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9.758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11.365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</a:rPr>
                        <a:t>Süt ürünleri </a:t>
                      </a:r>
                      <a:endParaRPr lang="tr-TR" sz="28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8.181</a:t>
                      </a:r>
                      <a:endParaRPr lang="tr-TR" sz="2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10.774</a:t>
                      </a:r>
                      <a:endParaRPr lang="tr-TR" sz="2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11.636</a:t>
                      </a:r>
                      <a:endParaRPr lang="tr-TR" sz="2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14.492</a:t>
                      </a:r>
                      <a:endParaRPr lang="tr-TR" sz="2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Öğüt. tahıl ürün.</a:t>
                      </a:r>
                      <a:endParaRPr lang="tr-TR" sz="2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6.118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10.034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11.731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11.568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8488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Fırın ve unlu </a:t>
                      </a:r>
                      <a:r>
                        <a:rPr lang="tr-TR" sz="28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mam</a:t>
                      </a:r>
                      <a:r>
                        <a:rPr lang="tr-TR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. </a:t>
                      </a:r>
                      <a:endParaRPr lang="tr-TR" sz="2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8.200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9.583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11.648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13.671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Diğer gıda mad.</a:t>
                      </a:r>
                      <a:endParaRPr lang="tr-TR" sz="2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13.678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14.693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17.224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19.464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Hayvan yemleri </a:t>
                      </a:r>
                      <a:endParaRPr lang="tr-TR" sz="2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2.950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3.212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4.576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5.544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24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İçecek Sanayi</a:t>
                      </a:r>
                      <a:endParaRPr lang="tr-TR" sz="2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4.840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5.508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6.315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6.550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9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b="1" dirty="0" smtClean="0">
                <a:solidFill>
                  <a:prstClr val="white"/>
                </a:solidFill>
              </a:rPr>
              <a:t>GIDA SANAYİ ALT </a:t>
            </a:r>
            <a:r>
              <a:rPr lang="tr-TR" b="1" dirty="0">
                <a:solidFill>
                  <a:prstClr val="white"/>
                </a:solidFill>
              </a:rPr>
              <a:t>SEKTÖRLER BAZINDA </a:t>
            </a:r>
            <a:r>
              <a:rPr lang="tr-TR" b="1" dirty="0" smtClean="0">
                <a:solidFill>
                  <a:prstClr val="white"/>
                </a:solidFill>
              </a:rPr>
              <a:t>SATIŞ CİROSU </a:t>
            </a:r>
            <a:r>
              <a:rPr lang="tr-TR" b="1" dirty="0">
                <a:solidFill>
                  <a:prstClr val="white"/>
                </a:solidFill>
              </a:rPr>
              <a:t>(Milyar TL)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683568" y="5603484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		</a:t>
            </a:r>
            <a:endParaRPr lang="tr-TR" dirty="0">
              <a:solidFill>
                <a:prstClr val="black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22032"/>
              </p:ext>
            </p:extLst>
          </p:nvPr>
        </p:nvGraphicFramePr>
        <p:xfrm>
          <a:off x="0" y="1461347"/>
          <a:ext cx="9143999" cy="5846373"/>
        </p:xfrm>
        <a:graphic>
          <a:graphicData uri="http://schemas.openxmlformats.org/drawingml/2006/table">
            <a:tbl>
              <a:tblPr firstRow="1" firstCol="1" bandRow="1"/>
              <a:tblGrid>
                <a:gridCol w="4099928"/>
                <a:gridCol w="1345085"/>
                <a:gridCol w="1215754"/>
                <a:gridCol w="1241616"/>
                <a:gridCol w="1241616"/>
              </a:tblGrid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2009</a:t>
                      </a:r>
                      <a:endParaRPr lang="tr-T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  <a:endParaRPr lang="tr-T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  <a:endParaRPr lang="tr-T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  <a:endParaRPr lang="tr-T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GIDA  SANAYİ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73.446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88.767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109.873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123.560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Gıda Sanayi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68.524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83.229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103.646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116.966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Et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7.244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10.339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12.482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15.171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Su ürünleri 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822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990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1.266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1.147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Sebze ve meyve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11.700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13.468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18.304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19.329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Yağ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7.305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7.718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10.932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12.352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Süt ürünleri 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9.183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11.226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12.754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15.443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Öğüt. tahıl ürün.</a:t>
                      </a:r>
                      <a:endParaRPr lang="tr-TR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6.728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11.000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13.306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12.955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Fırın ve unlu </a:t>
                      </a:r>
                      <a:r>
                        <a:rPr lang="tr-TR" sz="20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mam</a:t>
                      </a: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. 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8.509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12.216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14.253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Diğer gıda mad.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13.779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14.899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17.351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20.434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Hayvan yemleri </a:t>
                      </a:r>
                      <a:endParaRPr lang="tr-TR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3.253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3.589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5.035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5.882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İçecek Sanayi</a:t>
                      </a:r>
                      <a:endParaRPr lang="tr-TR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4.921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5.537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6.228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6.594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14" marR="2391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>
                <a:ea typeface="Calibri"/>
                <a:cs typeface="Times New Roman"/>
              </a:rPr>
              <a:t>GIDA SANAYİNDE </a:t>
            </a:r>
            <a:r>
              <a:rPr lang="tr-TR" b="1" dirty="0" smtClean="0">
                <a:solidFill>
                  <a:prstClr val="white"/>
                </a:solidFill>
              </a:rPr>
              <a:t>ALT </a:t>
            </a:r>
            <a:r>
              <a:rPr lang="tr-TR" b="1" dirty="0">
                <a:solidFill>
                  <a:prstClr val="white"/>
                </a:solidFill>
              </a:rPr>
              <a:t>SEKTÖRLER BAZINDA </a:t>
            </a:r>
            <a:r>
              <a:rPr lang="tr-TR" b="1" dirty="0" smtClean="0">
                <a:solidFill>
                  <a:prstClr val="white"/>
                </a:solidFill>
              </a:rPr>
              <a:t>KATMA DEĞER </a:t>
            </a:r>
            <a:r>
              <a:rPr lang="tr-TR" b="1" dirty="0">
                <a:solidFill>
                  <a:prstClr val="white"/>
                </a:solidFill>
              </a:rPr>
              <a:t>(Milyar TL)</a:t>
            </a:r>
            <a:r>
              <a:rPr lang="tr-TR" b="1" dirty="0"/>
              <a:t/>
            </a:r>
            <a:br>
              <a:rPr lang="tr-TR" b="1" dirty="0"/>
            </a:br>
            <a:r>
              <a:rPr lang="tr-TR" dirty="0">
                <a:ea typeface="Calibri"/>
                <a:cs typeface="Times New Roman"/>
              </a:rPr>
              <a:t/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683568" y="5603484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		</a:t>
            </a:r>
            <a:endParaRPr lang="tr-TR" dirty="0">
              <a:solidFill>
                <a:prstClr val="black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090458"/>
              </p:ext>
            </p:extLst>
          </p:nvPr>
        </p:nvGraphicFramePr>
        <p:xfrm>
          <a:off x="0" y="1484784"/>
          <a:ext cx="9144000" cy="5474264"/>
        </p:xfrm>
        <a:graphic>
          <a:graphicData uri="http://schemas.openxmlformats.org/drawingml/2006/table">
            <a:tbl>
              <a:tblPr firstRow="1" firstCol="1" bandRow="1"/>
              <a:tblGrid>
                <a:gridCol w="4253616"/>
                <a:gridCol w="1222596"/>
                <a:gridCol w="1222596"/>
                <a:gridCol w="1222596"/>
                <a:gridCol w="1222596"/>
              </a:tblGrid>
              <a:tr h="297610">
                <a:tc>
                  <a:txBody>
                    <a:bodyPr/>
                    <a:lstStyle/>
                    <a:p>
                      <a:pPr indent="255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 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2009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</a:tr>
              <a:tr h="297610">
                <a:tc>
                  <a:txBody>
                    <a:bodyPr/>
                    <a:lstStyle/>
                    <a:p>
                      <a:pPr indent="255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GIDA VE İÇECEK SANAYİ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11.856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13.043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14.700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17.303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</a:tr>
              <a:tr h="297610">
                <a:tc>
                  <a:txBody>
                    <a:bodyPr/>
                    <a:lstStyle/>
                    <a:p>
                      <a:pPr indent="382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Gıda Sanayi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10.571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11.631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13.228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15.740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3842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Et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1.133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1.523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1.346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1.782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18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Su ürünleri </a:t>
                      </a:r>
                      <a:endParaRPr lang="tr-TR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199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237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485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Sebze ve meyve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1.227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1.299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1.790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1.997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29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Yağ</a:t>
                      </a:r>
                      <a:endParaRPr lang="tr-TR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694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97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Süt ürünleri 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1.415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1.439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1.595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1.927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97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Öğüt. tahıl ürün.</a:t>
                      </a:r>
                      <a:endParaRPr lang="tr-TR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634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863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993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1.109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97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Fırın ve unlu mam. </a:t>
                      </a:r>
                      <a:endParaRPr lang="tr-TR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1.909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2.189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2.443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3.099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97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Diğer gıda mad.</a:t>
                      </a:r>
                      <a:endParaRPr lang="tr-TR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3.159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3.331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3.706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4.381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97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Hayvan yemleri </a:t>
                      </a:r>
                      <a:endParaRPr lang="tr-TR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390</a:t>
                      </a:r>
                    </a:p>
                  </a:txBody>
                  <a:tcPr marL="9525" marR="9525" marT="9525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298</a:t>
                      </a:r>
                    </a:p>
                  </a:txBody>
                  <a:tcPr marL="9525" marR="9525" marT="9525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424</a:t>
                      </a:r>
                    </a:p>
                  </a:txBody>
                  <a:tcPr marL="9525" marR="9525" marT="9525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501</a:t>
                      </a:r>
                    </a:p>
                  </a:txBody>
                  <a:tcPr marL="9525" marR="9525" marT="9525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97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libri"/>
                          <a:ea typeface="Times New Roman"/>
                        </a:rPr>
                        <a:t>         İçecek</a:t>
                      </a:r>
                      <a:r>
                        <a:rPr lang="tr-TR" sz="2000" b="1" baseline="0" dirty="0" smtClean="0">
                          <a:effectLst/>
                          <a:latin typeface="Calibri"/>
                          <a:ea typeface="Times New Roman"/>
                        </a:rPr>
                        <a:t> Sanayi</a:t>
                      </a:r>
                      <a:endParaRPr lang="tr-TR" sz="20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1.285</a:t>
                      </a:r>
                    </a:p>
                  </a:txBody>
                  <a:tcPr marL="9525" marR="9525" marT="9525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1.412</a:t>
                      </a:r>
                    </a:p>
                  </a:txBody>
                  <a:tcPr marL="9525" marR="9525" marT="9525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1.472</a:t>
                      </a:r>
                    </a:p>
                  </a:txBody>
                  <a:tcPr marL="9525" marR="9525" marT="9525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1.562</a:t>
                      </a:r>
                    </a:p>
                  </a:txBody>
                  <a:tcPr marL="9525" marR="9525" marT="9525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8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İçerik Yer Tutucus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1467058"/>
              </p:ext>
            </p:extLst>
          </p:nvPr>
        </p:nvGraphicFramePr>
        <p:xfrm>
          <a:off x="-2" y="755743"/>
          <a:ext cx="9144002" cy="5337553"/>
        </p:xfrm>
        <a:graphic>
          <a:graphicData uri="http://schemas.openxmlformats.org/drawingml/2006/table">
            <a:tbl>
              <a:tblPr firstRow="1" firstCol="1" bandRow="1"/>
              <a:tblGrid>
                <a:gridCol w="1547666"/>
                <a:gridCol w="1800200"/>
                <a:gridCol w="1152128"/>
                <a:gridCol w="1152128"/>
                <a:gridCol w="1152128"/>
                <a:gridCol w="1152128"/>
                <a:gridCol w="1187624"/>
              </a:tblGrid>
              <a:tr h="880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smtClean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Ürün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 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2011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2013</a:t>
                      </a:r>
                      <a:endParaRPr lang="tr-TR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/>
                        <a:t>2014</a:t>
                      </a:r>
                      <a:endParaRPr lang="tr-TR" sz="2400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61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Çiğ Süt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/>
                        <a:t>Üretim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12.500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15.050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17.400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/>
                        <a:t> </a:t>
                      </a:r>
                      <a:r>
                        <a:rPr lang="tr-TR" sz="2400" dirty="0" smtClean="0">
                          <a:effectLst/>
                          <a:latin typeface="Times New Roman"/>
                          <a:ea typeface="Times"/>
                        </a:rPr>
                        <a:t>18.223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/>
                        <a:t>18.499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5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Değişim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2,5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20,4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15,6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 </a:t>
                      </a:r>
                      <a:r>
                        <a:rPr lang="tr-TR" sz="2400" dirty="0" smtClean="0">
                          <a:solidFill>
                            <a:srgbClr val="FF0000"/>
                          </a:solidFill>
                        </a:rPr>
                        <a:t>4,7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rgbClr val="FF0000"/>
                          </a:solidFill>
                        </a:rPr>
                        <a:t>1,5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77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Sanayiye Giden 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/>
                        <a:t>Süt miktarı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6.745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7.074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7.932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/>
                        <a:t>7.938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effectLst/>
                          <a:latin typeface="Times New Roman"/>
                          <a:ea typeface="Calibri"/>
                        </a:rPr>
                        <a:t>8.625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61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Değişim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4,8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12,1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</a:rPr>
                        <a:t>0,07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rgbClr val="FF0000"/>
                          </a:solidFill>
                        </a:rPr>
                        <a:t>8,65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50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Sanayiye gitme oranı</a:t>
                      </a:r>
                      <a:endParaRPr lang="tr-TR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53,96</a:t>
                      </a:r>
                      <a:endParaRPr lang="tr-TR" sz="2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47</a:t>
                      </a:r>
                      <a:endParaRPr lang="tr-TR" sz="2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46,66</a:t>
                      </a:r>
                      <a:endParaRPr lang="tr-TR" sz="2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43,56</a:t>
                      </a:r>
                      <a:endParaRPr lang="tr-TR" sz="2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44,0</a:t>
                      </a:r>
                      <a:endParaRPr lang="tr-TR" sz="2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 bwMode="auto">
          <a:xfrm>
            <a:off x="1" y="0"/>
            <a:ext cx="9161822" cy="764704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400" b="1" dirty="0" smtClean="0">
                <a:solidFill>
                  <a:prstClr val="black"/>
                </a:solidFill>
              </a:rPr>
              <a:t>ÇİĞ SÜT ÜRETİMİ </a:t>
            </a:r>
            <a:r>
              <a:rPr lang="tr-TR" sz="2400" b="1" dirty="0">
                <a:solidFill>
                  <a:prstClr val="black"/>
                </a:solidFill>
              </a:rPr>
              <a:t>VE </a:t>
            </a:r>
            <a:r>
              <a:rPr lang="tr-TR" sz="2400" b="1" dirty="0" smtClean="0">
                <a:solidFill>
                  <a:prstClr val="black"/>
                </a:solidFill>
              </a:rPr>
              <a:t>SANAYİYE GİDEN MİKTARI ve DEĞİŞİM ORANLARI (</a:t>
            </a:r>
            <a:r>
              <a:rPr lang="tr-TR" sz="2400" b="1" dirty="0" err="1" smtClean="0">
                <a:solidFill>
                  <a:prstClr val="black"/>
                </a:solidFill>
              </a:rPr>
              <a:t>binTon</a:t>
            </a:r>
            <a:r>
              <a:rPr lang="tr-TR" sz="2400" b="1" dirty="0">
                <a:solidFill>
                  <a:prstClr val="black"/>
                </a:solidFill>
              </a:rPr>
              <a:t>,%)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14911"/>
            <a:ext cx="1403648" cy="9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01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>
                <a:ea typeface="Calibri"/>
                <a:cs typeface="Times New Roman"/>
              </a:rPr>
              <a:t>ÇİĞ </a:t>
            </a:r>
            <a:r>
              <a:rPr lang="tr-TR" sz="2000" b="1" dirty="0" smtClean="0">
                <a:ea typeface="Calibri"/>
                <a:cs typeface="Times New Roman"/>
              </a:rPr>
              <a:t> </a:t>
            </a:r>
            <a:r>
              <a:rPr lang="tr-TR" b="1" dirty="0" smtClean="0">
                <a:ea typeface="Calibri"/>
                <a:cs typeface="Times New Roman"/>
              </a:rPr>
              <a:t>SÜT Ü</a:t>
            </a:r>
            <a:r>
              <a:rPr lang="tr-TR" b="1" dirty="0" smtClean="0">
                <a:solidFill>
                  <a:schemeClr val="bg1"/>
                </a:solidFill>
                <a:ea typeface="Times New Roman"/>
                <a:cs typeface="Calibri"/>
              </a:rPr>
              <a:t>RETİM MİKTARI</a:t>
            </a:r>
            <a:r>
              <a:rPr lang="tr-TR" dirty="0">
                <a:solidFill>
                  <a:schemeClr val="bg1"/>
                </a:solidFill>
                <a:ea typeface="Times New Roman"/>
                <a:cs typeface="Times New Roman"/>
              </a:rPr>
              <a:t/>
            </a:r>
            <a:br>
              <a:rPr lang="tr-TR" dirty="0">
                <a:solidFill>
                  <a:schemeClr val="bg1"/>
                </a:solidFill>
                <a:ea typeface="Times New Roman"/>
                <a:cs typeface="Times New Roman"/>
              </a:rPr>
            </a:br>
            <a:r>
              <a:rPr lang="tr-TR" dirty="0" smtClean="0">
                <a:ea typeface="Calibri"/>
                <a:cs typeface="Times New Roman"/>
              </a:rPr>
              <a:t/>
            </a:r>
            <a:br>
              <a:rPr lang="tr-TR" dirty="0" smtClean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2563138" y="5888546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15000"/>
              </a:lnSpc>
              <a:spcAft>
                <a:spcPts val="0"/>
              </a:spcAft>
            </a:pPr>
            <a:endParaRPr lang="tr-TR" sz="32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14911"/>
            <a:ext cx="1403648" cy="9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9" name="Grafik 8"/>
          <p:cNvGraphicFramePr/>
          <p:nvPr>
            <p:extLst>
              <p:ext uri="{D42A27DB-BD31-4B8C-83A1-F6EECF244321}">
                <p14:modId xmlns:p14="http://schemas.microsoft.com/office/powerpoint/2010/main" val="198458397"/>
              </p:ext>
            </p:extLst>
          </p:nvPr>
        </p:nvGraphicFramePr>
        <p:xfrm>
          <a:off x="0" y="1340768"/>
          <a:ext cx="911586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402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İçerik Yer Tutucus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088901"/>
              </p:ext>
            </p:extLst>
          </p:nvPr>
        </p:nvGraphicFramePr>
        <p:xfrm>
          <a:off x="-2" y="755743"/>
          <a:ext cx="9144002" cy="5481572"/>
        </p:xfrm>
        <a:graphic>
          <a:graphicData uri="http://schemas.openxmlformats.org/drawingml/2006/table">
            <a:tbl>
              <a:tblPr firstRow="1" firstCol="1" bandRow="1"/>
              <a:tblGrid>
                <a:gridCol w="1043610"/>
                <a:gridCol w="1657716"/>
                <a:gridCol w="1350663"/>
                <a:gridCol w="1271612"/>
                <a:gridCol w="1381847"/>
                <a:gridCol w="1300562"/>
                <a:gridCol w="1137992"/>
              </a:tblGrid>
              <a:tr h="365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Ürünler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 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2010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2011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2012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2013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İçme sütü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/>
                        <a:t>Üretim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1.090.605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1.164.748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1.250.168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1 298.059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b="1" dirty="0" smtClean="0">
                          <a:effectLst/>
                          <a:latin typeface="Times New Roman"/>
                          <a:ea typeface="Times New Roman"/>
                        </a:rPr>
                        <a:t>1 310 534</a:t>
                      </a:r>
                      <a:endParaRPr lang="tr-TR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FF0000"/>
                          </a:solidFill>
                        </a:rPr>
                        <a:t>Değişim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-0,6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10,7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7,3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solidFill>
                            <a:srgbClr val="FF0000"/>
                          </a:solidFill>
                        </a:rPr>
                        <a:t>0,96</a:t>
                      </a:r>
                      <a:endParaRPr lang="tr-TR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Peynir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/>
                        <a:t>Üretim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473.491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518.850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564.191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600.266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/>
                        <a:t>629.675</a:t>
                      </a:r>
                      <a:endParaRPr lang="tr-TR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FF0000"/>
                          </a:solidFill>
                        </a:rPr>
                        <a:t>Değişim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74,3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9,6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8,7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6,4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solidFill>
                            <a:srgbClr val="FF0000"/>
                          </a:solidFill>
                        </a:rPr>
                        <a:t>4,89</a:t>
                      </a:r>
                      <a:endParaRPr lang="tr-TR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Yoğurt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/>
                        <a:t>Üretim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908.269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1.006.791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1.052.657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1 081 390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effectLst/>
                          <a:latin typeface="Times New Roman"/>
                          <a:ea typeface="Times New Roman"/>
                        </a:rPr>
                        <a:t>1 101 253</a:t>
                      </a:r>
                      <a:endParaRPr lang="tr-TR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FF0000"/>
                          </a:solidFill>
                        </a:rPr>
                        <a:t>Değişim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16,7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10,8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solidFill>
                            <a:srgbClr val="FF0000"/>
                          </a:solidFill>
                        </a:rPr>
                        <a:t>1,83</a:t>
                      </a:r>
                      <a:endParaRPr lang="tr-TR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Ayran</a:t>
                      </a:r>
                      <a:endParaRPr lang="tr-T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/>
                        <a:t>Üretim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397.935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459.075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508.444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560 101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b="1" dirty="0" smtClean="0">
                          <a:effectLst/>
                          <a:latin typeface="Times New Roman"/>
                          <a:ea typeface="Times New Roman"/>
                        </a:rPr>
                        <a:t>598 877</a:t>
                      </a:r>
                      <a:endParaRPr lang="tr-TR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FF0000"/>
                          </a:solidFill>
                        </a:rPr>
                        <a:t>Değişim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40,5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15,4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10,7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10,2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solidFill>
                            <a:srgbClr val="FF0000"/>
                          </a:solidFill>
                        </a:rPr>
                        <a:t>6,92</a:t>
                      </a:r>
                      <a:endParaRPr lang="tr-TR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Tereyağ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/>
                        <a:t>Üretim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32.987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34.928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40.139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41 515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b="1" dirty="0" smtClean="0">
                          <a:effectLst/>
                          <a:latin typeface="Times New Roman"/>
                          <a:ea typeface="Times New Roman"/>
                        </a:rPr>
                        <a:t> 45 817</a:t>
                      </a:r>
                      <a:endParaRPr lang="tr-TR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FF0000"/>
                          </a:solidFill>
                        </a:rPr>
                        <a:t>Değişim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5,9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5,9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14,5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3,4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solidFill>
                            <a:srgbClr val="FF0000"/>
                          </a:solidFill>
                        </a:rPr>
                        <a:t>10,36</a:t>
                      </a:r>
                      <a:endParaRPr lang="tr-TR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6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Süttozu</a:t>
                      </a: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/>
                        <a:t>Üretim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/>
                        <a:t>72.102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79.312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84.318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/>
                        <a:t>78.877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/>
                        <a:t>101.079</a:t>
                      </a:r>
                      <a:endParaRPr lang="tr-TR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0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FF0000"/>
                          </a:solidFill>
                        </a:rPr>
                        <a:t>Değişim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24,6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10.0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6,3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-6,46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dirty="0" smtClean="0">
                          <a:solidFill>
                            <a:srgbClr val="FF0000"/>
                          </a:solidFill>
                        </a:rPr>
                        <a:t>28,14</a:t>
                      </a:r>
                      <a:endParaRPr lang="tr-TR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09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Dondurma</a:t>
                      </a:r>
                      <a:endParaRPr lang="tr-T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r-TR" sz="14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Üretim (bin litre)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r-TR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243.286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r-TR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291.425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r-TR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302.510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r-TR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314.338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Arial"/>
                          <a:ea typeface="Times New Roman"/>
                        </a:rPr>
                        <a:t>326.500</a:t>
                      </a:r>
                      <a:endParaRPr lang="tr-TR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09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Değişim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29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19,8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3,8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4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tr-TR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 bwMode="auto">
          <a:xfrm>
            <a:off x="1" y="0"/>
            <a:ext cx="9161822" cy="764704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400" b="1" dirty="0" smtClean="0">
                <a:solidFill>
                  <a:prstClr val="black"/>
                </a:solidFill>
              </a:rPr>
              <a:t>SÜT </a:t>
            </a:r>
            <a:r>
              <a:rPr lang="tr-TR" sz="2400" b="1" dirty="0">
                <a:solidFill>
                  <a:prstClr val="black"/>
                </a:solidFill>
              </a:rPr>
              <a:t>VE SÜT ÜRÜNLERİ ÜRETİM VE DEĞİŞİM </a:t>
            </a:r>
            <a:r>
              <a:rPr lang="tr-TR" sz="2400" b="1" dirty="0" smtClean="0">
                <a:solidFill>
                  <a:prstClr val="black"/>
                </a:solidFill>
              </a:rPr>
              <a:t>ORANLARI (Ton</a:t>
            </a:r>
            <a:r>
              <a:rPr lang="tr-TR" sz="2400" b="1" dirty="0">
                <a:solidFill>
                  <a:prstClr val="black"/>
                </a:solidFill>
              </a:rPr>
              <a:t>,%)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213311"/>
            <a:ext cx="971600" cy="67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Başlık 1"/>
          <p:cNvSpPr txBox="1">
            <a:spLocks/>
          </p:cNvSpPr>
          <p:nvPr/>
        </p:nvSpPr>
        <p:spPr bwMode="auto">
          <a:xfrm>
            <a:off x="4148" y="6237312"/>
            <a:ext cx="8168252" cy="716213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 ve ASÜD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1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648831"/>
              </p:ext>
            </p:extLst>
          </p:nvPr>
        </p:nvGraphicFramePr>
        <p:xfrm>
          <a:off x="-17822" y="1412776"/>
          <a:ext cx="9143600" cy="4630160"/>
        </p:xfrm>
        <a:graphic>
          <a:graphicData uri="http://schemas.openxmlformats.org/drawingml/2006/table">
            <a:tbl>
              <a:tblPr firstRow="1" firstCol="1" bandRow="1"/>
              <a:tblGrid>
                <a:gridCol w="4571800"/>
                <a:gridCol w="4571800"/>
              </a:tblGrid>
              <a:tr h="578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 Süt Ürünü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%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Peynir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50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Yoğurt</a:t>
                      </a:r>
                      <a:endParaRPr lang="tr-TR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20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İçme sütü</a:t>
                      </a:r>
                      <a:endParaRPr lang="tr-TR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13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Süt Tozu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 smtClean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10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Tereyağı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4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Dondurma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3</a:t>
                      </a:r>
                      <a:endParaRPr lang="tr-TR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TOPLAM</a:t>
                      </a:r>
                      <a:endParaRPr lang="tr-TR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FranklinGothic-Book"/>
                          <a:ea typeface="Calibri"/>
                          <a:cs typeface="FranklinGothic-Book"/>
                        </a:rPr>
                        <a:t>100</a:t>
                      </a:r>
                      <a:endParaRPr lang="tr-TR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Başlık 1"/>
          <p:cNvSpPr txBox="1">
            <a:spLocks/>
          </p:cNvSpPr>
          <p:nvPr/>
        </p:nvSpPr>
        <p:spPr bwMode="auto">
          <a:xfrm>
            <a:off x="17340" y="6446"/>
            <a:ext cx="9161822" cy="1484784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dirty="0" smtClean="0">
                <a:solidFill>
                  <a:prstClr val="white"/>
                </a:solidFill>
              </a:rPr>
              <a:t>Çiğ Sütten Üretilen Başlıca Ürünler</a:t>
            </a:r>
            <a:endParaRPr lang="tr-TR" sz="4800" dirty="0">
              <a:solidFill>
                <a:prstClr val="white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17340" y="6093295"/>
            <a:ext cx="7723012" cy="776581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ASÜD</a:t>
            </a:r>
            <a:endParaRPr lang="tr-TR" sz="3600" dirty="0">
              <a:solidFill>
                <a:prstClr val="white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56392"/>
            <a:ext cx="1421470" cy="90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58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800" b="1" dirty="0" smtClean="0">
                <a:solidFill>
                  <a:schemeClr val="tx1"/>
                </a:solidFill>
                <a:ea typeface="Calibri"/>
                <a:cs typeface="Times New Roman"/>
              </a:rPr>
              <a:t>ASÜDÜN HEDEFLERİ</a:t>
            </a:r>
            <a:endParaRPr lang="tr-TR" sz="4800" dirty="0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35" y="5318423"/>
            <a:ext cx="2427288" cy="15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 bwMode="auto">
          <a:xfrm>
            <a:off x="395536" y="5661248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		</a:t>
            </a:r>
            <a:r>
              <a:rPr lang="tr-TR" sz="1500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1500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95536" y="1843951"/>
            <a:ext cx="8640960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tr-TR" sz="5400" dirty="0" smtClean="0">
                <a:solidFill>
                  <a:prstClr val="black"/>
                </a:solidFill>
                <a:latin typeface="Calibri"/>
              </a:rPr>
              <a:t>İhracatın Artırılması</a:t>
            </a:r>
          </a:p>
          <a:p>
            <a:pPr>
              <a:spcBef>
                <a:spcPct val="20000"/>
              </a:spcBef>
            </a:pPr>
            <a:r>
              <a:rPr lang="tr-TR" sz="5400" dirty="0" smtClean="0">
                <a:solidFill>
                  <a:prstClr val="black"/>
                </a:solidFill>
                <a:latin typeface="Calibri"/>
              </a:rPr>
              <a:t>(AB, Rusya , </a:t>
            </a:r>
            <a:r>
              <a:rPr lang="tr-TR" sz="5400" dirty="0">
                <a:solidFill>
                  <a:prstClr val="black"/>
                </a:solidFill>
                <a:latin typeface="Calibri"/>
              </a:rPr>
              <a:t>Ç</a:t>
            </a:r>
            <a:r>
              <a:rPr lang="tr-TR" sz="5400" dirty="0" smtClean="0">
                <a:solidFill>
                  <a:prstClr val="black"/>
                </a:solidFill>
                <a:latin typeface="Calibri"/>
              </a:rPr>
              <a:t>in ve Cezayir)</a:t>
            </a:r>
          </a:p>
          <a:p>
            <a:pPr>
              <a:spcBef>
                <a:spcPct val="20000"/>
              </a:spcBef>
            </a:pPr>
            <a:endParaRPr lang="tr-TR" sz="5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tr-TR" sz="5400" dirty="0" smtClean="0">
                <a:solidFill>
                  <a:prstClr val="black"/>
                </a:solidFill>
                <a:latin typeface="Calibri"/>
              </a:rPr>
              <a:t>İç Tüketimin artırılması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tr-TR" sz="5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5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> </a:t>
            </a:r>
            <a:r>
              <a:rPr lang="tr-TR" b="1" dirty="0" smtClean="0">
                <a:ea typeface="Calibri"/>
                <a:cs typeface="Times New Roman"/>
              </a:rPr>
              <a:t>SÜT ÜRÜNLERİ Ü</a:t>
            </a:r>
            <a:r>
              <a:rPr lang="tr-TR" b="1" dirty="0" smtClean="0">
                <a:solidFill>
                  <a:schemeClr val="bg1"/>
                </a:solidFill>
                <a:ea typeface="Times New Roman"/>
                <a:cs typeface="Calibri"/>
              </a:rPr>
              <a:t>RETİM MİKTARI</a:t>
            </a:r>
            <a:r>
              <a:rPr lang="tr-TR" dirty="0">
                <a:solidFill>
                  <a:schemeClr val="bg1"/>
                </a:solidFill>
                <a:ea typeface="Times New Roman"/>
                <a:cs typeface="Times New Roman"/>
              </a:rPr>
              <a:t/>
            </a:r>
            <a:br>
              <a:rPr lang="tr-TR" dirty="0">
                <a:solidFill>
                  <a:schemeClr val="bg1"/>
                </a:solidFill>
                <a:ea typeface="Times New Roman"/>
                <a:cs typeface="Times New Roman"/>
              </a:rPr>
            </a:br>
            <a:r>
              <a:rPr lang="tr-TR" dirty="0" smtClean="0">
                <a:ea typeface="Calibri"/>
                <a:cs typeface="Times New Roman"/>
              </a:rPr>
              <a:t/>
            </a:r>
            <a:br>
              <a:rPr lang="tr-TR" dirty="0" smtClean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2563138" y="5888546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15000"/>
              </a:lnSpc>
              <a:spcAft>
                <a:spcPts val="0"/>
              </a:spcAft>
            </a:pPr>
            <a:endParaRPr lang="tr-TR" sz="32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14911"/>
            <a:ext cx="1403648" cy="9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8" name="Grafik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236132"/>
              </p:ext>
            </p:extLst>
          </p:nvPr>
        </p:nvGraphicFramePr>
        <p:xfrm>
          <a:off x="0" y="1412775"/>
          <a:ext cx="9144000" cy="4960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350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4000" b="1" dirty="0">
                <a:ea typeface="Calibri"/>
                <a:cs typeface="Times New Roman"/>
              </a:rPr>
              <a:t/>
            </a:r>
            <a:br>
              <a:rPr lang="tr-TR" sz="4000" b="1" dirty="0">
                <a:ea typeface="Calibri"/>
                <a:cs typeface="Times New Roman"/>
              </a:rPr>
            </a:br>
            <a:r>
              <a:rPr lang="tr-TR" sz="4000" b="1" dirty="0" smtClean="0">
                <a:ea typeface="Calibri"/>
                <a:cs typeface="Times New Roman"/>
              </a:rPr>
              <a:t> </a:t>
            </a:r>
            <a:r>
              <a:rPr lang="tr-TR" sz="3600" b="1" dirty="0" smtClean="0">
                <a:ea typeface="Calibri"/>
                <a:cs typeface="Times New Roman"/>
              </a:rPr>
              <a:t>TÜRKİYE SÜT ÜRÜNLERİ TÜK</a:t>
            </a:r>
            <a:r>
              <a:rPr lang="tr-TR" sz="3600" b="1" dirty="0" smtClean="0">
                <a:solidFill>
                  <a:schemeClr val="bg1"/>
                </a:solidFill>
                <a:ea typeface="Times New Roman"/>
                <a:cs typeface="Calibri"/>
              </a:rPr>
              <a:t>ETİM MİKTARI</a:t>
            </a:r>
            <a:br>
              <a:rPr lang="tr-TR" sz="3600" b="1" dirty="0" smtClean="0">
                <a:solidFill>
                  <a:schemeClr val="bg1"/>
                </a:solidFill>
                <a:ea typeface="Times New Roman"/>
                <a:cs typeface="Calibri"/>
              </a:rPr>
            </a:br>
            <a:r>
              <a:rPr lang="tr-TR" b="1" dirty="0" smtClean="0">
                <a:solidFill>
                  <a:schemeClr val="bg1"/>
                </a:solidFill>
                <a:ea typeface="Times New Roman"/>
                <a:cs typeface="Calibri"/>
              </a:rPr>
              <a:t>Kişi başına süt eşdeğeri olarak (kg/yıl)</a:t>
            </a:r>
            <a:r>
              <a:rPr lang="tr-TR" dirty="0">
                <a:solidFill>
                  <a:schemeClr val="bg1"/>
                </a:solidFill>
                <a:ea typeface="Times New Roman"/>
                <a:cs typeface="Times New Roman"/>
              </a:rPr>
              <a:t/>
            </a:r>
            <a:br>
              <a:rPr lang="tr-TR" dirty="0">
                <a:solidFill>
                  <a:schemeClr val="bg1"/>
                </a:solidFill>
                <a:ea typeface="Times New Roman"/>
                <a:cs typeface="Times New Roman"/>
              </a:rPr>
            </a:br>
            <a:r>
              <a:rPr lang="tr-TR" dirty="0" smtClean="0">
                <a:ea typeface="Calibri"/>
                <a:cs typeface="Times New Roman"/>
              </a:rPr>
              <a:t/>
            </a:r>
            <a:br>
              <a:rPr lang="tr-TR" dirty="0" smtClean="0">
                <a:ea typeface="Calibri"/>
                <a:cs typeface="Times New Roman"/>
              </a:rPr>
            </a:br>
            <a:endParaRPr lang="tr-TR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14911"/>
            <a:ext cx="1403648" cy="9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488082"/>
              </p:ext>
            </p:extLst>
          </p:nvPr>
        </p:nvGraphicFramePr>
        <p:xfrm>
          <a:off x="-2" y="1412771"/>
          <a:ext cx="9144001" cy="4645524"/>
        </p:xfrm>
        <a:graphic>
          <a:graphicData uri="http://schemas.openxmlformats.org/drawingml/2006/table">
            <a:tbl>
              <a:tblPr/>
              <a:tblGrid>
                <a:gridCol w="1302899"/>
                <a:gridCol w="2250138"/>
                <a:gridCol w="2250138"/>
                <a:gridCol w="3340826"/>
              </a:tblGrid>
              <a:tr h="44737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Yıl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Çiğ Süt Üretimi (ton)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Nüfus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Kişi başına tüketilen süt miktarı (kg/kişi)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53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1930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1.856.326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Calibri"/>
                        </a:rPr>
                        <a:t>14 448.000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128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1940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2.869.272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Arial"/>
                          <a:ea typeface="Times New Roman"/>
                        </a:rPr>
                        <a:t> 17 820 950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161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1950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3.172.735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Arial"/>
                          <a:ea typeface="Times New Roman"/>
                        </a:rPr>
                        <a:t> 20 947 188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151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1960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4.192.320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</a:rPr>
                        <a:t> 27 754 820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151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05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1970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4.302.000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</a:rPr>
                        <a:t>35 605 176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121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1980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5.472.345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</a:rPr>
                        <a:t>44 736 957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122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1990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9.603.500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Arial"/>
                          <a:ea typeface="Times New Roman"/>
                        </a:rPr>
                        <a:t>56 473 035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170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2000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9.790.000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</a:rPr>
                        <a:t>67 803 927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144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2010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13.543.674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</a:rPr>
                        <a:t>73 722 988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184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2011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15.056.211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Arial"/>
                          <a:ea typeface="Times New Roman"/>
                        </a:rPr>
                        <a:t>74 724 269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201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1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2012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17.401.262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</a:rPr>
                        <a:t>75 627 384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230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2013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18.223.712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</a:rPr>
                        <a:t>76 667 864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"/>
                        </a:rPr>
                        <a:t>238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2014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6830" marR="368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18.498.630</a:t>
                      </a:r>
                      <a:endParaRPr lang="tr-TR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Arial"/>
                          <a:ea typeface="Times New Roman"/>
                        </a:rPr>
                        <a:t>77 323 892</a:t>
                      </a:r>
                      <a:endParaRPr lang="tr-TR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239</a:t>
                      </a:r>
                      <a:endParaRPr lang="tr-TR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 bwMode="auto">
          <a:xfrm>
            <a:off x="0" y="6093296"/>
            <a:ext cx="6660611" cy="764704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> </a:t>
            </a:r>
            <a:r>
              <a:rPr lang="tr-TR" sz="3200" b="1" dirty="0" smtClean="0">
                <a:ea typeface="Calibri"/>
                <a:cs typeface="Times New Roman"/>
              </a:rPr>
              <a:t>BAZI ÜLKELERİN SÜT ÜRÜNLERİ TÜK</a:t>
            </a:r>
            <a:r>
              <a:rPr lang="tr-TR" sz="3200" b="1" dirty="0" smtClean="0">
                <a:solidFill>
                  <a:schemeClr val="bg1"/>
                </a:solidFill>
                <a:ea typeface="Times New Roman"/>
                <a:cs typeface="Calibri"/>
              </a:rPr>
              <a:t>ETİM MİKTARI</a:t>
            </a:r>
            <a:r>
              <a:rPr lang="tr-TR" b="1" dirty="0" smtClean="0">
                <a:solidFill>
                  <a:schemeClr val="bg1"/>
                </a:solidFill>
                <a:ea typeface="Times New Roman"/>
                <a:cs typeface="Calibri"/>
              </a:rPr>
              <a:t/>
            </a:r>
            <a:br>
              <a:rPr lang="tr-TR" b="1" dirty="0" smtClean="0">
                <a:solidFill>
                  <a:schemeClr val="bg1"/>
                </a:solidFill>
                <a:ea typeface="Times New Roman"/>
                <a:cs typeface="Calibri"/>
              </a:rPr>
            </a:br>
            <a:r>
              <a:rPr lang="tr-TR" b="1" dirty="0" smtClean="0">
                <a:solidFill>
                  <a:schemeClr val="bg1"/>
                </a:solidFill>
                <a:ea typeface="Times New Roman"/>
                <a:cs typeface="Calibri"/>
              </a:rPr>
              <a:t>Kişi başına süt eşdeğeri olarak (kg/yıl)</a:t>
            </a:r>
            <a:r>
              <a:rPr lang="tr-TR" dirty="0">
                <a:solidFill>
                  <a:schemeClr val="bg1"/>
                </a:solidFill>
                <a:ea typeface="Times New Roman"/>
                <a:cs typeface="Times New Roman"/>
              </a:rPr>
              <a:t/>
            </a:r>
            <a:br>
              <a:rPr lang="tr-TR" dirty="0">
                <a:solidFill>
                  <a:schemeClr val="bg1"/>
                </a:solidFill>
                <a:ea typeface="Times New Roman"/>
                <a:cs typeface="Times New Roman"/>
              </a:rPr>
            </a:br>
            <a:r>
              <a:rPr lang="tr-TR" dirty="0" smtClean="0">
                <a:ea typeface="Calibri"/>
                <a:cs typeface="Times New Roman"/>
              </a:rPr>
              <a:t/>
            </a:r>
            <a:br>
              <a:rPr lang="tr-TR" dirty="0" smtClean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378" y="1611474"/>
            <a:ext cx="9144000" cy="4277072"/>
          </a:xfrm>
        </p:spPr>
        <p:txBody>
          <a:bodyPr/>
          <a:lstStyle/>
          <a:p>
            <a:pPr marL="0" indent="0">
              <a:buNone/>
            </a:pPr>
            <a:r>
              <a:rPr lang="tr-TR" sz="4800" b="1" dirty="0" smtClean="0"/>
              <a:t>Asya			75	Avrupa		 270</a:t>
            </a:r>
          </a:p>
          <a:p>
            <a:pPr marL="0" indent="0">
              <a:buNone/>
            </a:pPr>
            <a:r>
              <a:rPr lang="tr-TR" sz="4800" b="1" dirty="0" smtClean="0"/>
              <a:t>K. Amerika    254	G. Amerika 165</a:t>
            </a:r>
          </a:p>
          <a:p>
            <a:pPr marL="0" indent="0">
              <a:buNone/>
            </a:pPr>
            <a:r>
              <a:rPr lang="tr-TR" sz="4800" b="1" dirty="0" smtClean="0"/>
              <a:t>Afrika			49	O. Amerika 101</a:t>
            </a:r>
          </a:p>
          <a:p>
            <a:pPr marL="0" indent="0">
              <a:buNone/>
            </a:pPr>
            <a:r>
              <a:rPr lang="tr-TR" sz="4800" b="1" dirty="0" smtClean="0"/>
              <a:t>Okyanus	    217	Dünya		  110</a:t>
            </a:r>
          </a:p>
          <a:p>
            <a:pPr marL="0" indent="0">
              <a:buNone/>
            </a:pPr>
            <a:r>
              <a:rPr lang="tr-TR" sz="4800" b="1" dirty="0" smtClean="0"/>
              <a:t>Türkiye	    239	İtalya		  184  Hollanda	    574</a:t>
            </a:r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14911"/>
            <a:ext cx="1403648" cy="9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9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41"/>
            <a:ext cx="9144000" cy="69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İçerik Yer Tutucusu 2"/>
          <p:cNvSpPr txBox="1">
            <a:spLocks/>
          </p:cNvSpPr>
          <p:nvPr/>
        </p:nvSpPr>
        <p:spPr bwMode="auto">
          <a:xfrm>
            <a:off x="574449" y="2687355"/>
            <a:ext cx="7513598" cy="180019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tr-TR" sz="4400" b="1" dirty="0">
              <a:solidFill>
                <a:prstClr val="black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tr-TR" sz="6000" b="1" dirty="0" smtClean="0">
                <a:solidFill>
                  <a:schemeClr val="bg1"/>
                </a:solidFill>
              </a:rPr>
              <a:t>DIŞ TİCARET</a:t>
            </a:r>
          </a:p>
          <a:p>
            <a:pPr marL="0" indent="0" algn="ctr">
              <a:buFont typeface="Arial" charset="0"/>
              <a:buNone/>
            </a:pPr>
            <a:endParaRPr lang="tr-TR" sz="4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300192" y="1947464"/>
            <a:ext cx="2133600" cy="365125"/>
          </a:xfrm>
        </p:spPr>
        <p:txBody>
          <a:bodyPr/>
          <a:lstStyle/>
          <a:p>
            <a:fld id="{DE3FA091-7E2B-4306-A964-23F4A9D2E55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1124744"/>
            <a:ext cx="1872208" cy="130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800" dirty="0" smtClean="0">
                <a:solidFill>
                  <a:schemeClr val="tx1"/>
                </a:solidFill>
              </a:rPr>
              <a:t>Türkiye Dünya Ticaretinin Merkezinde</a:t>
            </a:r>
            <a:endParaRPr lang="tr-TR" sz="4800" dirty="0">
              <a:solidFill>
                <a:schemeClr val="tx1"/>
              </a:solidFill>
            </a:endParaRPr>
          </a:p>
        </p:txBody>
      </p:sp>
      <p:pic>
        <p:nvPicPr>
          <p:cNvPr id="6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690"/>
            <a:ext cx="9134089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1393690"/>
            <a:ext cx="1862297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94" y="5805264"/>
            <a:ext cx="151040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79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5915263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</a:t>
            </a:r>
            <a:r>
              <a:rPr lang="tr-TR" dirty="0" smtClean="0">
                <a:solidFill>
                  <a:prstClr val="black"/>
                </a:solidFill>
              </a:rPr>
              <a:t>T.C. Ekonomi Bakanlığı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37388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tr-TR" sz="36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2007-2014 Süt ve Süt Ürünleri Dış Ticareti ($)</a:t>
            </a:r>
            <a:endParaRPr lang="tr-TR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11" y="5341858"/>
            <a:ext cx="2483389" cy="151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" name="İçerik Yer Tutucus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984454"/>
              </p:ext>
            </p:extLst>
          </p:nvPr>
        </p:nvGraphicFramePr>
        <p:xfrm>
          <a:off x="125760" y="1037738"/>
          <a:ext cx="8892479" cy="4488288"/>
        </p:xfrm>
        <a:graphic>
          <a:graphicData uri="http://schemas.openxmlformats.org/drawingml/2006/table">
            <a:tbl>
              <a:tblPr firstRow="1" firstCol="1" bandRow="1"/>
              <a:tblGrid>
                <a:gridCol w="917848"/>
                <a:gridCol w="1440160"/>
                <a:gridCol w="1944216"/>
                <a:gridCol w="1296144"/>
                <a:gridCol w="1944216"/>
                <a:gridCol w="1349895"/>
              </a:tblGrid>
              <a:tr h="5910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Yıl</a:t>
                      </a:r>
                      <a:endParaRPr lang="tr-TR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İhracat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İthalat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b/a, </a:t>
                      </a: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62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Miktar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Değeri (a)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Miktar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Değeri (b)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2007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112.013.000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119.284.000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2010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66.858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167.993.183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31.637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123.830.670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135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2011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95.407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227.000.000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21.299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98.092.083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232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2012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98.078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228.000.000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23.616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118.000.000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193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120.733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286.000.000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29.163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144.000.000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199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625">
                <a:tc>
                  <a:txBody>
                    <a:bodyPr/>
                    <a:lstStyle/>
                    <a:p>
                      <a:pPr algn="ctr"/>
                      <a:r>
                        <a:rPr lang="tr-T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tr-T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136.904</a:t>
                      </a:r>
                      <a:endParaRPr lang="tr-T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351.000.000</a:t>
                      </a:r>
                      <a:endParaRPr lang="tr-T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36.502</a:t>
                      </a:r>
                      <a:endParaRPr lang="tr-TR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178.000.000</a:t>
                      </a:r>
                      <a:endParaRPr lang="tr-TR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197</a:t>
                      </a:r>
                      <a:endParaRPr lang="tr-TR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 bwMode="auto">
          <a:xfrm>
            <a:off x="-17822" y="0"/>
            <a:ext cx="9161822" cy="1020217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dirty="0" smtClean="0">
                <a:solidFill>
                  <a:schemeClr val="bg1"/>
                </a:solidFill>
              </a:rPr>
              <a:t>Süt ve Süt Ürünleri Dış Ticareti (Ton, </a:t>
            </a:r>
            <a:r>
              <a:rPr lang="tr-TR" sz="36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$</a:t>
            </a:r>
            <a:r>
              <a:rPr lang="tr-TR" dirty="0" smtClean="0">
                <a:solidFill>
                  <a:schemeClr val="bg1"/>
                </a:solidFill>
              </a:rPr>
              <a:t>)</a:t>
            </a:r>
            <a:endParaRPr lang="tr-TR" sz="4800" dirty="0">
              <a:solidFill>
                <a:schemeClr val="bg1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0" y="5622622"/>
            <a:ext cx="6660611" cy="1235378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</a:t>
            </a:r>
            <a:endParaRPr lang="tr-TR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5915263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</a:t>
            </a:r>
            <a:r>
              <a:rPr lang="tr-TR" dirty="0" smtClean="0">
                <a:solidFill>
                  <a:prstClr val="black"/>
                </a:solidFill>
              </a:rPr>
              <a:t>T.C. Ekonomi Bakanlığı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37388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tr-TR" sz="36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2007-2014 Süt ve Süt Ürünleri Dış Ticareti ($)</a:t>
            </a:r>
            <a:endParaRPr lang="tr-TR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11" y="5341858"/>
            <a:ext cx="2483389" cy="151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 bwMode="auto">
          <a:xfrm>
            <a:off x="-17822" y="0"/>
            <a:ext cx="9161822" cy="1020217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000" dirty="0" smtClean="0">
                <a:solidFill>
                  <a:schemeClr val="bg1"/>
                </a:solidFill>
              </a:rPr>
              <a:t>Dünya Süt ve Süt Ürünleri Dış Ticareti (%)</a:t>
            </a:r>
            <a:endParaRPr lang="tr-TR" sz="4000" dirty="0">
              <a:solidFill>
                <a:schemeClr val="bg1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0" y="5622622"/>
            <a:ext cx="6660611" cy="1235378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9" name="Picture 3" descr="C:\Users\İ.Mert\Desktop\tablo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2" y="1020217"/>
            <a:ext cx="9174281" cy="583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7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5915263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</a:t>
            </a:r>
            <a:r>
              <a:rPr lang="tr-TR" dirty="0" smtClean="0">
                <a:solidFill>
                  <a:prstClr val="black"/>
                </a:solidFill>
              </a:rPr>
              <a:t>T.C. Ekonomi Bakanlığı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37388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tr-TR" sz="36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2007-2014 Süt ve Süt Ürünleri Dış Ticareti ($)</a:t>
            </a:r>
            <a:endParaRPr lang="tr-TR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11" y="5341858"/>
            <a:ext cx="2483389" cy="151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 bwMode="auto">
          <a:xfrm>
            <a:off x="-17822" y="0"/>
            <a:ext cx="9161822" cy="1020217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000" dirty="0" smtClean="0">
                <a:solidFill>
                  <a:schemeClr val="bg1"/>
                </a:solidFill>
              </a:rPr>
              <a:t>Dünya Peynir Dış Ticareti </a:t>
            </a:r>
            <a:endParaRPr lang="tr-TR" sz="4000" dirty="0">
              <a:solidFill>
                <a:schemeClr val="bg1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0" y="5622622"/>
            <a:ext cx="6660611" cy="1235378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</a:t>
            </a:r>
            <a:endParaRPr lang="tr-TR" sz="3600" dirty="0">
              <a:solidFill>
                <a:prstClr val="white"/>
              </a:solidFill>
            </a:endParaRPr>
          </a:p>
        </p:txBody>
      </p:sp>
      <p:pic>
        <p:nvPicPr>
          <p:cNvPr id="8194" name="Picture 2" descr="C:\Users\İ.Mert\Desktop\tablo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2" y="735302"/>
            <a:ext cx="9161822" cy="624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0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5915263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</a:t>
            </a:r>
            <a:r>
              <a:rPr lang="tr-TR" dirty="0" smtClean="0">
                <a:solidFill>
                  <a:prstClr val="black"/>
                </a:solidFill>
              </a:rPr>
              <a:t>T.C. Ekonomi Bakanlığı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37388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tr-TR" sz="36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2007-2014 Süt ve Süt Ürünleri Dış Ticareti ($)</a:t>
            </a:r>
            <a:endParaRPr lang="tr-TR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11" y="5341858"/>
            <a:ext cx="2483389" cy="151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 bwMode="auto">
          <a:xfrm>
            <a:off x="-17822" y="0"/>
            <a:ext cx="9161822" cy="1020217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dirty="0" smtClean="0">
                <a:solidFill>
                  <a:schemeClr val="bg1"/>
                </a:solidFill>
              </a:rPr>
              <a:t>Dünya Tereyağı Dış Ticareti </a:t>
            </a:r>
            <a:endParaRPr lang="tr-TR" sz="4800" dirty="0">
              <a:solidFill>
                <a:schemeClr val="bg1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0" y="5622622"/>
            <a:ext cx="6660611" cy="1235378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" name="Picture 2" descr="C:\Users\İ.Mert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2" y="989328"/>
            <a:ext cx="9186561" cy="586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99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5915263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</a:t>
            </a:r>
            <a:r>
              <a:rPr lang="tr-TR" dirty="0" smtClean="0">
                <a:solidFill>
                  <a:prstClr val="black"/>
                </a:solidFill>
              </a:rPr>
              <a:t>T.C. Ekonomi Bakanlığı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37388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tr-TR" sz="36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2007-2014 Süt ve Süt Ürünleri Dış Ticareti ($)</a:t>
            </a:r>
            <a:endParaRPr lang="tr-TR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11" y="5341858"/>
            <a:ext cx="2483389" cy="151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 bwMode="auto">
          <a:xfrm>
            <a:off x="-17822" y="0"/>
            <a:ext cx="9161822" cy="1020217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dirty="0" smtClean="0">
                <a:solidFill>
                  <a:schemeClr val="bg1"/>
                </a:solidFill>
              </a:rPr>
              <a:t>Dünya Yağlı Süttozu Dış Ticareti </a:t>
            </a:r>
            <a:endParaRPr lang="tr-TR" sz="4800" dirty="0">
              <a:solidFill>
                <a:schemeClr val="bg1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0" y="5622622"/>
            <a:ext cx="6660611" cy="1235378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</a:t>
            </a:r>
            <a:endParaRPr lang="tr-TR" sz="3600" dirty="0">
              <a:solidFill>
                <a:prstClr val="white"/>
              </a:solidFill>
            </a:endParaRPr>
          </a:p>
        </p:txBody>
      </p:sp>
      <p:pic>
        <p:nvPicPr>
          <p:cNvPr id="5122" name="Picture 2" descr="C:\Users\İ.Mert\Desktop\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340"/>
            <a:ext cx="9175015" cy="59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8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4800" b="1" dirty="0" smtClean="0">
                <a:solidFill>
                  <a:schemeClr val="tx1"/>
                </a:solidFill>
                <a:ea typeface="Calibri"/>
                <a:cs typeface="Times New Roman"/>
              </a:rPr>
              <a:t>ASÜDÜN HEDEFLERİ</a:t>
            </a:r>
            <a:endParaRPr lang="tr-TR" sz="4800" dirty="0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35" y="5318423"/>
            <a:ext cx="2427288" cy="15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 bwMode="auto">
          <a:xfrm>
            <a:off x="395536" y="5661248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		</a:t>
            </a:r>
            <a:r>
              <a:rPr lang="tr-TR" sz="1500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1500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95536" y="1843951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tr-TR" sz="5400" dirty="0" smtClean="0">
                <a:solidFill>
                  <a:prstClr val="black"/>
                </a:solidFill>
                <a:latin typeface="Calibri"/>
              </a:rPr>
              <a:t>Uluslararası Sütçülük Federasyonuna (IDF) Üyelik</a:t>
            </a:r>
            <a:endParaRPr lang="tr-TR" sz="5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8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5915263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</a:t>
            </a:r>
            <a:r>
              <a:rPr lang="tr-TR" dirty="0" smtClean="0">
                <a:solidFill>
                  <a:prstClr val="black"/>
                </a:solidFill>
              </a:rPr>
              <a:t>T.C. Ekonomi Bakanlığı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37388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tr-TR" sz="36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2007-2014 Süt ve Süt Ürünleri Dış Ticareti ($)</a:t>
            </a:r>
            <a:endParaRPr lang="tr-TR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11" y="5341858"/>
            <a:ext cx="2483389" cy="151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 bwMode="auto">
          <a:xfrm>
            <a:off x="-17822" y="0"/>
            <a:ext cx="9161822" cy="1020217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dirty="0" smtClean="0">
                <a:solidFill>
                  <a:schemeClr val="bg1"/>
                </a:solidFill>
              </a:rPr>
              <a:t>Dünya Yağsız Süttozu Dış Ticareti </a:t>
            </a:r>
            <a:endParaRPr lang="tr-TR" sz="4800" dirty="0">
              <a:solidFill>
                <a:schemeClr val="bg1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0" y="5622622"/>
            <a:ext cx="6660611" cy="1235378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</a:t>
            </a:r>
            <a:endParaRPr lang="tr-TR" sz="3600" dirty="0">
              <a:solidFill>
                <a:prstClr val="white"/>
              </a:solidFill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C:\Users\İ.Mert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" y="1020216"/>
            <a:ext cx="9140772" cy="583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8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5915263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</a:t>
            </a:r>
            <a:r>
              <a:rPr lang="tr-TR" dirty="0" smtClean="0">
                <a:solidFill>
                  <a:prstClr val="black"/>
                </a:solidFill>
              </a:rPr>
              <a:t>T.C. Ekonomi Bakanlığı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37388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tr-TR" sz="36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2007-2014 Süt ve Süt Ürünleri Dış Ticareti ($)</a:t>
            </a:r>
            <a:endParaRPr lang="tr-TR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11" y="5341858"/>
            <a:ext cx="2483389" cy="151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 bwMode="auto">
          <a:xfrm>
            <a:off x="-17822" y="0"/>
            <a:ext cx="9161822" cy="1020217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dirty="0" smtClean="0">
                <a:solidFill>
                  <a:schemeClr val="bg1"/>
                </a:solidFill>
              </a:rPr>
              <a:t>Dünya </a:t>
            </a:r>
            <a:r>
              <a:rPr lang="tr-TR" dirty="0" err="1" smtClean="0">
                <a:solidFill>
                  <a:schemeClr val="bg1"/>
                </a:solidFill>
              </a:rPr>
              <a:t>Peyniraltı</a:t>
            </a:r>
            <a:r>
              <a:rPr lang="tr-TR" dirty="0" smtClean="0">
                <a:solidFill>
                  <a:schemeClr val="bg1"/>
                </a:solidFill>
              </a:rPr>
              <a:t> Tozu Dış Ticareti </a:t>
            </a:r>
            <a:endParaRPr lang="tr-TR" sz="4800" dirty="0">
              <a:solidFill>
                <a:schemeClr val="bg1"/>
              </a:solidFill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0" y="5622622"/>
            <a:ext cx="6660611" cy="1235378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tr-TR" sz="3600" dirty="0" smtClean="0">
                <a:solidFill>
                  <a:prstClr val="white"/>
                </a:solidFill>
              </a:rPr>
              <a:t>Kaynak: TUİK</a:t>
            </a:r>
            <a:endParaRPr lang="tr-TR" sz="3600" dirty="0">
              <a:solidFill>
                <a:prstClr val="white"/>
              </a:solidFill>
            </a:endParaRPr>
          </a:p>
        </p:txBody>
      </p:sp>
      <p:pic>
        <p:nvPicPr>
          <p:cNvPr id="7170" name="Picture 2" descr="C:\Users\İ.Mert\Desktop\4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5762"/>
            <a:ext cx="9144000" cy="591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1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4 Dikdörtgen"/>
          <p:cNvSpPr/>
          <p:nvPr/>
        </p:nvSpPr>
        <p:spPr>
          <a:xfrm>
            <a:off x="395536" y="556845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Kaynak: Türkiye İstatistik </a:t>
            </a:r>
            <a:r>
              <a:rPr lang="tr-TR" dirty="0" smtClean="0">
                <a:solidFill>
                  <a:prstClr val="black"/>
                </a:solidFill>
              </a:rPr>
              <a:t>Kurumu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41"/>
            <a:ext cx="9144000" cy="69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İçerik Yer Tutucusu 2"/>
          <p:cNvSpPr txBox="1">
            <a:spLocks/>
          </p:cNvSpPr>
          <p:nvPr/>
        </p:nvSpPr>
        <p:spPr bwMode="auto">
          <a:xfrm>
            <a:off x="574449" y="2687355"/>
            <a:ext cx="7513598" cy="180019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tr-TR" sz="4400" b="1" dirty="0">
              <a:solidFill>
                <a:prstClr val="black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tr-TR" sz="6000" b="1" dirty="0" smtClean="0">
                <a:solidFill>
                  <a:prstClr val="white"/>
                </a:solidFill>
              </a:rPr>
              <a:t>SORUNLAR</a:t>
            </a:r>
          </a:p>
          <a:p>
            <a:pPr marL="0" indent="0" algn="ctr">
              <a:buFont typeface="Arial" charset="0"/>
              <a:buNone/>
            </a:pPr>
            <a:endParaRPr lang="tr-TR" sz="4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2 İçerik Yer Tutucusu"/>
          <p:cNvSpPr>
            <a:spLocks noGrp="1"/>
          </p:cNvSpPr>
          <p:nvPr>
            <p:ph idx="1"/>
          </p:nvPr>
        </p:nvSpPr>
        <p:spPr>
          <a:xfrm>
            <a:off x="3286116" y="1643051"/>
            <a:ext cx="5715040" cy="4357718"/>
          </a:xfrm>
        </p:spPr>
        <p:txBody>
          <a:bodyPr/>
          <a:lstStyle/>
          <a:p>
            <a:pPr eaLnBrk="1" hangingPunct="1"/>
            <a:r>
              <a:rPr lang="tr-TR" dirty="0" smtClean="0">
                <a:solidFill>
                  <a:srgbClr val="FF0000"/>
                </a:solidFill>
              </a:rPr>
              <a:t>Çiftlik ölçeklerinin küçük olması</a:t>
            </a:r>
          </a:p>
          <a:p>
            <a:pPr eaLnBrk="1" hangingPunct="1"/>
            <a:endParaRPr lang="tr-TR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tr-TR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tr-TR" dirty="0" smtClean="0">
                <a:solidFill>
                  <a:srgbClr val="FF0000"/>
                </a:solidFill>
              </a:rPr>
              <a:t>Sanayi işletmesi ölçeklerinin küçük olması</a:t>
            </a:r>
          </a:p>
          <a:p>
            <a:pPr marL="0" indent="0" eaLnBrk="1" hangingPunct="1">
              <a:buNone/>
            </a:pPr>
            <a:endParaRPr lang="tr-TR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2 İçerik Yer Tutucusu"/>
          <p:cNvSpPr>
            <a:spLocks noGrp="1"/>
          </p:cNvSpPr>
          <p:nvPr>
            <p:ph idx="1"/>
          </p:nvPr>
        </p:nvSpPr>
        <p:spPr>
          <a:xfrm>
            <a:off x="3000364" y="1556792"/>
            <a:ext cx="6143636" cy="456937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tr-TR" dirty="0" smtClean="0">
                <a:solidFill>
                  <a:srgbClr val="FF0000"/>
                </a:solidFill>
              </a:rPr>
              <a:t>    Çiftlik ölçeklerinin küçük olması</a:t>
            </a:r>
          </a:p>
          <a:p>
            <a:pPr lvl="1" eaLnBrk="1" hangingPunct="1"/>
            <a:r>
              <a:rPr lang="tr-TR" dirty="0" smtClean="0"/>
              <a:t>Verim düşük</a:t>
            </a:r>
          </a:p>
          <a:p>
            <a:pPr lvl="1" eaLnBrk="1" hangingPunct="1"/>
            <a:r>
              <a:rPr lang="tr-TR" dirty="0" smtClean="0"/>
              <a:t>Hayvan hastalıkları</a:t>
            </a:r>
          </a:p>
          <a:p>
            <a:pPr lvl="1" eaLnBrk="1" hangingPunct="1"/>
            <a:r>
              <a:rPr lang="tr-TR" dirty="0" smtClean="0"/>
              <a:t>Hijyen sorunu</a:t>
            </a:r>
          </a:p>
          <a:p>
            <a:pPr lvl="1" eaLnBrk="1" hangingPunct="1"/>
            <a:r>
              <a:rPr lang="tr-TR" dirty="0" smtClean="0"/>
              <a:t>Bilinçsiz üretim</a:t>
            </a:r>
          </a:p>
          <a:p>
            <a:pPr lvl="1" eaLnBrk="1" hangingPunct="1"/>
            <a:r>
              <a:rPr lang="tr-TR" dirty="0" smtClean="0"/>
              <a:t>Mevsimlere bağlı istikrarsız üretim</a:t>
            </a:r>
          </a:p>
          <a:p>
            <a:pPr lvl="1" eaLnBrk="1" hangingPunct="1"/>
            <a:r>
              <a:rPr lang="tr-TR" dirty="0" smtClean="0"/>
              <a:t>Kayıt dışılık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2 İçerik Yer Tutucusu"/>
          <p:cNvSpPr>
            <a:spLocks noGrp="1"/>
          </p:cNvSpPr>
          <p:nvPr>
            <p:ph idx="1"/>
          </p:nvPr>
        </p:nvSpPr>
        <p:spPr>
          <a:xfrm>
            <a:off x="3635896" y="260648"/>
            <a:ext cx="5508104" cy="5832648"/>
          </a:xfrm>
        </p:spPr>
        <p:txBody>
          <a:bodyPr/>
          <a:lstStyle/>
          <a:p>
            <a:pPr eaLnBrk="1" hangingPunct="1"/>
            <a:r>
              <a:rPr lang="tr-TR" dirty="0" smtClean="0">
                <a:solidFill>
                  <a:srgbClr val="FF0000"/>
                </a:solidFill>
              </a:rPr>
              <a:t>Sanayi İşletmelerinin küçük ölçekli olması:</a:t>
            </a:r>
          </a:p>
          <a:p>
            <a:pPr lvl="1" eaLnBrk="1" hangingPunct="1"/>
            <a:endParaRPr lang="tr-TR" dirty="0" smtClean="0"/>
          </a:p>
          <a:p>
            <a:pPr lvl="1" eaLnBrk="1" hangingPunct="1"/>
            <a:r>
              <a:rPr lang="tr-TR" dirty="0" smtClean="0"/>
              <a:t>Kalifiye eleman sıkıntısı var,</a:t>
            </a:r>
          </a:p>
          <a:p>
            <a:pPr lvl="1" eaLnBrk="1" hangingPunct="1"/>
            <a:r>
              <a:rPr lang="tr-TR" dirty="0" smtClean="0"/>
              <a:t>Kayıt dışılık</a:t>
            </a:r>
          </a:p>
          <a:p>
            <a:pPr lvl="1" eaLnBrk="1" hangingPunct="1"/>
            <a:r>
              <a:rPr lang="tr-TR" dirty="0" smtClean="0"/>
              <a:t>Kaliteli ve sağlıklı hammadde de süreklilik.</a:t>
            </a:r>
          </a:p>
          <a:p>
            <a:pPr marL="457200" lvl="1" indent="0" eaLnBrk="1" hangingPunct="1">
              <a:buNone/>
            </a:pPr>
            <a:endParaRPr lang="tr-TR" dirty="0" smtClean="0"/>
          </a:p>
        </p:txBody>
      </p:sp>
      <p:pic>
        <p:nvPicPr>
          <p:cNvPr id="3" name="Picture 10" descr="http://www.mlekara-moravica.co.rs/slike/postrojen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4067944" cy="3816424"/>
          </a:xfrm>
          <a:prstGeom prst="rect">
            <a:avLst/>
          </a:prstGeom>
          <a:noFill/>
        </p:spPr>
      </p:pic>
      <p:pic>
        <p:nvPicPr>
          <p:cNvPr id="4" name="il_fi" descr="http://www.haberimport.com/images/other/balikesirli-sut-ureticileri,-bedava-sut-kararini-sevincle-karsiladi-CHA-656033-1-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406794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4525963"/>
          </a:xfrm>
        </p:spPr>
        <p:txBody>
          <a:bodyPr/>
          <a:lstStyle/>
          <a:p>
            <a:pPr eaLnBrk="1" hangingPunct="1">
              <a:buNone/>
            </a:pPr>
            <a:r>
              <a:rPr lang="tr-TR" dirty="0" smtClean="0">
                <a:solidFill>
                  <a:srgbClr val="FF0000"/>
                </a:solidFill>
              </a:rPr>
              <a:t>Destekler;</a:t>
            </a:r>
          </a:p>
          <a:p>
            <a:pPr eaLnBrk="1" hangingPunct="1"/>
            <a:r>
              <a:rPr lang="tr-TR" dirty="0"/>
              <a:t>İ</a:t>
            </a:r>
            <a:r>
              <a:rPr lang="tr-TR" dirty="0" smtClean="0"/>
              <a:t>şletmelerinin modernizasyonuna ve optimum büyüklüğe ulaşmasına,</a:t>
            </a:r>
          </a:p>
          <a:p>
            <a:pPr eaLnBrk="1" hangingPunct="1"/>
            <a:r>
              <a:rPr lang="tr-TR" dirty="0" smtClean="0"/>
              <a:t>Çiğ süt kalitesinin arttırılmasına,</a:t>
            </a:r>
          </a:p>
          <a:p>
            <a:pPr eaLnBrk="1" hangingPunct="1"/>
            <a:r>
              <a:rPr lang="tr-TR" dirty="0"/>
              <a:t>Hastalıkların </a:t>
            </a:r>
            <a:r>
              <a:rPr lang="tr-TR" dirty="0" smtClean="0"/>
              <a:t>eradikasyonuna,</a:t>
            </a:r>
          </a:p>
          <a:p>
            <a:pPr eaLnBrk="1" hangingPunct="1"/>
            <a:r>
              <a:rPr lang="tr-TR" dirty="0" smtClean="0"/>
              <a:t>İhracata,</a:t>
            </a:r>
          </a:p>
          <a:p>
            <a:pPr eaLnBrk="1" hangingPunct="1"/>
            <a:r>
              <a:rPr lang="tr-TR" dirty="0" smtClean="0"/>
              <a:t>İstikrar için fiyatta destekleme biriminin oluşturulmasına,</a:t>
            </a:r>
          </a:p>
          <a:p>
            <a:pPr eaLnBrk="1" hangingPunct="1">
              <a:buNone/>
            </a:pPr>
            <a:r>
              <a:rPr lang="tr-TR" dirty="0" smtClean="0">
                <a:solidFill>
                  <a:srgbClr val="FF0000"/>
                </a:solidFill>
              </a:rPr>
              <a:t>YÖNLENDİRİLMELİDİR.</a:t>
            </a:r>
          </a:p>
          <a:p>
            <a:endParaRPr lang="tr-T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5714992"/>
            <a:ext cx="18722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657150"/>
          </a:xfrm>
        </p:spPr>
        <p:txBody>
          <a:bodyPr/>
          <a:lstStyle/>
          <a:p>
            <a:pPr marL="0" indent="0">
              <a:buNone/>
            </a:pPr>
            <a:r>
              <a:rPr lang="tr-TR" sz="6000" dirty="0" smtClean="0"/>
              <a:t>Tüm Paydaşların Katılımı ile</a:t>
            </a:r>
            <a:r>
              <a:rPr lang="tr-TR" sz="6600" dirty="0" smtClean="0"/>
              <a:t> </a:t>
            </a:r>
          </a:p>
          <a:p>
            <a:pPr marL="0" indent="0">
              <a:buNone/>
            </a:pPr>
            <a:r>
              <a:rPr lang="tr-TR" sz="7200" b="1" dirty="0" smtClean="0"/>
              <a:t>«SÜT EYLEM PLANI»</a:t>
            </a:r>
          </a:p>
          <a:p>
            <a:pPr marL="0" indent="0">
              <a:buNone/>
            </a:pPr>
            <a:r>
              <a:rPr lang="tr-TR" sz="6600" dirty="0" smtClean="0"/>
              <a:t>Hazırlanmalı ve uygulanmalıdır.</a:t>
            </a:r>
            <a:endParaRPr lang="tr-TR" sz="6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5714992"/>
            <a:ext cx="18722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8000" b="1" dirty="0" smtClean="0">
                <a:solidFill>
                  <a:prstClr val="black"/>
                </a:solidFill>
                <a:ea typeface="Calibri"/>
                <a:cs typeface="Times New Roman"/>
              </a:rPr>
              <a:t>SON SÖZ</a:t>
            </a:r>
            <a:endParaRPr lang="tr-TR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/>
              <a:t>TÜRKİYE’DE </a:t>
            </a:r>
            <a:r>
              <a:rPr lang="tr-TR" b="1" dirty="0"/>
              <a:t>SÜT SEKTÖRÜ </a:t>
            </a:r>
            <a:br>
              <a:rPr lang="tr-TR" b="1" dirty="0"/>
            </a:br>
            <a:r>
              <a:rPr lang="tr-TR" dirty="0">
                <a:ea typeface="Calibri"/>
                <a:cs typeface="Times New Roman"/>
              </a:rPr>
              <a:t/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endParaRPr lang="tr-TR" sz="48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35" y="5318423"/>
            <a:ext cx="2427288" cy="15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 bwMode="auto">
          <a:xfrm>
            <a:off x="683568" y="5603484"/>
            <a:ext cx="6552728" cy="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tr-TR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		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683568" y="1494521"/>
            <a:ext cx="84069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400" dirty="0" smtClean="0">
                <a:solidFill>
                  <a:prstClr val="black"/>
                </a:solidFill>
                <a:latin typeface="Calibri"/>
              </a:rPr>
              <a:t>Türkiye </a:t>
            </a:r>
            <a:r>
              <a:rPr lang="tr-TR" sz="5400" dirty="0">
                <a:solidFill>
                  <a:prstClr val="black"/>
                </a:solidFill>
                <a:latin typeface="Calibri"/>
              </a:rPr>
              <a:t>Süt ve Süt Ürünlerinin AB Pazarına Girişinin Desteklenmesi </a:t>
            </a:r>
            <a:r>
              <a:rPr lang="tr-TR" sz="5400" dirty="0" smtClean="0">
                <a:solidFill>
                  <a:prstClr val="black"/>
                </a:solidFill>
                <a:latin typeface="Calibri"/>
              </a:rPr>
              <a:t>Projesi (2010-2013)</a:t>
            </a:r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1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" y="0"/>
            <a:ext cx="9161822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sz="2000" b="1" dirty="0" smtClean="0">
                <a:ea typeface="Calibri"/>
                <a:cs typeface="Times New Roman"/>
              </a:rPr>
              <a:t/>
            </a:r>
            <a:br>
              <a:rPr lang="tr-TR" sz="2000" b="1" dirty="0" smtClean="0">
                <a:ea typeface="Calibri"/>
                <a:cs typeface="Times New Roman"/>
              </a:rPr>
            </a:br>
            <a:r>
              <a:rPr lang="tr-TR" sz="2000" b="1" dirty="0">
                <a:ea typeface="Calibri"/>
                <a:cs typeface="Times New Roman"/>
              </a:rPr>
              <a:t/>
            </a:r>
            <a:br>
              <a:rPr lang="tr-TR" sz="2000" b="1" dirty="0">
                <a:ea typeface="Calibri"/>
                <a:cs typeface="Times New Roman"/>
              </a:rPr>
            </a:br>
            <a:r>
              <a:rPr lang="tr-TR" b="1" dirty="0" smtClean="0"/>
              <a:t>TÜRKİYE’DE </a:t>
            </a:r>
            <a:r>
              <a:rPr lang="tr-TR" b="1" dirty="0"/>
              <a:t>SÜT SEKTÖRÜ </a:t>
            </a:r>
            <a:br>
              <a:rPr lang="tr-TR" b="1" dirty="0"/>
            </a:br>
            <a:r>
              <a:rPr lang="tr-TR" dirty="0">
                <a:ea typeface="Calibri"/>
                <a:cs typeface="Times New Roman"/>
              </a:rPr>
              <a:t/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277072"/>
          </a:xfrm>
        </p:spPr>
        <p:txBody>
          <a:bodyPr/>
          <a:lstStyle/>
          <a:p>
            <a:pPr marL="0" indent="0" algn="ctr">
              <a:buNone/>
            </a:pPr>
            <a:endParaRPr lang="tr-TR" sz="4800" b="1" dirty="0" smtClean="0"/>
          </a:p>
          <a:p>
            <a:pPr marL="0" indent="0" algn="ctr">
              <a:buNone/>
            </a:pPr>
            <a:r>
              <a:rPr lang="tr-TR" sz="4800" b="1" dirty="0">
                <a:ea typeface="Calibri"/>
                <a:cs typeface="Times New Roman"/>
              </a:rPr>
              <a:t>Süt ve Süt Ürünleri URGE Projesi </a:t>
            </a:r>
            <a:endParaRPr lang="tr-TR" sz="48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35" y="5318423"/>
            <a:ext cx="2427288" cy="15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1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Şehir Hayatı">
  <a:themeElements>
    <a:clrScheme name="Şehir Hayatı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Şehir Hayatı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Şehir Hayatı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5371</TotalTime>
  <Words>3430</Words>
  <Application>Microsoft Office PowerPoint</Application>
  <PresentationFormat>Ekran Gösterisi (4:3)</PresentationFormat>
  <Paragraphs>2256</Paragraphs>
  <Slides>77</Slides>
  <Notes>35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Slayt Başlıkları</vt:lpstr>
      </vt:variant>
      <vt:variant>
        <vt:i4>77</vt:i4>
      </vt:variant>
    </vt:vector>
  </HeadingPairs>
  <TitlesOfParts>
    <vt:vector size="86" baseType="lpstr">
      <vt:lpstr>Ofis Teması</vt:lpstr>
      <vt:lpstr>1_Ofis Teması</vt:lpstr>
      <vt:lpstr>3_Ofis Teması</vt:lpstr>
      <vt:lpstr>4_Ofis Teması</vt:lpstr>
      <vt:lpstr>6_Ofis Teması</vt:lpstr>
      <vt:lpstr>8_Ofis Teması</vt:lpstr>
      <vt:lpstr>9_Ofis Teması</vt:lpstr>
      <vt:lpstr>Şehir Hayatı</vt:lpstr>
      <vt:lpstr>5_Ofis Teması</vt:lpstr>
      <vt:lpstr>    TÜRKİYE’DE SÜT SEKTÖRÜ   </vt:lpstr>
      <vt:lpstr>    Ambalajlı Süt ve Süt Ürünleri Sanayicileri Derneği (ASÜD) </vt:lpstr>
      <vt:lpstr>PowerPoint Sunusu</vt:lpstr>
      <vt:lpstr>PowerPoint Sunusu</vt:lpstr>
      <vt:lpstr>PowerPoint Sunusu</vt:lpstr>
      <vt:lpstr>ASÜDÜN HEDEFLERİ</vt:lpstr>
      <vt:lpstr>ASÜDÜN HEDEFLERİ</vt:lpstr>
      <vt:lpstr>    TÜRKİYE’DE SÜT SEKTÖRÜ   </vt:lpstr>
      <vt:lpstr>    TÜRKİYE’DE SÜT SEKTÖRÜ   </vt:lpstr>
      <vt:lpstr>    TÜRKİYE’DE SÜT SEKTÖRÜ   </vt:lpstr>
      <vt:lpstr>YURT İÇİ TÜKETİMİ ARTIRMAK</vt:lpstr>
      <vt:lpstr>YURT İÇİ TÜKETİMİ ARTIRMAK</vt:lpstr>
      <vt:lpstr>YURT İÇİ TÜKETİMİ ARTIRMAK</vt:lpstr>
      <vt:lpstr>YURT İÇİ TÜKETİMİ ARTIRMAK</vt:lpstr>
      <vt:lpstr>PowerPoint Sunusu</vt:lpstr>
      <vt:lpstr>SÜT</vt:lpstr>
      <vt:lpstr>HAYVAN VARLIĞI</vt:lpstr>
      <vt:lpstr>Türkiye hayvan varlığı (x1000)</vt:lpstr>
      <vt:lpstr>Türkiye hayvan varlığı (x1000)</vt:lpstr>
      <vt:lpstr>Türkiye hayvan varlığı (x1000)</vt:lpstr>
      <vt:lpstr>Türkiye’de Süt Destekleri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DÜNYA VE TÜRKİYE’DE BAZI ÜRÜNLERİN ÜRETİM DEĞERİ (Milyon Dolar*)  </vt:lpstr>
      <vt:lpstr>Türkiye’nin Üretiminde Başlıca Ürünler</vt:lpstr>
      <vt:lpstr>    SÜTÜN ÜRETİM DEĞERİNİN PAYI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SÜT SANAYİNDE YOĞUNLAŞMA  </vt:lpstr>
      <vt:lpstr>    DÜNYADA SÜT SANAYİNDE  İLK 25 FİRMA  </vt:lpstr>
      <vt:lpstr>PowerPoint Sunusu</vt:lpstr>
      <vt:lpstr>PowerPoint Sunusu</vt:lpstr>
      <vt:lpstr>PowerPoint Sunusu</vt:lpstr>
      <vt:lpstr>İllere Göre Süt Üretimi (ton, 2014)</vt:lpstr>
      <vt:lpstr>PowerPoint Sunusu</vt:lpstr>
      <vt:lpstr>PowerPoint Sunusu</vt:lpstr>
      <vt:lpstr>PowerPoint Sunusu</vt:lpstr>
      <vt:lpstr>PowerPoint Sunusu</vt:lpstr>
      <vt:lpstr>PowerPoint Sunusu</vt:lpstr>
      <vt:lpstr>    GIDA ALT SEKTÖRLERİ İŞLETME SAYILARI (Adet)  </vt:lpstr>
      <vt:lpstr>    GIDA SANAYİ ALT SEKTÖRLERİ GÖRE İSTİHDAM MİKTARI (Adet)  </vt:lpstr>
      <vt:lpstr>     GIDA SANAYİ ALT SEKTÖRLER BAZINDA ÜRETİM DEĞERİ (Milyar TL)   </vt:lpstr>
      <vt:lpstr>GIDA SANAYİ ALT SEKTÖRLER BAZINDA SATIŞ CİROSU (Milyar TL)</vt:lpstr>
      <vt:lpstr>    GIDA SANAYİNDE ALT SEKTÖRLER BAZINDA KATMA DEĞER (Milyar TL)  </vt:lpstr>
      <vt:lpstr>PowerPoint Sunusu</vt:lpstr>
      <vt:lpstr>    ÇİĞ  SÜT ÜRETİM MİKTARI  </vt:lpstr>
      <vt:lpstr>PowerPoint Sunusu</vt:lpstr>
      <vt:lpstr>PowerPoint Sunusu</vt:lpstr>
      <vt:lpstr>     SÜT ÜRÜNLERİ ÜRETİM MİKTARI  </vt:lpstr>
      <vt:lpstr>     TÜRKİYE SÜT ÜRÜNLERİ TÜKETİM MİKTARI Kişi başına süt eşdeğeri olarak (kg/yıl)  </vt:lpstr>
      <vt:lpstr>     BAZI ÜLKELERİN SÜT ÜRÜNLERİ TÜKETİM MİKTARI Kişi başına süt eşdeğeri olarak (kg/yıl)  </vt:lpstr>
      <vt:lpstr>PowerPoint Sunusu</vt:lpstr>
      <vt:lpstr>Türkiye Dünya Ticaretinin Merkezinde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SON SÖZ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Görsen</dc:creator>
  <cp:lastModifiedBy>İ.Mert</cp:lastModifiedBy>
  <cp:revision>282</cp:revision>
  <cp:lastPrinted>2014-04-16T11:54:50Z</cp:lastPrinted>
  <dcterms:modified xsi:type="dcterms:W3CDTF">2015-04-29T13:23:43Z</dcterms:modified>
</cp:coreProperties>
</file>