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66" r:id="rId5"/>
    <p:sldId id="265" r:id="rId6"/>
    <p:sldId id="268" r:id="rId7"/>
    <p:sldId id="269" r:id="rId8"/>
    <p:sldId id="264" r:id="rId9"/>
    <p:sldId id="258" r:id="rId10"/>
    <p:sldId id="260" r:id="rId11"/>
    <p:sldId id="259" r:id="rId12"/>
    <p:sldId id="261" r:id="rId13"/>
    <p:sldId id="262" r:id="rId14"/>
    <p:sldId id="271" r:id="rId15"/>
    <p:sldId id="272" r:id="rId16"/>
    <p:sldId id="270" r:id="rId17"/>
    <p:sldId id="273" r:id="rId18"/>
    <p:sldId id="274" r:id="rId19"/>
    <p:sldId id="275" r:id="rId20"/>
  </p:sldIdLst>
  <p:sldSz cx="10693400" cy="7200900"/>
  <p:notesSz cx="7010400" cy="9296400"/>
  <p:defaultTextStyle>
    <a:defPPr>
      <a:defRPr lang="en-US"/>
    </a:defPPr>
    <a:lvl1pPr marL="0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41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82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2240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65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90" y="108"/>
      </p:cViewPr>
      <p:guideLst>
        <p:guide orient="horz" pos="226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26AA4E-2503-4769-B5DD-D3906C8A00C4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696913"/>
            <a:ext cx="5178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D664D1-60A6-4059-B4EF-E35D47957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41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482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2240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965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15988" y="696913"/>
            <a:ext cx="5178425" cy="34861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64D1-60A6-4059-B4EF-E35D47957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herkes için geçerli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64D1-60A6-4059-B4EF-E35D47957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Buda herkes için belli oranlarda aynı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64D1-60A6-4059-B4EF-E35D47957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2005" y="2236951"/>
            <a:ext cx="9089390" cy="154352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4010" y="4080510"/>
            <a:ext cx="748538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752716" y="288374"/>
            <a:ext cx="2406015" cy="61441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4670" y="288374"/>
            <a:ext cx="7039822" cy="61441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4705" y="4627246"/>
            <a:ext cx="9089390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4705" y="3052052"/>
            <a:ext cx="9089390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4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2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9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70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4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1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9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4670" y="1680215"/>
            <a:ext cx="4722918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35812" y="1680215"/>
            <a:ext cx="4722918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5" y="1611869"/>
            <a:ext cx="4724775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13" indent="0">
              <a:buNone/>
              <a:defRPr sz="2300" b="1"/>
            </a:lvl2pPr>
            <a:lvl3pPr marL="1034826" indent="0">
              <a:buNone/>
              <a:defRPr sz="2000" b="1"/>
            </a:lvl3pPr>
            <a:lvl4pPr marL="1552240" indent="0">
              <a:buNone/>
              <a:defRPr sz="1800" b="1"/>
            </a:lvl4pPr>
            <a:lvl5pPr marL="2069653" indent="0">
              <a:buNone/>
              <a:defRPr sz="1800" b="1"/>
            </a:lvl5pPr>
            <a:lvl6pPr marL="2587066" indent="0">
              <a:buNone/>
              <a:defRPr sz="1800" b="1"/>
            </a:lvl6pPr>
            <a:lvl7pPr marL="3104479" indent="0">
              <a:buNone/>
              <a:defRPr sz="1800" b="1"/>
            </a:lvl7pPr>
            <a:lvl8pPr marL="3621893" indent="0">
              <a:buNone/>
              <a:defRPr sz="1800" b="1"/>
            </a:lvl8pPr>
            <a:lvl9pPr marL="4139306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4675" y="2283619"/>
            <a:ext cx="4724775" cy="41488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32105" y="1611869"/>
            <a:ext cx="4726631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13" indent="0">
              <a:buNone/>
              <a:defRPr sz="2300" b="1"/>
            </a:lvl2pPr>
            <a:lvl3pPr marL="1034826" indent="0">
              <a:buNone/>
              <a:defRPr sz="2000" b="1"/>
            </a:lvl3pPr>
            <a:lvl4pPr marL="1552240" indent="0">
              <a:buNone/>
              <a:defRPr sz="1800" b="1"/>
            </a:lvl4pPr>
            <a:lvl5pPr marL="2069653" indent="0">
              <a:buNone/>
              <a:defRPr sz="1800" b="1"/>
            </a:lvl5pPr>
            <a:lvl6pPr marL="2587066" indent="0">
              <a:buNone/>
              <a:defRPr sz="1800" b="1"/>
            </a:lvl6pPr>
            <a:lvl7pPr marL="3104479" indent="0">
              <a:buNone/>
              <a:defRPr sz="1800" b="1"/>
            </a:lvl7pPr>
            <a:lvl8pPr marL="3621893" indent="0">
              <a:buNone/>
              <a:defRPr sz="1800" b="1"/>
            </a:lvl8pPr>
            <a:lvl9pPr marL="4139306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32105" y="2283619"/>
            <a:ext cx="4726631" cy="41488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6" y="286702"/>
            <a:ext cx="3518055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827" y="286707"/>
            <a:ext cx="5977909" cy="614576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4676" y="1506859"/>
            <a:ext cx="3518055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7413" indent="0">
              <a:buNone/>
              <a:defRPr sz="1400"/>
            </a:lvl2pPr>
            <a:lvl3pPr marL="1034826" indent="0">
              <a:buNone/>
              <a:defRPr sz="1100"/>
            </a:lvl3pPr>
            <a:lvl4pPr marL="1552240" indent="0">
              <a:buNone/>
              <a:defRPr sz="1000"/>
            </a:lvl4pPr>
            <a:lvl5pPr marL="2069653" indent="0">
              <a:buNone/>
              <a:defRPr sz="1000"/>
            </a:lvl5pPr>
            <a:lvl6pPr marL="2587066" indent="0">
              <a:buNone/>
              <a:defRPr sz="1000"/>
            </a:lvl6pPr>
            <a:lvl7pPr marL="3104479" indent="0">
              <a:buNone/>
              <a:defRPr sz="1000"/>
            </a:lvl7pPr>
            <a:lvl8pPr marL="3621893" indent="0">
              <a:buNone/>
              <a:defRPr sz="1000"/>
            </a:lvl8pPr>
            <a:lvl9pPr marL="413930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95981" y="5040632"/>
            <a:ext cx="641604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095981" y="643414"/>
            <a:ext cx="641604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7413" indent="0">
              <a:buNone/>
              <a:defRPr sz="3200"/>
            </a:lvl2pPr>
            <a:lvl3pPr marL="1034826" indent="0">
              <a:buNone/>
              <a:defRPr sz="2700"/>
            </a:lvl3pPr>
            <a:lvl4pPr marL="1552240" indent="0">
              <a:buNone/>
              <a:defRPr sz="2300"/>
            </a:lvl4pPr>
            <a:lvl5pPr marL="2069653" indent="0">
              <a:buNone/>
              <a:defRPr sz="2300"/>
            </a:lvl5pPr>
            <a:lvl6pPr marL="2587066" indent="0">
              <a:buNone/>
              <a:defRPr sz="2300"/>
            </a:lvl6pPr>
            <a:lvl7pPr marL="3104479" indent="0">
              <a:buNone/>
              <a:defRPr sz="2300"/>
            </a:lvl7pPr>
            <a:lvl8pPr marL="3621893" indent="0">
              <a:buNone/>
              <a:defRPr sz="2300"/>
            </a:lvl8pPr>
            <a:lvl9pPr marL="413930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95981" y="5635707"/>
            <a:ext cx="641604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7413" indent="0">
              <a:buNone/>
              <a:defRPr sz="1400"/>
            </a:lvl2pPr>
            <a:lvl3pPr marL="1034826" indent="0">
              <a:buNone/>
              <a:defRPr sz="1100"/>
            </a:lvl3pPr>
            <a:lvl4pPr marL="1552240" indent="0">
              <a:buNone/>
              <a:defRPr sz="1000"/>
            </a:lvl4pPr>
            <a:lvl5pPr marL="2069653" indent="0">
              <a:buNone/>
              <a:defRPr sz="1000"/>
            </a:lvl5pPr>
            <a:lvl6pPr marL="2587066" indent="0">
              <a:buNone/>
              <a:defRPr sz="1000"/>
            </a:lvl6pPr>
            <a:lvl7pPr marL="3104479" indent="0">
              <a:buNone/>
              <a:defRPr sz="1000"/>
            </a:lvl7pPr>
            <a:lvl8pPr marL="3621893" indent="0">
              <a:buNone/>
              <a:defRPr sz="1000"/>
            </a:lvl8pPr>
            <a:lvl9pPr marL="413930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670" y="288370"/>
            <a:ext cx="9624060" cy="1200150"/>
          </a:xfrm>
          <a:prstGeom prst="rect">
            <a:avLst/>
          </a:prstGeom>
        </p:spPr>
        <p:txBody>
          <a:bodyPr vert="horz" lIns="103483" tIns="51741" rIns="103483" bIns="51741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1680215"/>
            <a:ext cx="9624060" cy="4752261"/>
          </a:xfrm>
          <a:prstGeom prst="rect">
            <a:avLst/>
          </a:prstGeom>
        </p:spPr>
        <p:txBody>
          <a:bodyPr vert="horz" lIns="103483" tIns="51741" rIns="103483" bIns="51741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34671" y="6674172"/>
            <a:ext cx="2495127" cy="383381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399A-76B9-415D-9E70-69C37E492FC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653580" y="6674172"/>
            <a:ext cx="3386243" cy="383381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63604" y="6674172"/>
            <a:ext cx="2495127" cy="383381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E150-8200-446D-A0FF-A63E0511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48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060" indent="-388060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797" indent="-323383" algn="l" defTabSz="10348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sencer\Desktop\sunum resimleri 2014\IMG-20110527-00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0" cy="72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2005" y="432098"/>
            <a:ext cx="9089390" cy="154352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Damızlık Süt İşletmelerinde Sürü Yönetimi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4010" y="5544666"/>
            <a:ext cx="7485380" cy="1536164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Feyz Hayvancılık A.Ş.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Sencer Solakoğlu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47631"/>
              </p:ext>
            </p:extLst>
          </p:nvPr>
        </p:nvGraphicFramePr>
        <p:xfrm>
          <a:off x="0" y="777"/>
          <a:ext cx="10099228" cy="714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Acrobat Document" r:id="rId3" imgW="8019977" imgH="5676750" progId="Acrobat.Document.11">
                  <p:embed/>
                </p:oleObj>
              </mc:Choice>
              <mc:Fallback>
                <p:oleObj name="Acrobat Document" r:id="rId3" imgW="8019977" imgH="567675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77"/>
                        <a:ext cx="10099228" cy="714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4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08725"/>
              </p:ext>
            </p:extLst>
          </p:nvPr>
        </p:nvGraphicFramePr>
        <p:xfrm>
          <a:off x="234132" y="144065"/>
          <a:ext cx="9865096" cy="698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Acrobat Document" r:id="rId3" imgW="8019977" imgH="5676750" progId="Acrobat.Document.11">
                  <p:embed/>
                </p:oleObj>
              </mc:Choice>
              <mc:Fallback>
                <p:oleObj name="Acrobat Document" r:id="rId3" imgW="8019977" imgH="5676750" progId="Acrobat.Document.11">
                  <p:embed/>
                  <p:pic>
                    <p:nvPicPr>
                      <p:cNvPr id="0" name="Nesn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32" y="144065"/>
                        <a:ext cx="9865096" cy="6982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sürü dağılımı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Bizim gibi yeni kurulmuş çiftliklerin sorunlarından birisi bu.</a:t>
            </a:r>
          </a:p>
          <a:p>
            <a:pPr lvl="1"/>
            <a:r>
              <a:rPr lang="tr-TR" dirty="0" smtClean="0"/>
              <a:t>Olması gereken dağılım </a:t>
            </a:r>
            <a:r>
              <a:rPr lang="tr-TR" dirty="0" err="1" smtClean="0"/>
              <a:t>laktasyona</a:t>
            </a:r>
            <a:r>
              <a:rPr lang="tr-TR" dirty="0" smtClean="0"/>
              <a:t> göre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 Sütte ki gün sayısına göre (DIM)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%25 </a:t>
            </a:r>
            <a:r>
              <a:rPr lang="tr-TR" dirty="0" err="1" smtClean="0"/>
              <a:t>reformasyon</a:t>
            </a:r>
            <a:r>
              <a:rPr lang="tr-TR" dirty="0" smtClean="0"/>
              <a:t> (büyümeye devam ederek)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01165"/>
              </p:ext>
            </p:extLst>
          </p:nvPr>
        </p:nvGraphicFramePr>
        <p:xfrm>
          <a:off x="2970436" y="3384426"/>
          <a:ext cx="2664296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148"/>
                <a:gridCol w="1332148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Laktasyon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32.0%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 algn="ctr" defTabSz="10348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Laktasyon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Laktasyon</a:t>
                      </a:r>
                      <a:r>
                        <a:rPr lang="tr-T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45.0%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73530"/>
              </p:ext>
            </p:extLst>
          </p:nvPr>
        </p:nvGraphicFramePr>
        <p:xfrm>
          <a:off x="2826420" y="4680570"/>
          <a:ext cx="3048000" cy="775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7 --20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21 --120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121--240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241-- 360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361 +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33.0%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33.0%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30.0%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31.0%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5.0%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 Yönetiminde Hayvan refahı</a:t>
            </a:r>
            <a:endParaRPr 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Verimlilik için Hayvan Refahı çok önemli</a:t>
            </a:r>
          </a:p>
          <a:p>
            <a:pPr marL="803163" lvl="1" indent="-285750">
              <a:buFont typeface="Wingdings" panose="05000000000000000000" pitchFamily="2" charset="2"/>
              <a:buChar char="Ø"/>
            </a:pPr>
            <a:r>
              <a:rPr lang="tr-TR" dirty="0" smtClean="0"/>
              <a:t>120 yatak kapasiteli bir ahırda </a:t>
            </a:r>
            <a:r>
              <a:rPr lang="tr-TR" dirty="0" err="1" smtClean="0"/>
              <a:t>max</a:t>
            </a:r>
            <a:r>
              <a:rPr lang="tr-TR" dirty="0" smtClean="0"/>
              <a:t> hayvan sayısı 108 (%90) olmalı. Hedef hayvan sayısı değil süt üretimi. %90 kapasiteyi aşınca grubun tamamı etkileniyor. Ek 1 hayvan 108 hayvanın sütünü etkiliyor.</a:t>
            </a:r>
          </a:p>
          <a:p>
            <a:pPr marL="803163" lvl="1" indent="-285750">
              <a:buFont typeface="Wingdings" panose="05000000000000000000" pitchFamily="2" charset="2"/>
              <a:buChar char="Ø"/>
            </a:pPr>
            <a:r>
              <a:rPr lang="tr-TR" dirty="0" smtClean="0"/>
              <a:t>Her ineğin </a:t>
            </a:r>
            <a:r>
              <a:rPr lang="tr-TR" dirty="0" err="1" smtClean="0"/>
              <a:t>metabolik</a:t>
            </a:r>
            <a:r>
              <a:rPr lang="tr-TR" dirty="0" smtClean="0"/>
              <a:t> enerji ihtiyacı var=maliyet. Daha az inek=&gt; refah↑ maliyet↓ süt↑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Meme ve Ayak yapısı ilk günden sonra hep daha kötüye gidecektir. İnek yaşlandıkça daha iyi olmayacaktır! Tohumlamaya dikkat!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Tırnak bakımı ilk tohumlama ile başlayıp her 6 ayda bir yapılmalıdır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Sağımı uzun süren veya meme yapısı bozuk inekleri tohumlarken 2 kere daha düşünün.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4" y="792139"/>
            <a:ext cx="6421809" cy="5184575"/>
          </a:xfrm>
        </p:spPr>
      </p:pic>
    </p:spTree>
    <p:extLst>
      <p:ext uri="{BB962C8B-B14F-4D97-AF65-F5344CB8AC3E}">
        <p14:creationId xmlns:p14="http://schemas.microsoft.com/office/powerpoint/2010/main" val="3122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Bireysel Hayvan takibi ve takip edilebilirlik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Bireysel hayvan bazında ne kadar çok kayıt tutarsak veteriner viziteleri o kadar verimli oluyor.</a:t>
            </a:r>
          </a:p>
          <a:p>
            <a:r>
              <a:rPr lang="tr-TR" dirty="0" smtClean="0"/>
              <a:t>Toplum sağlığı açısından yapılan tüm uygulamaların kayıt altında olması takip edilebilirlik anlamına geliyor.</a:t>
            </a:r>
          </a:p>
          <a:p>
            <a:r>
              <a:rPr lang="tr-TR" dirty="0" smtClean="0"/>
              <a:t>Yapılan kayıtlar sayesinde iktisadi kararları vermek kolaylaşıyor. Örneğin sürü-dışı/kesim/</a:t>
            </a:r>
            <a:r>
              <a:rPr lang="tr-TR" dirty="0" err="1" smtClean="0"/>
              <a:t>tdv</a:t>
            </a:r>
            <a:r>
              <a:rPr lang="tr-TR" dirty="0" smtClean="0"/>
              <a:t> devam gibi kararlar kolaylaşıyor.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288370"/>
            <a:ext cx="9624060" cy="5037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 2737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1" y="792138"/>
            <a:ext cx="10738191" cy="6408761"/>
          </a:xfrm>
        </p:spPr>
      </p:pic>
    </p:spTree>
    <p:extLst>
      <p:ext uri="{BB962C8B-B14F-4D97-AF65-F5344CB8AC3E}">
        <p14:creationId xmlns:p14="http://schemas.microsoft.com/office/powerpoint/2010/main" val="87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200900"/>
          </a:xfrm>
        </p:spPr>
      </p:pic>
    </p:spTree>
    <p:extLst>
      <p:ext uri="{BB962C8B-B14F-4D97-AF65-F5344CB8AC3E}">
        <p14:creationId xmlns:p14="http://schemas.microsoft.com/office/powerpoint/2010/main" val="9364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Yemlik Yönetimi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Maliyetlerimizin en büyük kısmı</a:t>
            </a:r>
          </a:p>
          <a:p>
            <a:pPr lvl="1"/>
            <a:r>
              <a:rPr lang="tr-TR" dirty="0" smtClean="0"/>
              <a:t>Birçok konuda tasarruf adına adımlar atılıyor</a:t>
            </a:r>
          </a:p>
          <a:p>
            <a:pPr lvl="1"/>
            <a:r>
              <a:rPr lang="tr-TR" dirty="0" smtClean="0"/>
              <a:t>Yem giderlerinde </a:t>
            </a:r>
            <a:r>
              <a:rPr lang="tr-TR" dirty="0" smtClean="0"/>
              <a:t>fireyi %2 azaltmak birçok başka </a:t>
            </a:r>
            <a:r>
              <a:rPr lang="tr-TR" dirty="0" smtClean="0"/>
              <a:t>tasarruf unsurundan </a:t>
            </a:r>
            <a:r>
              <a:rPr lang="tr-TR" dirty="0" smtClean="0"/>
              <a:t>daha </a:t>
            </a:r>
            <a:r>
              <a:rPr lang="tr-TR" dirty="0" smtClean="0"/>
              <a:t>kolay ve etkili</a:t>
            </a:r>
          </a:p>
          <a:p>
            <a:pPr lvl="1"/>
            <a:r>
              <a:rPr lang="tr-TR" dirty="0" smtClean="0"/>
              <a:t>Yemlik </a:t>
            </a:r>
            <a:r>
              <a:rPr lang="tr-TR" dirty="0" smtClean="0"/>
              <a:t>yönetimi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Arta kalan yemi biz tartıp boğa altı düvelere veriyoruz.</a:t>
            </a:r>
          </a:p>
          <a:p>
            <a:pPr lvl="2"/>
            <a:r>
              <a:rPr lang="tr-TR" dirty="0" smtClean="0"/>
              <a:t>Ancak: İçeriğini tam bilmek mümkün değil</a:t>
            </a:r>
          </a:p>
          <a:p>
            <a:pPr lvl="2"/>
            <a:r>
              <a:rPr lang="tr-TR" dirty="0" smtClean="0"/>
              <a:t>Homojen süt yemi olsa dahi bu kadar pahalı bir yemi düvelere vermek lüks.</a:t>
            </a:r>
          </a:p>
          <a:p>
            <a:pPr lvl="2"/>
            <a:r>
              <a:rPr lang="tr-TR" dirty="0" smtClean="0"/>
              <a:t>Yerine her sabah ilk yemlemeden önce grup bazında yem kontörlü yapılıyor. Saat 5:30 gibi önlerindeki yeme bakınca 2 unsur ortaya çıkıyor</a:t>
            </a:r>
          </a:p>
          <a:p>
            <a:pPr marL="2009439" lvl="3" indent="-457200">
              <a:buFont typeface="+mj-lt"/>
              <a:buAutoNum type="arabicPeriod"/>
            </a:pPr>
            <a:r>
              <a:rPr lang="tr-TR" dirty="0" smtClean="0"/>
              <a:t>Hangi grup yemini bitirmemiş →Ertesi günü süt düşüşü beklene bilir</a:t>
            </a:r>
          </a:p>
          <a:p>
            <a:pPr marL="2584003" lvl="4" indent="-514350">
              <a:buFont typeface="+mj-lt"/>
              <a:buAutoNum type="romanUcPeriod"/>
            </a:pPr>
            <a:r>
              <a:rPr lang="tr-TR" dirty="0" smtClean="0"/>
              <a:t>Sebebi araştırılırken yem içeriğine bakılır (kalan yem ne?)</a:t>
            </a:r>
          </a:p>
          <a:p>
            <a:pPr marL="2584003" lvl="4" indent="-514350">
              <a:buFont typeface="+mj-lt"/>
              <a:buAutoNum type="romanUcPeriod"/>
            </a:pPr>
            <a:r>
              <a:rPr lang="tr-TR" dirty="0" smtClean="0"/>
              <a:t>Hayvan karışıklığımı oldu</a:t>
            </a:r>
          </a:p>
          <a:p>
            <a:pPr marL="2584003" lvl="4" indent="-514350">
              <a:buFont typeface="+mj-lt"/>
              <a:buAutoNum type="romanUcPeriod"/>
            </a:pPr>
            <a:r>
              <a:rPr lang="tr-TR" dirty="0" smtClean="0"/>
              <a:t>İklimsel şartlar mı değişti?</a:t>
            </a:r>
          </a:p>
          <a:p>
            <a:pPr marL="1549176" lvl="2" indent="-514350">
              <a:buFont typeface="+mj-lt"/>
              <a:buAutoNum type="arabicPeriod"/>
            </a:pPr>
            <a:r>
              <a:rPr lang="tr-TR" dirty="0" smtClean="0"/>
              <a:t>Buna göre o gün rasyonunu kalan miktarın %50 kadar (genel olarak) eksik yem dağıtıla bilinir=&gt; tasarruf</a:t>
            </a:r>
          </a:p>
          <a:p>
            <a:pPr marL="700853" indent="-571500">
              <a:buFont typeface="Wingdings" panose="05000000000000000000" pitchFamily="2" charset="2"/>
              <a:buChar char="ü"/>
            </a:pPr>
            <a:r>
              <a:rPr lang="tr-TR" dirty="0" smtClean="0"/>
              <a:t>Bu basit ama sistematik yapıldığı zaman büyük işletmelerde ciddi tasarruf sağlaya bilir</a:t>
            </a:r>
          </a:p>
        </p:txBody>
      </p:sp>
    </p:spTree>
    <p:extLst>
      <p:ext uri="{BB962C8B-B14F-4D97-AF65-F5344CB8AC3E}">
        <p14:creationId xmlns:p14="http://schemas.microsoft.com/office/powerpoint/2010/main" val="5022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sonu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Değinmediğim ve sürü yönetiminde önemli bir unsur besi hayvanlarının işletmelerde ki yeri</a:t>
            </a:r>
          </a:p>
          <a:p>
            <a:pPr lvl="1"/>
            <a:r>
              <a:rPr lang="tr-TR" dirty="0" smtClean="0"/>
              <a:t>Gübre yönetimi</a:t>
            </a:r>
          </a:p>
          <a:p>
            <a:pPr lvl="1"/>
            <a:r>
              <a:rPr lang="tr-TR" dirty="0" smtClean="0"/>
              <a:t>Haşere </a:t>
            </a:r>
            <a:r>
              <a:rPr lang="tr-TR" dirty="0" smtClean="0"/>
              <a:t>mücadelesi</a:t>
            </a:r>
          </a:p>
          <a:p>
            <a:pPr lvl="1"/>
            <a:r>
              <a:rPr lang="tr-TR" dirty="0" smtClean="0"/>
              <a:t>Sağım protokolleri ve </a:t>
            </a:r>
            <a:r>
              <a:rPr lang="tr-TR" dirty="0" err="1" smtClean="0"/>
              <a:t>sağımcı</a:t>
            </a:r>
            <a:r>
              <a:rPr lang="tr-TR" dirty="0" smtClean="0"/>
              <a:t> eğitimleri</a:t>
            </a:r>
          </a:p>
          <a:p>
            <a:pPr lvl="1"/>
            <a:r>
              <a:rPr lang="tr-TR" dirty="0" smtClean="0"/>
              <a:t>Sürü yönetiminin çiftlik nakit akışına yansıması</a:t>
            </a:r>
          </a:p>
          <a:p>
            <a:pPr lvl="1"/>
            <a:r>
              <a:rPr lang="tr-TR" dirty="0" smtClean="0"/>
              <a:t>Çiftlik muhasebe sistemi ve sürü yönetiminin buradaki önemi</a:t>
            </a:r>
          </a:p>
          <a:p>
            <a:pPr lvl="1"/>
            <a:r>
              <a:rPr lang="tr-TR" dirty="0" smtClean="0"/>
              <a:t>Buzağı ve genç </a:t>
            </a:r>
            <a:r>
              <a:rPr lang="tr-TR" dirty="0" smtClean="0"/>
              <a:t>hayvanların </a:t>
            </a:r>
            <a:r>
              <a:rPr lang="tr-TR" dirty="0" smtClean="0"/>
              <a:t>sürü yönetimi</a:t>
            </a:r>
          </a:p>
          <a:p>
            <a:pPr lvl="1"/>
            <a:r>
              <a:rPr lang="tr-TR" dirty="0" smtClean="0"/>
              <a:t>Tohumlama ve genetik ilerlemeler «SÜPER SÜRÜ» oluşumu</a:t>
            </a:r>
          </a:p>
          <a:p>
            <a:pPr marL="517414" lvl="1" indent="0">
              <a:buNone/>
            </a:pPr>
            <a:r>
              <a:rPr lang="tr-TR" dirty="0" smtClean="0"/>
              <a:t>Bu konuların hepsi sürü yönetiminin paydaları ve başka bir platformda detaylandırılmasında fayda görüyorum.</a:t>
            </a:r>
            <a:endParaRPr lang="tr-T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10"/>
            <a:ext cx="10058400" cy="636128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172" y="360090"/>
            <a:ext cx="9624060" cy="1719436"/>
          </a:xfrm>
        </p:spPr>
        <p:txBody>
          <a:bodyPr/>
          <a:lstStyle/>
          <a:p>
            <a:r>
              <a:rPr lang="tr-TR" sz="4800" dirty="0" smtClean="0">
                <a:solidFill>
                  <a:srgbClr val="FF0000"/>
                </a:solidFill>
              </a:rPr>
              <a:t>Beni dinlediğiniz için teşekkür ederim</a:t>
            </a:r>
          </a:p>
          <a:p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741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Kâr Merkezleri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670" y="1680215"/>
            <a:ext cx="9624060" cy="480055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Süt Satışı</a:t>
            </a:r>
          </a:p>
          <a:p>
            <a:pPr lvl="1"/>
            <a:r>
              <a:rPr lang="tr-TR" dirty="0" smtClean="0"/>
              <a:t>Verimlilik ve </a:t>
            </a:r>
            <a:r>
              <a:rPr lang="tr-TR" b="1" dirty="0" smtClean="0"/>
              <a:t>Ekonomik</a:t>
            </a:r>
            <a:r>
              <a:rPr lang="tr-TR" dirty="0" smtClean="0"/>
              <a:t> üretim</a:t>
            </a:r>
          </a:p>
          <a:p>
            <a:r>
              <a:rPr lang="tr-TR" dirty="0" smtClean="0"/>
              <a:t>Canlı Hayvan Satışı</a:t>
            </a:r>
          </a:p>
          <a:p>
            <a:r>
              <a:rPr lang="tr-TR" dirty="0" smtClean="0"/>
              <a:t>Gübre Satışı</a:t>
            </a:r>
          </a:p>
          <a:p>
            <a:pPr lvl="1"/>
            <a:r>
              <a:rPr lang="tr-TR" dirty="0" smtClean="0"/>
              <a:t>Pastörize </a:t>
            </a:r>
            <a:r>
              <a:rPr lang="tr-TR" dirty="0"/>
              <a:t>Kompost </a:t>
            </a:r>
            <a:r>
              <a:rPr lang="tr-TR" dirty="0" smtClean="0"/>
              <a:t>üretimi</a:t>
            </a:r>
          </a:p>
          <a:p>
            <a:pPr lvl="2"/>
            <a:r>
              <a:rPr lang="tr-TR" dirty="0" smtClean="0"/>
              <a:t>Tarımsal üretimde kullanım(organik madde+ çok kaliteli bir gübre) maliyet düşürücü etken</a:t>
            </a:r>
          </a:p>
          <a:p>
            <a:pPr lvl="2"/>
            <a:r>
              <a:rPr lang="tr-TR" dirty="0" smtClean="0"/>
              <a:t>Paketli satış</a:t>
            </a:r>
          </a:p>
          <a:p>
            <a:pPr lvl="2"/>
            <a:r>
              <a:rPr lang="tr-TR" dirty="0" smtClean="0"/>
              <a:t>Altlık kullanımı (ahır tipine göre)</a:t>
            </a:r>
          </a:p>
          <a:p>
            <a:pPr lvl="2"/>
            <a:endParaRPr lang="tr-TR" dirty="0" smtClean="0"/>
          </a:p>
          <a:p>
            <a:endParaRPr lang="tr-TR" dirty="0"/>
          </a:p>
          <a:p>
            <a:pPr marL="1034826" lvl="2" indent="0">
              <a:buNone/>
            </a:pPr>
            <a:endParaRPr lang="tr-TR" dirty="0" smtClean="0"/>
          </a:p>
        </p:txBody>
      </p:sp>
      <p:pic>
        <p:nvPicPr>
          <p:cNvPr id="9218" name="Picture 2" descr="C:\Users\sencer\Desktop\sunum resimleri 2014\Resi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235075"/>
            <a:ext cx="2481262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Maliyetler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Yem</a:t>
            </a:r>
          </a:p>
          <a:p>
            <a:r>
              <a:rPr lang="tr-TR" dirty="0" smtClean="0"/>
              <a:t>Personel</a:t>
            </a:r>
          </a:p>
          <a:p>
            <a:r>
              <a:rPr lang="tr-TR" dirty="0" smtClean="0"/>
              <a:t>Veterinerlik ve ilaç</a:t>
            </a:r>
          </a:p>
          <a:p>
            <a:r>
              <a:rPr lang="tr-TR" dirty="0" smtClean="0"/>
              <a:t>Tohumlama</a:t>
            </a:r>
          </a:p>
          <a:p>
            <a:r>
              <a:rPr lang="tr-TR" dirty="0" smtClean="0"/>
              <a:t>Reformasyon (%25)</a:t>
            </a:r>
          </a:p>
          <a:p>
            <a:r>
              <a:rPr lang="tr-TR" dirty="0" smtClean="0"/>
              <a:t>Enerji</a:t>
            </a:r>
          </a:p>
          <a:p>
            <a:r>
              <a:rPr lang="tr-TR" dirty="0" smtClean="0"/>
              <a:t>Yıpranma payları</a:t>
            </a:r>
          </a:p>
          <a:p>
            <a:r>
              <a:rPr lang="tr-TR" dirty="0" smtClean="0"/>
              <a:t>Faiz / Alternatif maliyet</a:t>
            </a:r>
          </a:p>
          <a:p>
            <a:endParaRPr lang="tr-TR" dirty="0" smtClean="0"/>
          </a:p>
        </p:txBody>
      </p:sp>
      <p:pic>
        <p:nvPicPr>
          <p:cNvPr id="8194" name="Picture 2" descr="C:\Users\sencer\Desktop\sunum resimleri 2014\Resi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1656234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754412" y="1496252"/>
            <a:ext cx="4722918" cy="5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3100" b="1" u="sng" dirty="0" smtClean="0">
                <a:solidFill>
                  <a:schemeClr val="tx2"/>
                </a:solidFill>
              </a:rPr>
              <a:t>Çiftlik mukayesesi</a:t>
            </a:r>
            <a:endParaRPr lang="en-US" sz="3100" b="1" u="sng" dirty="0">
              <a:solidFill>
                <a:schemeClr val="tx2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58452" y="2080260"/>
            <a:ext cx="8732943" cy="5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00" b="1" dirty="0" smtClean="0">
                <a:solidFill>
                  <a:schemeClr val="tx2"/>
                </a:solidFill>
              </a:rPr>
              <a:t>*</a:t>
            </a:r>
            <a:r>
              <a:rPr lang="tr-TR" sz="3100" b="1" dirty="0" smtClean="0">
                <a:solidFill>
                  <a:schemeClr val="tx2"/>
                </a:solidFill>
              </a:rPr>
              <a:t>Tüm çiftlikler aynı Yem Merkezinden yemi alıyorlar</a:t>
            </a: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58452" y="2800350"/>
            <a:ext cx="8732943" cy="5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00" b="1" dirty="0" smtClean="0">
                <a:solidFill>
                  <a:schemeClr val="tx2"/>
                </a:solidFill>
              </a:rPr>
              <a:t>*</a:t>
            </a:r>
            <a:r>
              <a:rPr lang="tr-TR" sz="3100" b="1" dirty="0" smtClean="0">
                <a:solidFill>
                  <a:schemeClr val="tx2"/>
                </a:solidFill>
              </a:rPr>
              <a:t>Tüm çiftlikler aynı (TMR) yemi yediriyorlar</a:t>
            </a: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69340" y="3600450"/>
            <a:ext cx="8554720" cy="17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chemeClr val="tx2"/>
                </a:solidFill>
              </a:rPr>
              <a:t> </a:t>
            </a:r>
            <a:r>
              <a:rPr lang="en-US" sz="3100" b="1" dirty="0" smtClean="0">
                <a:solidFill>
                  <a:schemeClr val="tx2"/>
                </a:solidFill>
              </a:rPr>
              <a:t>*</a:t>
            </a:r>
            <a:r>
              <a:rPr lang="tr-TR" sz="3100" b="1" dirty="0" smtClean="0">
                <a:solidFill>
                  <a:schemeClr val="tx2"/>
                </a:solidFill>
              </a:rPr>
              <a:t>Tüm çiftlikler aynı Tohumlama merkezini kullanıyor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63379" y="4603100"/>
            <a:ext cx="8822055" cy="5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00" dirty="0">
                <a:solidFill>
                  <a:schemeClr val="tx2"/>
                </a:solidFill>
              </a:rPr>
              <a:t>  </a:t>
            </a:r>
            <a:r>
              <a:rPr lang="en-US" sz="3100" b="1" dirty="0" smtClean="0">
                <a:solidFill>
                  <a:schemeClr val="tx2"/>
                </a:solidFill>
              </a:rPr>
              <a:t>*</a:t>
            </a:r>
            <a:r>
              <a:rPr lang="tr-TR" sz="3100" b="1" dirty="0" smtClean="0">
                <a:solidFill>
                  <a:schemeClr val="tx2"/>
                </a:solidFill>
              </a:rPr>
              <a:t>Tüm çiftlikler aynı Veterinerlik şirketini kullanıyor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5558" y="5360670"/>
            <a:ext cx="9980507" cy="549523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900" b="1" dirty="0">
                <a:solidFill>
                  <a:schemeClr val="accent2"/>
                </a:solidFill>
              </a:rPr>
              <a:t>   </a:t>
            </a:r>
            <a:r>
              <a:rPr lang="tr-TR" sz="2900" b="1" dirty="0" smtClean="0">
                <a:solidFill>
                  <a:schemeClr val="accent2"/>
                </a:solidFill>
              </a:rPr>
              <a:t>Aralarında ki tek fark yönetim!</a:t>
            </a:r>
            <a:endParaRPr lang="en-US" sz="2900" b="1" dirty="0">
              <a:solidFill>
                <a:schemeClr val="accent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26420" y="817542"/>
            <a:ext cx="4722918" cy="5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48" tIns="51124" rIns="102248" bIns="5112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3100" b="1" u="sng" dirty="0" smtClean="0">
                <a:solidFill>
                  <a:schemeClr val="tx2"/>
                </a:solidFill>
              </a:rPr>
              <a:t>Örnek Araştırma</a:t>
            </a:r>
            <a:endParaRPr lang="en-US" sz="31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18223"/>
              </p:ext>
            </p:extLst>
          </p:nvPr>
        </p:nvGraphicFramePr>
        <p:xfrm>
          <a:off x="163513" y="648122"/>
          <a:ext cx="10193337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Document" r:id="rId3" imgW="8866045" imgH="4947826" progId="Word.Document.8">
                  <p:embed/>
                </p:oleObj>
              </mc:Choice>
              <mc:Fallback>
                <p:oleObj name="Document" r:id="rId3" imgW="8866045" imgH="49478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648122"/>
                        <a:ext cx="10193337" cy="568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0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bu fark nasıl oluşuyor?</a:t>
            </a:r>
            <a:endParaRPr lang="en-US" dirty="0"/>
          </a:p>
        </p:txBody>
      </p:sp>
      <p:pic>
        <p:nvPicPr>
          <p:cNvPr id="7170" name="Picture 2" descr="C:\Users\sencer\Desktop\sunum resimleri 2014\Resi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071563"/>
            <a:ext cx="2376487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Sürü Yönetimi!</a:t>
            </a:r>
          </a:p>
          <a:p>
            <a:pPr lvl="1"/>
            <a:r>
              <a:rPr lang="tr-TR" dirty="0" smtClean="0"/>
              <a:t>Bireysel </a:t>
            </a:r>
            <a:r>
              <a:rPr lang="tr-TR" dirty="0" smtClean="0"/>
              <a:t>hayvan takibi</a:t>
            </a:r>
          </a:p>
          <a:p>
            <a:pPr lvl="1"/>
            <a:r>
              <a:rPr lang="tr-TR" dirty="0" smtClean="0"/>
              <a:t>Kızgınlık takibi</a:t>
            </a:r>
          </a:p>
          <a:p>
            <a:pPr lvl="1"/>
            <a:r>
              <a:rPr lang="tr-TR" dirty="0" smtClean="0"/>
              <a:t>Tohumlama zamanı</a:t>
            </a:r>
          </a:p>
          <a:p>
            <a:pPr lvl="1"/>
            <a:r>
              <a:rPr lang="tr-TR" dirty="0" smtClean="0"/>
              <a:t>Sağlık protokolleri</a:t>
            </a:r>
          </a:p>
          <a:p>
            <a:pPr lvl="2"/>
            <a:r>
              <a:rPr lang="tr-TR" dirty="0" smtClean="0"/>
              <a:t>Aşı program çizelgesi</a:t>
            </a:r>
          </a:p>
          <a:p>
            <a:pPr lvl="2"/>
            <a:r>
              <a:rPr lang="tr-TR" dirty="0" smtClean="0"/>
              <a:t>Doğum sonrası protokoller</a:t>
            </a:r>
          </a:p>
          <a:p>
            <a:pPr lvl="2"/>
            <a:r>
              <a:rPr lang="tr-TR" dirty="0" smtClean="0"/>
              <a:t>Tohumlama kriterleri</a:t>
            </a:r>
          </a:p>
          <a:p>
            <a:pPr lvl="2"/>
            <a:r>
              <a:rPr lang="tr-TR" dirty="0" smtClean="0"/>
              <a:t>Vücut kondisyon Puanlaması</a:t>
            </a:r>
          </a:p>
          <a:p>
            <a:pPr lvl="2"/>
            <a:r>
              <a:rPr lang="tr-TR" dirty="0" smtClean="0"/>
              <a:t>Ayak bakım protokolü</a:t>
            </a:r>
          </a:p>
          <a:p>
            <a:pPr lvl="2"/>
            <a:r>
              <a:rPr lang="tr-TR" dirty="0" smtClean="0"/>
              <a:t>Sürü dışı </a:t>
            </a:r>
            <a:r>
              <a:rPr lang="tr-TR" dirty="0" smtClean="0"/>
              <a:t>bırakma </a:t>
            </a:r>
            <a:r>
              <a:rPr lang="tr-TR" dirty="0" smtClean="0"/>
              <a:t>kriterleri</a:t>
            </a:r>
          </a:p>
          <a:p>
            <a:pPr lvl="1"/>
            <a:r>
              <a:rPr lang="tr-TR" dirty="0" smtClean="0"/>
              <a:t>Kuru/Sağmal oranı (</a:t>
            </a:r>
            <a:r>
              <a:rPr lang="tr-TR" dirty="0" err="1" smtClean="0"/>
              <a:t>max</a:t>
            </a:r>
            <a:r>
              <a:rPr lang="tr-TR" dirty="0" smtClean="0"/>
              <a:t>. 11%)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tr-TR" dirty="0" smtClean="0"/>
              <a:t>Bireysel süt verimi/saat ve iletkenlik takibi</a:t>
            </a:r>
          </a:p>
          <a:p>
            <a:pPr lvl="1"/>
            <a:r>
              <a:rPr lang="tr-TR" dirty="0" smtClean="0"/>
              <a:t>Gebelik kontrolüne gelen hayvanların en az %80’i PD+ olmalı</a:t>
            </a:r>
          </a:p>
          <a:p>
            <a:pPr lvl="1"/>
            <a:r>
              <a:rPr lang="tr-TR" dirty="0" smtClean="0"/>
              <a:t>Tohumlama için hayvanın </a:t>
            </a:r>
            <a:r>
              <a:rPr lang="tr-TR" dirty="0" smtClean="0"/>
              <a:t>folüküler </a:t>
            </a:r>
            <a:r>
              <a:rPr lang="tr-TR" dirty="0" smtClean="0"/>
              <a:t>döngüsünün +enerji balansında olması gerekiyor</a:t>
            </a:r>
          </a:p>
          <a:p>
            <a:pPr lvl="1"/>
            <a:r>
              <a:rPr lang="tr-TR" dirty="0" smtClean="0"/>
              <a:t>1. </a:t>
            </a:r>
            <a:r>
              <a:rPr lang="tr-TR" dirty="0" smtClean="0"/>
              <a:t>laktasyon en erken 95+ gün </a:t>
            </a:r>
            <a:r>
              <a:rPr lang="tr-TR" dirty="0" err="1" smtClean="0"/>
              <a:t>DIM’de</a:t>
            </a:r>
            <a:r>
              <a:rPr lang="tr-TR" dirty="0" smtClean="0"/>
              <a:t> olması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en-US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903"/>
            <a:ext cx="10693400" cy="5978773"/>
          </a:xfrm>
        </p:spPr>
      </p:pic>
    </p:spTree>
    <p:extLst>
      <p:ext uri="{BB962C8B-B14F-4D97-AF65-F5344CB8AC3E}">
        <p14:creationId xmlns:p14="http://schemas.microsoft.com/office/powerpoint/2010/main" val="22866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VERİMLİLİK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Süt Verimi</a:t>
            </a:r>
          </a:p>
          <a:p>
            <a:pPr lvl="1"/>
            <a:r>
              <a:rPr lang="tr-TR" dirty="0" smtClean="0"/>
              <a:t>Günlük </a:t>
            </a:r>
            <a:r>
              <a:rPr lang="tr-TR" dirty="0" smtClean="0"/>
              <a:t>ortalama süt verimi tek bir ölçüt olarak kabul edilemez!</a:t>
            </a:r>
            <a:endParaRPr lang="tr-TR" dirty="0" smtClean="0"/>
          </a:p>
          <a:p>
            <a:pPr lvl="2"/>
            <a:r>
              <a:rPr lang="tr-TR" dirty="0" smtClean="0"/>
              <a:t>1.lak 54gr/gün pik sonrası ortalama düşüş</a:t>
            </a:r>
          </a:p>
          <a:p>
            <a:pPr lvl="2"/>
            <a:r>
              <a:rPr lang="tr-TR" dirty="0" smtClean="0"/>
              <a:t>2+ lak. 70 gr/gün pik sonrası ortalama düşüş</a:t>
            </a:r>
          </a:p>
          <a:p>
            <a:pPr lvl="1"/>
            <a:r>
              <a:rPr lang="tr-TR" dirty="0" smtClean="0"/>
              <a:t>Sürünüzün </a:t>
            </a:r>
            <a:r>
              <a:rPr lang="tr-TR" dirty="0" smtClean="0"/>
              <a:t>ortalama sütte ki gün sayısı (DIM)</a:t>
            </a:r>
            <a:r>
              <a:rPr lang="tr-TR" dirty="0"/>
              <a:t> </a:t>
            </a:r>
            <a:r>
              <a:rPr lang="tr-TR" dirty="0" smtClean="0"/>
              <a:t>180 iken ortalama veriminiz 30 </a:t>
            </a:r>
            <a:r>
              <a:rPr lang="tr-TR" dirty="0" smtClean="0"/>
              <a:t>kg/gün, </a:t>
            </a:r>
            <a:r>
              <a:rPr lang="tr-TR" dirty="0" smtClean="0"/>
              <a:t>ancak 220 gün ortalama DIM aynı sürü 27.4kg/gün. Bu ikisi de aynı sürü!</a:t>
            </a:r>
          </a:p>
          <a:p>
            <a:pPr lvl="2"/>
            <a:r>
              <a:rPr lang="tr-TR" dirty="0" smtClean="0"/>
              <a:t>Tohumlama protokolü çok önemli</a:t>
            </a:r>
          </a:p>
          <a:p>
            <a:pPr lvl="1"/>
            <a:r>
              <a:rPr lang="tr-TR" dirty="0" smtClean="0"/>
              <a:t>Kuruda olan hayvan oranınız </a:t>
            </a:r>
          </a:p>
          <a:p>
            <a:pPr lvl="2"/>
            <a:r>
              <a:rPr lang="tr-TR" dirty="0" smtClean="0"/>
              <a:t>1.lak. Uzun olması Sürünüzde daha az kuru hayvan=daha fazla total süt (ideal %</a:t>
            </a:r>
            <a:r>
              <a:rPr lang="tr-TR" dirty="0" smtClean="0"/>
              <a:t>11)</a:t>
            </a:r>
            <a:endParaRPr lang="tr-TR" dirty="0" smtClean="0"/>
          </a:p>
          <a:p>
            <a:pPr lvl="1"/>
            <a:r>
              <a:rPr lang="tr-TR" dirty="0" smtClean="0"/>
              <a:t>Hayvanların ağırlıklı bulunduğu laktasyon </a:t>
            </a:r>
          </a:p>
          <a:p>
            <a:pPr lvl="2"/>
            <a:endParaRPr lang="tr-TR" dirty="0"/>
          </a:p>
          <a:p>
            <a:pPr marL="1034826" lvl="2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229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64"/>
            <a:ext cx="10693400" cy="7078437"/>
          </a:xfrm>
        </p:spPr>
      </p:pic>
    </p:spTree>
    <p:extLst>
      <p:ext uri="{BB962C8B-B14F-4D97-AF65-F5344CB8AC3E}">
        <p14:creationId xmlns:p14="http://schemas.microsoft.com/office/powerpoint/2010/main" val="27570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751</Words>
  <Application>Microsoft Office PowerPoint</Application>
  <PresentationFormat>Custom</PresentationFormat>
  <Paragraphs>129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Ofis Teması</vt:lpstr>
      <vt:lpstr>Microsoft Word 97 - 2003 Document</vt:lpstr>
      <vt:lpstr>Acrobat Document</vt:lpstr>
      <vt:lpstr>Damızlık Süt İşletmelerinde Sürü Yönetimi</vt:lpstr>
      <vt:lpstr>Kâr Merkezleri</vt:lpstr>
      <vt:lpstr>Maliyetler</vt:lpstr>
      <vt:lpstr>PowerPoint Presentation</vt:lpstr>
      <vt:lpstr>PowerPoint Presentation</vt:lpstr>
      <vt:lpstr>Peki bu fark nasıl oluşuyor?</vt:lpstr>
      <vt:lpstr>Örnek</vt:lpstr>
      <vt:lpstr>VERİMLİLİK</vt:lpstr>
      <vt:lpstr>PowerPoint Presentation</vt:lpstr>
      <vt:lpstr>PowerPoint Presentation</vt:lpstr>
      <vt:lpstr>PowerPoint Presentation</vt:lpstr>
      <vt:lpstr>İdeal sürü dağılımı</vt:lpstr>
      <vt:lpstr>Sürü Yönetiminde Hayvan refahı</vt:lpstr>
      <vt:lpstr>Bireysel Hayvan takibi ve takip edilebilirlik</vt:lpstr>
      <vt:lpstr>Örnek 2737</vt:lpstr>
      <vt:lpstr>PowerPoint Presentation</vt:lpstr>
      <vt:lpstr>Yemlik Yönetimi</vt:lpstr>
      <vt:lpstr>Sunum sonu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Damızlık Süt İşletmelerinde Sürü Yönetimi</dc:title>
  <dc:creator>sencer</dc:creator>
  <cp:lastModifiedBy>Sencer</cp:lastModifiedBy>
  <cp:revision>46</cp:revision>
  <cp:lastPrinted>2014-05-19T16:16:07Z</cp:lastPrinted>
  <dcterms:created xsi:type="dcterms:W3CDTF">2014-05-16T19:42:56Z</dcterms:created>
  <dcterms:modified xsi:type="dcterms:W3CDTF">2014-05-19T20:06:49Z</dcterms:modified>
</cp:coreProperties>
</file>