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8" r:id="rId4"/>
    <p:sldMasterId id="2147483736" r:id="rId5"/>
    <p:sldMasterId id="2147483796" r:id="rId6"/>
  </p:sldMasterIdLst>
  <p:notesMasterIdLst>
    <p:notesMasterId r:id="rId81"/>
  </p:notesMasterIdLst>
  <p:sldIdLst>
    <p:sldId id="315" r:id="rId7"/>
    <p:sldId id="316" r:id="rId8"/>
    <p:sldId id="258" r:id="rId9"/>
    <p:sldId id="325" r:id="rId10"/>
    <p:sldId id="463" r:id="rId11"/>
    <p:sldId id="394" r:id="rId12"/>
    <p:sldId id="433" r:id="rId13"/>
    <p:sldId id="408" r:id="rId14"/>
    <p:sldId id="434" r:id="rId15"/>
    <p:sldId id="435" r:id="rId16"/>
    <p:sldId id="436" r:id="rId17"/>
    <p:sldId id="464" r:id="rId18"/>
    <p:sldId id="510" r:id="rId19"/>
    <p:sldId id="491" r:id="rId20"/>
    <p:sldId id="334" r:id="rId21"/>
    <p:sldId id="422" r:id="rId22"/>
    <p:sldId id="492" r:id="rId23"/>
    <p:sldId id="425" r:id="rId24"/>
    <p:sldId id="332" r:id="rId25"/>
    <p:sldId id="336" r:id="rId26"/>
    <p:sldId id="437" r:id="rId27"/>
    <p:sldId id="440" r:id="rId28"/>
    <p:sldId id="339" r:id="rId29"/>
    <p:sldId id="441" r:id="rId30"/>
    <p:sldId id="474" r:id="rId31"/>
    <p:sldId id="430" r:id="rId32"/>
    <p:sldId id="469" r:id="rId33"/>
    <p:sldId id="471" r:id="rId34"/>
    <p:sldId id="481" r:id="rId35"/>
    <p:sldId id="470" r:id="rId36"/>
    <p:sldId id="507" r:id="rId37"/>
    <p:sldId id="508" r:id="rId38"/>
    <p:sldId id="431" r:id="rId39"/>
    <p:sldId id="568" r:id="rId40"/>
    <p:sldId id="567" r:id="rId41"/>
    <p:sldId id="513" r:id="rId42"/>
    <p:sldId id="515" r:id="rId43"/>
    <p:sldId id="536" r:id="rId44"/>
    <p:sldId id="531" r:id="rId45"/>
    <p:sldId id="546" r:id="rId46"/>
    <p:sldId id="523" r:id="rId47"/>
    <p:sldId id="516" r:id="rId48"/>
    <p:sldId id="537" r:id="rId49"/>
    <p:sldId id="532" r:id="rId50"/>
    <p:sldId id="538" r:id="rId51"/>
    <p:sldId id="574" r:id="rId52"/>
    <p:sldId id="540" r:id="rId53"/>
    <p:sldId id="541" r:id="rId54"/>
    <p:sldId id="576" r:id="rId55"/>
    <p:sldId id="543" r:id="rId56"/>
    <p:sldId id="514" r:id="rId57"/>
    <p:sldId id="539" r:id="rId58"/>
    <p:sldId id="524" r:id="rId59"/>
    <p:sldId id="557" r:id="rId60"/>
    <p:sldId id="518" r:id="rId61"/>
    <p:sldId id="544" r:id="rId62"/>
    <p:sldId id="545" r:id="rId63"/>
    <p:sldId id="547" r:id="rId64"/>
    <p:sldId id="548" r:id="rId65"/>
    <p:sldId id="549" r:id="rId66"/>
    <p:sldId id="551" r:id="rId67"/>
    <p:sldId id="552" r:id="rId68"/>
    <p:sldId id="553" r:id="rId69"/>
    <p:sldId id="554" r:id="rId70"/>
    <p:sldId id="555" r:id="rId71"/>
    <p:sldId id="529" r:id="rId72"/>
    <p:sldId id="560" r:id="rId73"/>
    <p:sldId id="562" r:id="rId74"/>
    <p:sldId id="563" r:id="rId75"/>
    <p:sldId id="575" r:id="rId76"/>
    <p:sldId id="572" r:id="rId77"/>
    <p:sldId id="570" r:id="rId78"/>
    <p:sldId id="571" r:id="rId79"/>
    <p:sldId id="573" r:id="rId80"/>
  </p:sldIdLst>
  <p:sldSz cx="9144000" cy="6858000" type="screen4x3"/>
  <p:notesSz cx="6858000" cy="9947275"/>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9F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036" autoAdjust="0"/>
  </p:normalViewPr>
  <p:slideViewPr>
    <p:cSldViewPr>
      <p:cViewPr>
        <p:scale>
          <a:sx n="76" d="100"/>
          <a:sy n="76" d="100"/>
        </p:scale>
        <p:origin x="-119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74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presProps" Target="presProps.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al__ma_Sayfas_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3465782055020903E-2"/>
          <c:y val="2.2712038360306573E-2"/>
          <c:w val="0.78096274424030332"/>
          <c:h val="0.89865683748185998"/>
        </c:manualLayout>
      </c:layout>
      <c:lineChart>
        <c:grouping val="standard"/>
        <c:varyColors val="0"/>
        <c:ser>
          <c:idx val="0"/>
          <c:order val="0"/>
          <c:tx>
            <c:strRef>
              <c:f>Sayfa1!$B$1</c:f>
              <c:strCache>
                <c:ptCount val="1"/>
                <c:pt idx="0">
                  <c:v>Sığır</c:v>
                </c:pt>
              </c:strCache>
            </c:strRef>
          </c:tx>
          <c:cat>
            <c:numRef>
              <c:f>Sayfa1!$A$2:$A$16</c:f>
              <c:numCache>
                <c:formatCode>General</c:formatCode>
                <c:ptCount val="15"/>
                <c:pt idx="0">
                  <c:v>1928</c:v>
                </c:pt>
                <c:pt idx="1">
                  <c:v>1940</c:v>
                </c:pt>
                <c:pt idx="2">
                  <c:v>1950</c:v>
                </c:pt>
                <c:pt idx="3">
                  <c:v>1960</c:v>
                </c:pt>
                <c:pt idx="4">
                  <c:v>1970</c:v>
                </c:pt>
                <c:pt idx="5">
                  <c:v>1980</c:v>
                </c:pt>
                <c:pt idx="6">
                  <c:v>1990</c:v>
                </c:pt>
                <c:pt idx="7">
                  <c:v>1995</c:v>
                </c:pt>
                <c:pt idx="8">
                  <c:v>2000</c:v>
                </c:pt>
                <c:pt idx="9">
                  <c:v>2005</c:v>
                </c:pt>
                <c:pt idx="10">
                  <c:v>2010</c:v>
                </c:pt>
                <c:pt idx="11">
                  <c:v>2011</c:v>
                </c:pt>
                <c:pt idx="12">
                  <c:v>2012</c:v>
                </c:pt>
                <c:pt idx="13">
                  <c:v>2013</c:v>
                </c:pt>
                <c:pt idx="14">
                  <c:v>2014</c:v>
                </c:pt>
              </c:numCache>
            </c:numRef>
          </c:cat>
          <c:val>
            <c:numRef>
              <c:f>Sayfa1!$B$2:$B$16</c:f>
              <c:numCache>
                <c:formatCode>General</c:formatCode>
                <c:ptCount val="15"/>
                <c:pt idx="0">
                  <c:v>6934</c:v>
                </c:pt>
                <c:pt idx="1">
                  <c:v>9759</c:v>
                </c:pt>
                <c:pt idx="2">
                  <c:v>10123</c:v>
                </c:pt>
                <c:pt idx="3">
                  <c:v>12435</c:v>
                </c:pt>
                <c:pt idx="4">
                  <c:v>12756</c:v>
                </c:pt>
                <c:pt idx="5">
                  <c:v>15894</c:v>
                </c:pt>
                <c:pt idx="6">
                  <c:v>11377</c:v>
                </c:pt>
                <c:pt idx="7">
                  <c:v>11789</c:v>
                </c:pt>
                <c:pt idx="8">
                  <c:v>10761</c:v>
                </c:pt>
                <c:pt idx="9">
                  <c:v>10526</c:v>
                </c:pt>
                <c:pt idx="10">
                  <c:v>11369</c:v>
                </c:pt>
                <c:pt idx="11">
                  <c:v>12386</c:v>
                </c:pt>
                <c:pt idx="12">
                  <c:v>13914</c:v>
                </c:pt>
                <c:pt idx="13">
                  <c:v>14415</c:v>
                </c:pt>
                <c:pt idx="14">
                  <c:v>14123</c:v>
                </c:pt>
              </c:numCache>
            </c:numRef>
          </c:val>
          <c:smooth val="0"/>
        </c:ser>
        <c:ser>
          <c:idx val="1"/>
          <c:order val="1"/>
          <c:tx>
            <c:strRef>
              <c:f>Sayfa1!$C$1</c:f>
              <c:strCache>
                <c:ptCount val="1"/>
                <c:pt idx="0">
                  <c:v>Koyun</c:v>
                </c:pt>
              </c:strCache>
            </c:strRef>
          </c:tx>
          <c:cat>
            <c:numRef>
              <c:f>Sayfa1!$A$2:$A$16</c:f>
              <c:numCache>
                <c:formatCode>General</c:formatCode>
                <c:ptCount val="15"/>
                <c:pt idx="0">
                  <c:v>1928</c:v>
                </c:pt>
                <c:pt idx="1">
                  <c:v>1940</c:v>
                </c:pt>
                <c:pt idx="2">
                  <c:v>1950</c:v>
                </c:pt>
                <c:pt idx="3">
                  <c:v>1960</c:v>
                </c:pt>
                <c:pt idx="4">
                  <c:v>1970</c:v>
                </c:pt>
                <c:pt idx="5">
                  <c:v>1980</c:v>
                </c:pt>
                <c:pt idx="6">
                  <c:v>1990</c:v>
                </c:pt>
                <c:pt idx="7">
                  <c:v>1995</c:v>
                </c:pt>
                <c:pt idx="8">
                  <c:v>2000</c:v>
                </c:pt>
                <c:pt idx="9">
                  <c:v>2005</c:v>
                </c:pt>
                <c:pt idx="10">
                  <c:v>2010</c:v>
                </c:pt>
                <c:pt idx="11">
                  <c:v>2011</c:v>
                </c:pt>
                <c:pt idx="12">
                  <c:v>2012</c:v>
                </c:pt>
                <c:pt idx="13">
                  <c:v>2013</c:v>
                </c:pt>
                <c:pt idx="14">
                  <c:v>2014</c:v>
                </c:pt>
              </c:numCache>
            </c:numRef>
          </c:cat>
          <c:val>
            <c:numRef>
              <c:f>Sayfa1!$C$2:$C$16</c:f>
              <c:numCache>
                <c:formatCode>General</c:formatCode>
                <c:ptCount val="15"/>
                <c:pt idx="0">
                  <c:v>13632</c:v>
                </c:pt>
                <c:pt idx="1">
                  <c:v>26272</c:v>
                </c:pt>
                <c:pt idx="2">
                  <c:v>23083</c:v>
                </c:pt>
                <c:pt idx="3">
                  <c:v>34463</c:v>
                </c:pt>
                <c:pt idx="4">
                  <c:v>36471</c:v>
                </c:pt>
                <c:pt idx="5">
                  <c:v>48638</c:v>
                </c:pt>
                <c:pt idx="6">
                  <c:v>40553</c:v>
                </c:pt>
                <c:pt idx="7">
                  <c:v>33791</c:v>
                </c:pt>
                <c:pt idx="8">
                  <c:v>28492</c:v>
                </c:pt>
                <c:pt idx="9">
                  <c:v>25304</c:v>
                </c:pt>
                <c:pt idx="10">
                  <c:v>23084</c:v>
                </c:pt>
                <c:pt idx="11">
                  <c:v>25031</c:v>
                </c:pt>
                <c:pt idx="12">
                  <c:v>27425</c:v>
                </c:pt>
                <c:pt idx="13">
                  <c:v>29284</c:v>
                </c:pt>
                <c:pt idx="14">
                  <c:v>31115</c:v>
                </c:pt>
              </c:numCache>
            </c:numRef>
          </c:val>
          <c:smooth val="0"/>
        </c:ser>
        <c:ser>
          <c:idx val="2"/>
          <c:order val="2"/>
          <c:tx>
            <c:strRef>
              <c:f>Sayfa1!$D$1</c:f>
              <c:strCache>
                <c:ptCount val="1"/>
                <c:pt idx="0">
                  <c:v>Ankara Keçisi</c:v>
                </c:pt>
              </c:strCache>
            </c:strRef>
          </c:tx>
          <c:cat>
            <c:numRef>
              <c:f>Sayfa1!$A$2:$A$16</c:f>
              <c:numCache>
                <c:formatCode>General</c:formatCode>
                <c:ptCount val="15"/>
                <c:pt idx="0">
                  <c:v>1928</c:v>
                </c:pt>
                <c:pt idx="1">
                  <c:v>1940</c:v>
                </c:pt>
                <c:pt idx="2">
                  <c:v>1950</c:v>
                </c:pt>
                <c:pt idx="3">
                  <c:v>1960</c:v>
                </c:pt>
                <c:pt idx="4">
                  <c:v>1970</c:v>
                </c:pt>
                <c:pt idx="5">
                  <c:v>1980</c:v>
                </c:pt>
                <c:pt idx="6">
                  <c:v>1990</c:v>
                </c:pt>
                <c:pt idx="7">
                  <c:v>1995</c:v>
                </c:pt>
                <c:pt idx="8">
                  <c:v>2000</c:v>
                </c:pt>
                <c:pt idx="9">
                  <c:v>2005</c:v>
                </c:pt>
                <c:pt idx="10">
                  <c:v>2010</c:v>
                </c:pt>
                <c:pt idx="11">
                  <c:v>2011</c:v>
                </c:pt>
                <c:pt idx="12">
                  <c:v>2012</c:v>
                </c:pt>
                <c:pt idx="13">
                  <c:v>2013</c:v>
                </c:pt>
                <c:pt idx="14">
                  <c:v>2014</c:v>
                </c:pt>
              </c:numCache>
            </c:numRef>
          </c:cat>
          <c:val>
            <c:numRef>
              <c:f>Sayfa1!$D$2:$D$16</c:f>
              <c:numCache>
                <c:formatCode>General</c:formatCode>
                <c:ptCount val="15"/>
                <c:pt idx="0">
                  <c:v>3170</c:v>
                </c:pt>
                <c:pt idx="1">
                  <c:v>5501</c:v>
                </c:pt>
                <c:pt idx="2">
                  <c:v>3966</c:v>
                </c:pt>
                <c:pt idx="3">
                  <c:v>5995</c:v>
                </c:pt>
                <c:pt idx="4">
                  <c:v>4443</c:v>
                </c:pt>
                <c:pt idx="5">
                  <c:v>3658</c:v>
                </c:pt>
                <c:pt idx="6">
                  <c:v>1279</c:v>
                </c:pt>
                <c:pt idx="7">
                  <c:v>714</c:v>
                </c:pt>
                <c:pt idx="8">
                  <c:v>373</c:v>
                </c:pt>
                <c:pt idx="9">
                  <c:v>233</c:v>
                </c:pt>
                <c:pt idx="10">
                  <c:v>152</c:v>
                </c:pt>
                <c:pt idx="11">
                  <c:v>151</c:v>
                </c:pt>
                <c:pt idx="12">
                  <c:v>158</c:v>
                </c:pt>
                <c:pt idx="13">
                  <c:v>166</c:v>
                </c:pt>
                <c:pt idx="14">
                  <c:v>178</c:v>
                </c:pt>
              </c:numCache>
            </c:numRef>
          </c:val>
          <c:smooth val="0"/>
        </c:ser>
        <c:ser>
          <c:idx val="3"/>
          <c:order val="3"/>
          <c:tx>
            <c:strRef>
              <c:f>Sayfa1!$E$1</c:f>
              <c:strCache>
                <c:ptCount val="1"/>
                <c:pt idx="0">
                  <c:v>Kıl keçisi</c:v>
                </c:pt>
              </c:strCache>
            </c:strRef>
          </c:tx>
          <c:cat>
            <c:numRef>
              <c:f>Sayfa1!$A$2:$A$16</c:f>
              <c:numCache>
                <c:formatCode>General</c:formatCode>
                <c:ptCount val="15"/>
                <c:pt idx="0">
                  <c:v>1928</c:v>
                </c:pt>
                <c:pt idx="1">
                  <c:v>1940</c:v>
                </c:pt>
                <c:pt idx="2">
                  <c:v>1950</c:v>
                </c:pt>
                <c:pt idx="3">
                  <c:v>1960</c:v>
                </c:pt>
                <c:pt idx="4">
                  <c:v>1970</c:v>
                </c:pt>
                <c:pt idx="5">
                  <c:v>1980</c:v>
                </c:pt>
                <c:pt idx="6">
                  <c:v>1990</c:v>
                </c:pt>
                <c:pt idx="7">
                  <c:v>1995</c:v>
                </c:pt>
                <c:pt idx="8">
                  <c:v>2000</c:v>
                </c:pt>
                <c:pt idx="9">
                  <c:v>2005</c:v>
                </c:pt>
                <c:pt idx="10">
                  <c:v>2010</c:v>
                </c:pt>
                <c:pt idx="11">
                  <c:v>2011</c:v>
                </c:pt>
                <c:pt idx="12">
                  <c:v>2012</c:v>
                </c:pt>
                <c:pt idx="13">
                  <c:v>2013</c:v>
                </c:pt>
                <c:pt idx="14">
                  <c:v>2014</c:v>
                </c:pt>
              </c:numCache>
            </c:numRef>
          </c:cat>
          <c:val>
            <c:numRef>
              <c:f>Sayfa1!$E$2:$E$16</c:f>
              <c:numCache>
                <c:formatCode>General</c:formatCode>
                <c:ptCount val="15"/>
                <c:pt idx="0">
                  <c:v>8936</c:v>
                </c:pt>
                <c:pt idx="1">
                  <c:v>11395</c:v>
                </c:pt>
                <c:pt idx="2">
                  <c:v>4498</c:v>
                </c:pt>
                <c:pt idx="3">
                  <c:v>18636</c:v>
                </c:pt>
                <c:pt idx="4">
                  <c:v>15040</c:v>
                </c:pt>
                <c:pt idx="5">
                  <c:v>15385</c:v>
                </c:pt>
                <c:pt idx="6">
                  <c:v>9698</c:v>
                </c:pt>
                <c:pt idx="7">
                  <c:v>8397</c:v>
                </c:pt>
                <c:pt idx="8">
                  <c:v>6828</c:v>
                </c:pt>
                <c:pt idx="9">
                  <c:v>6285</c:v>
                </c:pt>
                <c:pt idx="10">
                  <c:v>6140</c:v>
                </c:pt>
                <c:pt idx="11">
                  <c:v>7126</c:v>
                </c:pt>
                <c:pt idx="12">
                  <c:v>8199</c:v>
                </c:pt>
                <c:pt idx="13">
                  <c:v>9059</c:v>
                </c:pt>
                <c:pt idx="14">
                  <c:v>10169</c:v>
                </c:pt>
              </c:numCache>
            </c:numRef>
          </c:val>
          <c:smooth val="0"/>
        </c:ser>
        <c:ser>
          <c:idx val="4"/>
          <c:order val="4"/>
          <c:tx>
            <c:strRef>
              <c:f>Sayfa1!$F$1</c:f>
              <c:strCache>
                <c:ptCount val="1"/>
                <c:pt idx="0">
                  <c:v>Manda</c:v>
                </c:pt>
              </c:strCache>
            </c:strRef>
          </c:tx>
          <c:cat>
            <c:numRef>
              <c:f>Sayfa1!$A$2:$A$16</c:f>
              <c:numCache>
                <c:formatCode>General</c:formatCode>
                <c:ptCount val="15"/>
                <c:pt idx="0">
                  <c:v>1928</c:v>
                </c:pt>
                <c:pt idx="1">
                  <c:v>1940</c:v>
                </c:pt>
                <c:pt idx="2">
                  <c:v>1950</c:v>
                </c:pt>
                <c:pt idx="3">
                  <c:v>1960</c:v>
                </c:pt>
                <c:pt idx="4">
                  <c:v>1970</c:v>
                </c:pt>
                <c:pt idx="5">
                  <c:v>1980</c:v>
                </c:pt>
                <c:pt idx="6">
                  <c:v>1990</c:v>
                </c:pt>
                <c:pt idx="7">
                  <c:v>1995</c:v>
                </c:pt>
                <c:pt idx="8">
                  <c:v>2000</c:v>
                </c:pt>
                <c:pt idx="9">
                  <c:v>2005</c:v>
                </c:pt>
                <c:pt idx="10">
                  <c:v>2010</c:v>
                </c:pt>
                <c:pt idx="11">
                  <c:v>2011</c:v>
                </c:pt>
                <c:pt idx="12">
                  <c:v>2012</c:v>
                </c:pt>
                <c:pt idx="13">
                  <c:v>2013</c:v>
                </c:pt>
                <c:pt idx="14">
                  <c:v>2014</c:v>
                </c:pt>
              </c:numCache>
            </c:numRef>
          </c:cat>
          <c:val>
            <c:numRef>
              <c:f>Sayfa1!$F$2:$F$16</c:f>
              <c:numCache>
                <c:formatCode>General</c:formatCode>
                <c:ptCount val="15"/>
                <c:pt idx="0">
                  <c:v>795</c:v>
                </c:pt>
                <c:pt idx="1">
                  <c:v>947</c:v>
                </c:pt>
                <c:pt idx="2">
                  <c:v>948</c:v>
                </c:pt>
                <c:pt idx="3">
                  <c:v>1140</c:v>
                </c:pt>
                <c:pt idx="4">
                  <c:v>1117</c:v>
                </c:pt>
                <c:pt idx="5">
                  <c:v>1031</c:v>
                </c:pt>
                <c:pt idx="6">
                  <c:v>371</c:v>
                </c:pt>
                <c:pt idx="7">
                  <c:v>255</c:v>
                </c:pt>
                <c:pt idx="8">
                  <c:v>146</c:v>
                </c:pt>
                <c:pt idx="9">
                  <c:v>105</c:v>
                </c:pt>
                <c:pt idx="10">
                  <c:v>84</c:v>
                </c:pt>
                <c:pt idx="11">
                  <c:v>97</c:v>
                </c:pt>
                <c:pt idx="12">
                  <c:v>107</c:v>
                </c:pt>
                <c:pt idx="13">
                  <c:v>181</c:v>
                </c:pt>
                <c:pt idx="14">
                  <c:v>122</c:v>
                </c:pt>
              </c:numCache>
            </c:numRef>
          </c:val>
          <c:smooth val="0"/>
        </c:ser>
        <c:dLbls>
          <c:showLegendKey val="0"/>
          <c:showVal val="0"/>
          <c:showCatName val="0"/>
          <c:showSerName val="0"/>
          <c:showPercent val="0"/>
          <c:showBubbleSize val="0"/>
        </c:dLbls>
        <c:marker val="1"/>
        <c:smooth val="0"/>
        <c:axId val="54752384"/>
        <c:axId val="54753920"/>
      </c:lineChart>
      <c:catAx>
        <c:axId val="54752384"/>
        <c:scaling>
          <c:orientation val="minMax"/>
        </c:scaling>
        <c:delete val="0"/>
        <c:axPos val="b"/>
        <c:numFmt formatCode="General" sourceLinked="1"/>
        <c:majorTickMark val="out"/>
        <c:minorTickMark val="none"/>
        <c:tickLblPos val="nextTo"/>
        <c:crossAx val="54753920"/>
        <c:crosses val="autoZero"/>
        <c:auto val="1"/>
        <c:lblAlgn val="ctr"/>
        <c:lblOffset val="100"/>
        <c:noMultiLvlLbl val="0"/>
      </c:catAx>
      <c:valAx>
        <c:axId val="54753920"/>
        <c:scaling>
          <c:orientation val="minMax"/>
        </c:scaling>
        <c:delete val="0"/>
        <c:axPos val="l"/>
        <c:majorGridlines/>
        <c:numFmt formatCode="General" sourceLinked="1"/>
        <c:majorTickMark val="out"/>
        <c:minorTickMark val="none"/>
        <c:tickLblPos val="nextTo"/>
        <c:crossAx val="54752384"/>
        <c:crosses val="autoZero"/>
        <c:crossBetween val="between"/>
      </c:valAx>
      <c:spPr>
        <a:noFill/>
        <a:ln w="25400">
          <a:noFill/>
        </a:ln>
      </c:spPr>
    </c:plotArea>
    <c:legend>
      <c:legendPos val="r"/>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'[Microsoft Word uygulamasında grafik]Sayfa1'!$B$1</c:f>
              <c:strCache>
                <c:ptCount val="1"/>
                <c:pt idx="0">
                  <c:v>Sanayiye giden çiğ süt</c:v>
                </c:pt>
              </c:strCache>
            </c:strRef>
          </c:tx>
          <c:invertIfNegative val="0"/>
          <c:dLbls>
            <c:txPr>
              <a:bodyPr/>
              <a:lstStyle/>
              <a:p>
                <a:pPr>
                  <a:defRPr sz="2400"/>
                </a:pPr>
                <a:endParaRPr lang="tr-TR"/>
              </a:p>
            </c:txPr>
            <c:dLblPos val="inEnd"/>
            <c:showLegendKey val="0"/>
            <c:showVal val="1"/>
            <c:showCatName val="0"/>
            <c:showSerName val="0"/>
            <c:showPercent val="0"/>
            <c:showBubbleSize val="0"/>
            <c:showLeaderLines val="0"/>
          </c:dLbls>
          <c:cat>
            <c:numRef>
              <c:f>'[Microsoft Word uygulamasında grafik]Sayfa1'!$A$2:$A$6</c:f>
              <c:numCache>
                <c:formatCode>General</c:formatCode>
                <c:ptCount val="5"/>
                <c:pt idx="0">
                  <c:v>2010</c:v>
                </c:pt>
                <c:pt idx="1">
                  <c:v>2011</c:v>
                </c:pt>
                <c:pt idx="2">
                  <c:v>2012</c:v>
                </c:pt>
                <c:pt idx="3">
                  <c:v>2013</c:v>
                </c:pt>
                <c:pt idx="4">
                  <c:v>2014</c:v>
                </c:pt>
              </c:numCache>
            </c:numRef>
          </c:cat>
          <c:val>
            <c:numRef>
              <c:f>'[Microsoft Word uygulamasında grafik]Sayfa1'!$B$2:$B$6</c:f>
              <c:numCache>
                <c:formatCode>General</c:formatCode>
                <c:ptCount val="5"/>
                <c:pt idx="0">
                  <c:v>6.8</c:v>
                </c:pt>
                <c:pt idx="1">
                  <c:v>7.1</c:v>
                </c:pt>
                <c:pt idx="2">
                  <c:v>7.9</c:v>
                </c:pt>
                <c:pt idx="3">
                  <c:v>7.9</c:v>
                </c:pt>
                <c:pt idx="4">
                  <c:v>8.6</c:v>
                </c:pt>
              </c:numCache>
            </c:numRef>
          </c:val>
        </c:ser>
        <c:ser>
          <c:idx val="1"/>
          <c:order val="1"/>
          <c:tx>
            <c:strRef>
              <c:f>'[Microsoft Word uygulamasında grafik]Sayfa1'!$C$1</c:f>
              <c:strCache>
                <c:ptCount val="1"/>
                <c:pt idx="0">
                  <c:v>Sanayiye gitmeyen çiğ süt</c:v>
                </c:pt>
              </c:strCache>
            </c:strRef>
          </c:tx>
          <c:invertIfNegative val="0"/>
          <c:dLbls>
            <c:txPr>
              <a:bodyPr/>
              <a:lstStyle/>
              <a:p>
                <a:pPr>
                  <a:defRPr sz="2400"/>
                </a:pPr>
                <a:endParaRPr lang="tr-TR"/>
              </a:p>
            </c:txPr>
            <c:dLblPos val="inEnd"/>
            <c:showLegendKey val="0"/>
            <c:showVal val="1"/>
            <c:showCatName val="0"/>
            <c:showSerName val="0"/>
            <c:showPercent val="0"/>
            <c:showBubbleSize val="0"/>
            <c:showLeaderLines val="0"/>
          </c:dLbls>
          <c:cat>
            <c:numRef>
              <c:f>'[Microsoft Word uygulamasında grafik]Sayfa1'!$A$2:$A$6</c:f>
              <c:numCache>
                <c:formatCode>General</c:formatCode>
                <c:ptCount val="5"/>
                <c:pt idx="0">
                  <c:v>2010</c:v>
                </c:pt>
                <c:pt idx="1">
                  <c:v>2011</c:v>
                </c:pt>
                <c:pt idx="2">
                  <c:v>2012</c:v>
                </c:pt>
                <c:pt idx="3">
                  <c:v>2013</c:v>
                </c:pt>
                <c:pt idx="4">
                  <c:v>2014</c:v>
                </c:pt>
              </c:numCache>
            </c:numRef>
          </c:cat>
          <c:val>
            <c:numRef>
              <c:f>'[Microsoft Word uygulamasında grafik]Sayfa1'!$C$2:$C$6</c:f>
              <c:numCache>
                <c:formatCode>General</c:formatCode>
                <c:ptCount val="5"/>
                <c:pt idx="0">
                  <c:v>5.7</c:v>
                </c:pt>
                <c:pt idx="1">
                  <c:v>8</c:v>
                </c:pt>
                <c:pt idx="2">
                  <c:v>9.5</c:v>
                </c:pt>
                <c:pt idx="3">
                  <c:v>10.299999999999999</c:v>
                </c:pt>
                <c:pt idx="4">
                  <c:v>9.9</c:v>
                </c:pt>
              </c:numCache>
            </c:numRef>
          </c:val>
        </c:ser>
        <c:dLbls>
          <c:dLblPos val="inEnd"/>
          <c:showLegendKey val="0"/>
          <c:showVal val="1"/>
          <c:showCatName val="0"/>
          <c:showSerName val="0"/>
          <c:showPercent val="0"/>
          <c:showBubbleSize val="0"/>
        </c:dLbls>
        <c:gapWidth val="150"/>
        <c:overlap val="100"/>
        <c:axId val="139523968"/>
        <c:axId val="139525504"/>
      </c:barChart>
      <c:catAx>
        <c:axId val="139523968"/>
        <c:scaling>
          <c:orientation val="minMax"/>
        </c:scaling>
        <c:delete val="0"/>
        <c:axPos val="b"/>
        <c:numFmt formatCode="General" sourceLinked="1"/>
        <c:majorTickMark val="out"/>
        <c:minorTickMark val="none"/>
        <c:tickLblPos val="nextTo"/>
        <c:txPr>
          <a:bodyPr/>
          <a:lstStyle/>
          <a:p>
            <a:pPr>
              <a:defRPr sz="2400"/>
            </a:pPr>
            <a:endParaRPr lang="tr-TR"/>
          </a:p>
        </c:txPr>
        <c:crossAx val="139525504"/>
        <c:crosses val="autoZero"/>
        <c:auto val="1"/>
        <c:lblAlgn val="ctr"/>
        <c:lblOffset val="100"/>
        <c:noMultiLvlLbl val="0"/>
      </c:catAx>
      <c:valAx>
        <c:axId val="139525504"/>
        <c:scaling>
          <c:orientation val="minMax"/>
        </c:scaling>
        <c:delete val="0"/>
        <c:axPos val="l"/>
        <c:majorGridlines/>
        <c:title>
          <c:tx>
            <c:rich>
              <a:bodyPr rot="-5400000" vert="horz"/>
              <a:lstStyle/>
              <a:p>
                <a:pPr>
                  <a:defRPr sz="1800"/>
                </a:pPr>
                <a:r>
                  <a:rPr lang="tr-TR" sz="1800"/>
                  <a:t>TON</a:t>
                </a:r>
              </a:p>
            </c:rich>
          </c:tx>
          <c:layout/>
          <c:overlay val="0"/>
        </c:title>
        <c:numFmt formatCode="General" sourceLinked="1"/>
        <c:majorTickMark val="out"/>
        <c:minorTickMark val="none"/>
        <c:tickLblPos val="nextTo"/>
        <c:txPr>
          <a:bodyPr/>
          <a:lstStyle/>
          <a:p>
            <a:pPr>
              <a:defRPr sz="1800"/>
            </a:pPr>
            <a:endParaRPr lang="tr-TR"/>
          </a:p>
        </c:txPr>
        <c:crossAx val="139523968"/>
        <c:crosses val="autoZero"/>
        <c:crossBetween val="between"/>
      </c:valAx>
    </c:plotArea>
    <c:legend>
      <c:legendPos val="b"/>
      <c:layout/>
      <c:overlay val="0"/>
      <c:txPr>
        <a:bodyPr/>
        <a:lstStyle/>
        <a:p>
          <a:pPr>
            <a:defRPr sz="2000"/>
          </a:pPr>
          <a:endParaRPr lang="tr-TR"/>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'[Microsoft Word uygulamasında grafik]Sayfa1'!$B$1</c:f>
              <c:strCache>
                <c:ptCount val="1"/>
                <c:pt idx="0">
                  <c:v>İçme sütü</c:v>
                </c:pt>
              </c:strCache>
            </c:strRef>
          </c:tx>
          <c:dLbls>
            <c:txPr>
              <a:bodyPr/>
              <a:lstStyle/>
              <a:p>
                <a:pPr>
                  <a:defRPr sz="1400"/>
                </a:pPr>
                <a:endParaRPr lang="tr-TR"/>
              </a:p>
            </c:txPr>
            <c:dLblPos val="r"/>
            <c:showLegendKey val="0"/>
            <c:showVal val="1"/>
            <c:showCatName val="0"/>
            <c:showSerName val="0"/>
            <c:showPercent val="0"/>
            <c:showBubbleSize val="0"/>
            <c:showLeaderLines val="0"/>
          </c:dLbls>
          <c:cat>
            <c:numRef>
              <c:f>'[Microsoft Word uygulamasında grafik]Sayfa1'!$A$2:$A$6</c:f>
              <c:numCache>
                <c:formatCode>General</c:formatCode>
                <c:ptCount val="5"/>
                <c:pt idx="0">
                  <c:v>2010</c:v>
                </c:pt>
                <c:pt idx="1">
                  <c:v>2011</c:v>
                </c:pt>
                <c:pt idx="2">
                  <c:v>2012</c:v>
                </c:pt>
                <c:pt idx="3">
                  <c:v>2013</c:v>
                </c:pt>
                <c:pt idx="4">
                  <c:v>2014</c:v>
                </c:pt>
              </c:numCache>
            </c:numRef>
          </c:cat>
          <c:val>
            <c:numRef>
              <c:f>'[Microsoft Word uygulamasında grafik]Sayfa1'!$B$2:$B$6</c:f>
              <c:numCache>
                <c:formatCode>General</c:formatCode>
                <c:ptCount val="5"/>
                <c:pt idx="0">
                  <c:v>1091</c:v>
                </c:pt>
                <c:pt idx="1">
                  <c:v>1165</c:v>
                </c:pt>
                <c:pt idx="2">
                  <c:v>1250</c:v>
                </c:pt>
                <c:pt idx="3">
                  <c:v>1298</c:v>
                </c:pt>
                <c:pt idx="4">
                  <c:v>1311</c:v>
                </c:pt>
              </c:numCache>
            </c:numRef>
          </c:val>
          <c:smooth val="0"/>
        </c:ser>
        <c:ser>
          <c:idx val="2"/>
          <c:order val="1"/>
          <c:tx>
            <c:strRef>
              <c:f>'[Microsoft Word uygulamasında grafik]Sayfa1'!$C$1</c:f>
              <c:strCache>
                <c:ptCount val="1"/>
                <c:pt idx="0">
                  <c:v>Peynir</c:v>
                </c:pt>
              </c:strCache>
            </c:strRef>
          </c:tx>
          <c:dLbls>
            <c:txPr>
              <a:bodyPr/>
              <a:lstStyle/>
              <a:p>
                <a:pPr>
                  <a:defRPr sz="1400"/>
                </a:pPr>
                <a:endParaRPr lang="tr-TR"/>
              </a:p>
            </c:txPr>
            <c:dLblPos val="r"/>
            <c:showLegendKey val="0"/>
            <c:showVal val="1"/>
            <c:showCatName val="0"/>
            <c:showSerName val="0"/>
            <c:showPercent val="0"/>
            <c:showBubbleSize val="0"/>
            <c:showLeaderLines val="0"/>
          </c:dLbls>
          <c:cat>
            <c:numRef>
              <c:f>'[Microsoft Word uygulamasında grafik]Sayfa1'!$A$2:$A$6</c:f>
              <c:numCache>
                <c:formatCode>General</c:formatCode>
                <c:ptCount val="5"/>
                <c:pt idx="0">
                  <c:v>2010</c:v>
                </c:pt>
                <c:pt idx="1">
                  <c:v>2011</c:v>
                </c:pt>
                <c:pt idx="2">
                  <c:v>2012</c:v>
                </c:pt>
                <c:pt idx="3">
                  <c:v>2013</c:v>
                </c:pt>
                <c:pt idx="4">
                  <c:v>2014</c:v>
                </c:pt>
              </c:numCache>
            </c:numRef>
          </c:cat>
          <c:val>
            <c:numRef>
              <c:f>'[Microsoft Word uygulamasında grafik]Sayfa1'!$C$2:$C$6</c:f>
              <c:numCache>
                <c:formatCode>General</c:formatCode>
                <c:ptCount val="5"/>
                <c:pt idx="0">
                  <c:v>473</c:v>
                </c:pt>
                <c:pt idx="1">
                  <c:v>519</c:v>
                </c:pt>
                <c:pt idx="2">
                  <c:v>564</c:v>
                </c:pt>
                <c:pt idx="3">
                  <c:v>600</c:v>
                </c:pt>
                <c:pt idx="4">
                  <c:v>630</c:v>
                </c:pt>
              </c:numCache>
            </c:numRef>
          </c:val>
          <c:smooth val="0"/>
        </c:ser>
        <c:ser>
          <c:idx val="3"/>
          <c:order val="2"/>
          <c:tx>
            <c:strRef>
              <c:f>'[Microsoft Word uygulamasında grafik]Sayfa1'!$D$1</c:f>
              <c:strCache>
                <c:ptCount val="1"/>
                <c:pt idx="0">
                  <c:v>Yoğurt</c:v>
                </c:pt>
              </c:strCache>
            </c:strRef>
          </c:tx>
          <c:dLbls>
            <c:txPr>
              <a:bodyPr/>
              <a:lstStyle/>
              <a:p>
                <a:pPr>
                  <a:defRPr sz="1400"/>
                </a:pPr>
                <a:endParaRPr lang="tr-TR"/>
              </a:p>
            </c:txPr>
            <c:dLblPos val="r"/>
            <c:showLegendKey val="0"/>
            <c:showVal val="1"/>
            <c:showCatName val="0"/>
            <c:showSerName val="0"/>
            <c:showPercent val="0"/>
            <c:showBubbleSize val="0"/>
            <c:showLeaderLines val="0"/>
          </c:dLbls>
          <c:cat>
            <c:numRef>
              <c:f>'[Microsoft Word uygulamasında grafik]Sayfa1'!$A$2:$A$6</c:f>
              <c:numCache>
                <c:formatCode>General</c:formatCode>
                <c:ptCount val="5"/>
                <c:pt idx="0">
                  <c:v>2010</c:v>
                </c:pt>
                <c:pt idx="1">
                  <c:v>2011</c:v>
                </c:pt>
                <c:pt idx="2">
                  <c:v>2012</c:v>
                </c:pt>
                <c:pt idx="3">
                  <c:v>2013</c:v>
                </c:pt>
                <c:pt idx="4">
                  <c:v>2014</c:v>
                </c:pt>
              </c:numCache>
            </c:numRef>
          </c:cat>
          <c:val>
            <c:numRef>
              <c:f>'[Microsoft Word uygulamasında grafik]Sayfa1'!$D$2:$D$6</c:f>
              <c:numCache>
                <c:formatCode>General</c:formatCode>
                <c:ptCount val="5"/>
                <c:pt idx="0">
                  <c:v>908</c:v>
                </c:pt>
                <c:pt idx="1">
                  <c:v>1007</c:v>
                </c:pt>
                <c:pt idx="2">
                  <c:v>1053</c:v>
                </c:pt>
                <c:pt idx="3">
                  <c:v>1081</c:v>
                </c:pt>
                <c:pt idx="4">
                  <c:v>1101</c:v>
                </c:pt>
              </c:numCache>
            </c:numRef>
          </c:val>
          <c:smooth val="0"/>
        </c:ser>
        <c:ser>
          <c:idx val="4"/>
          <c:order val="3"/>
          <c:tx>
            <c:strRef>
              <c:f>'[Microsoft Word uygulamasında grafik]Sayfa1'!$E$1</c:f>
              <c:strCache>
                <c:ptCount val="1"/>
                <c:pt idx="0">
                  <c:v>Ayran</c:v>
                </c:pt>
              </c:strCache>
            </c:strRef>
          </c:tx>
          <c:dLbls>
            <c:txPr>
              <a:bodyPr/>
              <a:lstStyle/>
              <a:p>
                <a:pPr>
                  <a:defRPr sz="1200"/>
                </a:pPr>
                <a:endParaRPr lang="tr-TR"/>
              </a:p>
            </c:txPr>
            <c:dLblPos val="r"/>
            <c:showLegendKey val="0"/>
            <c:showVal val="1"/>
            <c:showCatName val="0"/>
            <c:showSerName val="0"/>
            <c:showPercent val="0"/>
            <c:showBubbleSize val="0"/>
            <c:showLeaderLines val="0"/>
          </c:dLbls>
          <c:cat>
            <c:numRef>
              <c:f>'[Microsoft Word uygulamasında grafik]Sayfa1'!$A$2:$A$6</c:f>
              <c:numCache>
                <c:formatCode>General</c:formatCode>
                <c:ptCount val="5"/>
                <c:pt idx="0">
                  <c:v>2010</c:v>
                </c:pt>
                <c:pt idx="1">
                  <c:v>2011</c:v>
                </c:pt>
                <c:pt idx="2">
                  <c:v>2012</c:v>
                </c:pt>
                <c:pt idx="3">
                  <c:v>2013</c:v>
                </c:pt>
                <c:pt idx="4">
                  <c:v>2014</c:v>
                </c:pt>
              </c:numCache>
            </c:numRef>
          </c:cat>
          <c:val>
            <c:numRef>
              <c:f>'[Microsoft Word uygulamasında grafik]Sayfa1'!$E$2:$E$6</c:f>
              <c:numCache>
                <c:formatCode>General</c:formatCode>
                <c:ptCount val="5"/>
                <c:pt idx="0">
                  <c:v>398</c:v>
                </c:pt>
                <c:pt idx="1">
                  <c:v>459</c:v>
                </c:pt>
                <c:pt idx="2">
                  <c:v>508</c:v>
                </c:pt>
                <c:pt idx="3">
                  <c:v>560</c:v>
                </c:pt>
                <c:pt idx="4">
                  <c:v>599</c:v>
                </c:pt>
              </c:numCache>
            </c:numRef>
          </c:val>
          <c:smooth val="0"/>
        </c:ser>
        <c:ser>
          <c:idx val="5"/>
          <c:order val="4"/>
          <c:tx>
            <c:strRef>
              <c:f>'[Microsoft Word uygulamasında grafik]Sayfa1'!$F$1</c:f>
              <c:strCache>
                <c:ptCount val="1"/>
                <c:pt idx="0">
                  <c:v>Tereyağı</c:v>
                </c:pt>
              </c:strCache>
            </c:strRef>
          </c:tx>
          <c:dLbls>
            <c:txPr>
              <a:bodyPr/>
              <a:lstStyle/>
              <a:p>
                <a:pPr>
                  <a:defRPr sz="1400"/>
                </a:pPr>
                <a:endParaRPr lang="tr-TR"/>
              </a:p>
            </c:txPr>
            <c:dLblPos val="r"/>
            <c:showLegendKey val="0"/>
            <c:showVal val="1"/>
            <c:showCatName val="0"/>
            <c:showSerName val="0"/>
            <c:showPercent val="0"/>
            <c:showBubbleSize val="0"/>
            <c:showLeaderLines val="0"/>
          </c:dLbls>
          <c:cat>
            <c:numRef>
              <c:f>'[Microsoft Word uygulamasında grafik]Sayfa1'!$A$2:$A$6</c:f>
              <c:numCache>
                <c:formatCode>General</c:formatCode>
                <c:ptCount val="5"/>
                <c:pt idx="0">
                  <c:v>2010</c:v>
                </c:pt>
                <c:pt idx="1">
                  <c:v>2011</c:v>
                </c:pt>
                <c:pt idx="2">
                  <c:v>2012</c:v>
                </c:pt>
                <c:pt idx="3">
                  <c:v>2013</c:v>
                </c:pt>
                <c:pt idx="4">
                  <c:v>2014</c:v>
                </c:pt>
              </c:numCache>
            </c:numRef>
          </c:cat>
          <c:val>
            <c:numRef>
              <c:f>'[Microsoft Word uygulamasında grafik]Sayfa1'!$F$2:$F$6</c:f>
              <c:numCache>
                <c:formatCode>General</c:formatCode>
                <c:ptCount val="5"/>
                <c:pt idx="0">
                  <c:v>33</c:v>
                </c:pt>
                <c:pt idx="1">
                  <c:v>35</c:v>
                </c:pt>
                <c:pt idx="2">
                  <c:v>40</c:v>
                </c:pt>
                <c:pt idx="3">
                  <c:v>42</c:v>
                </c:pt>
                <c:pt idx="4">
                  <c:v>46</c:v>
                </c:pt>
              </c:numCache>
            </c:numRef>
          </c:val>
          <c:smooth val="0"/>
        </c:ser>
        <c:ser>
          <c:idx val="6"/>
          <c:order val="5"/>
          <c:tx>
            <c:strRef>
              <c:f>'[Microsoft Word uygulamasında grafik]Sayfa1'!$G$1</c:f>
              <c:strCache>
                <c:ptCount val="1"/>
                <c:pt idx="0">
                  <c:v>Süttozu</c:v>
                </c:pt>
              </c:strCache>
            </c:strRef>
          </c:tx>
          <c:dLbls>
            <c:txPr>
              <a:bodyPr/>
              <a:lstStyle/>
              <a:p>
                <a:pPr>
                  <a:defRPr sz="1400"/>
                </a:pPr>
                <a:endParaRPr lang="tr-TR"/>
              </a:p>
            </c:txPr>
            <c:dLblPos val="r"/>
            <c:showLegendKey val="0"/>
            <c:showVal val="1"/>
            <c:showCatName val="0"/>
            <c:showSerName val="0"/>
            <c:showPercent val="0"/>
            <c:showBubbleSize val="0"/>
            <c:showLeaderLines val="0"/>
          </c:dLbls>
          <c:cat>
            <c:numRef>
              <c:f>'[Microsoft Word uygulamasında grafik]Sayfa1'!$A$2:$A$6</c:f>
              <c:numCache>
                <c:formatCode>General</c:formatCode>
                <c:ptCount val="5"/>
                <c:pt idx="0">
                  <c:v>2010</c:v>
                </c:pt>
                <c:pt idx="1">
                  <c:v>2011</c:v>
                </c:pt>
                <c:pt idx="2">
                  <c:v>2012</c:v>
                </c:pt>
                <c:pt idx="3">
                  <c:v>2013</c:v>
                </c:pt>
                <c:pt idx="4">
                  <c:v>2014</c:v>
                </c:pt>
              </c:numCache>
            </c:numRef>
          </c:cat>
          <c:val>
            <c:numRef>
              <c:f>'[Microsoft Word uygulamasında grafik]Sayfa1'!$G$2:$G$6</c:f>
              <c:numCache>
                <c:formatCode>General</c:formatCode>
                <c:ptCount val="5"/>
                <c:pt idx="0">
                  <c:v>72</c:v>
                </c:pt>
                <c:pt idx="1">
                  <c:v>79</c:v>
                </c:pt>
                <c:pt idx="2">
                  <c:v>84</c:v>
                </c:pt>
                <c:pt idx="3">
                  <c:v>79</c:v>
                </c:pt>
                <c:pt idx="4">
                  <c:v>101</c:v>
                </c:pt>
              </c:numCache>
            </c:numRef>
          </c:val>
          <c:smooth val="0"/>
        </c:ser>
        <c:ser>
          <c:idx val="7"/>
          <c:order val="6"/>
          <c:tx>
            <c:strRef>
              <c:f>'[Microsoft Word uygulamasında grafik]Sayfa1'!$H$1</c:f>
              <c:strCache>
                <c:ptCount val="1"/>
                <c:pt idx="0">
                  <c:v>Dondurma</c:v>
                </c:pt>
              </c:strCache>
            </c:strRef>
          </c:tx>
          <c:dLbls>
            <c:txPr>
              <a:bodyPr/>
              <a:lstStyle/>
              <a:p>
                <a:pPr>
                  <a:defRPr sz="1400"/>
                </a:pPr>
                <a:endParaRPr lang="tr-TR"/>
              </a:p>
            </c:txPr>
            <c:dLblPos val="r"/>
            <c:showLegendKey val="0"/>
            <c:showVal val="1"/>
            <c:showCatName val="0"/>
            <c:showSerName val="0"/>
            <c:showPercent val="0"/>
            <c:showBubbleSize val="0"/>
            <c:showLeaderLines val="0"/>
          </c:dLbls>
          <c:cat>
            <c:numRef>
              <c:f>'[Microsoft Word uygulamasında grafik]Sayfa1'!$A$2:$A$6</c:f>
              <c:numCache>
                <c:formatCode>General</c:formatCode>
                <c:ptCount val="5"/>
                <c:pt idx="0">
                  <c:v>2010</c:v>
                </c:pt>
                <c:pt idx="1">
                  <c:v>2011</c:v>
                </c:pt>
                <c:pt idx="2">
                  <c:v>2012</c:v>
                </c:pt>
                <c:pt idx="3">
                  <c:v>2013</c:v>
                </c:pt>
                <c:pt idx="4">
                  <c:v>2014</c:v>
                </c:pt>
              </c:numCache>
            </c:numRef>
          </c:cat>
          <c:val>
            <c:numRef>
              <c:f>'[Microsoft Word uygulamasında grafik]Sayfa1'!$H$2:$H$6</c:f>
              <c:numCache>
                <c:formatCode>General</c:formatCode>
                <c:ptCount val="5"/>
                <c:pt idx="0">
                  <c:v>243</c:v>
                </c:pt>
                <c:pt idx="1">
                  <c:v>291</c:v>
                </c:pt>
                <c:pt idx="2">
                  <c:v>303</c:v>
                </c:pt>
                <c:pt idx="3">
                  <c:v>314</c:v>
                </c:pt>
                <c:pt idx="4">
                  <c:v>327</c:v>
                </c:pt>
              </c:numCache>
            </c:numRef>
          </c:val>
          <c:smooth val="0"/>
        </c:ser>
        <c:dLbls>
          <c:dLblPos val="r"/>
          <c:showLegendKey val="0"/>
          <c:showVal val="1"/>
          <c:showCatName val="0"/>
          <c:showSerName val="0"/>
          <c:showPercent val="0"/>
          <c:showBubbleSize val="0"/>
        </c:dLbls>
        <c:marker val="1"/>
        <c:smooth val="0"/>
        <c:axId val="141548928"/>
        <c:axId val="141231232"/>
      </c:lineChart>
      <c:catAx>
        <c:axId val="141548928"/>
        <c:scaling>
          <c:orientation val="minMax"/>
        </c:scaling>
        <c:delete val="0"/>
        <c:axPos val="b"/>
        <c:numFmt formatCode="General" sourceLinked="1"/>
        <c:majorTickMark val="out"/>
        <c:minorTickMark val="none"/>
        <c:tickLblPos val="nextTo"/>
        <c:txPr>
          <a:bodyPr/>
          <a:lstStyle/>
          <a:p>
            <a:pPr>
              <a:defRPr sz="1600"/>
            </a:pPr>
            <a:endParaRPr lang="tr-TR"/>
          </a:p>
        </c:txPr>
        <c:crossAx val="141231232"/>
        <c:crosses val="autoZero"/>
        <c:auto val="1"/>
        <c:lblAlgn val="ctr"/>
        <c:lblOffset val="100"/>
        <c:noMultiLvlLbl val="0"/>
      </c:catAx>
      <c:valAx>
        <c:axId val="141231232"/>
        <c:scaling>
          <c:orientation val="minMax"/>
        </c:scaling>
        <c:delete val="0"/>
        <c:axPos val="l"/>
        <c:majorGridlines/>
        <c:title>
          <c:tx>
            <c:rich>
              <a:bodyPr rot="-5400000" vert="horz"/>
              <a:lstStyle/>
              <a:p>
                <a:pPr>
                  <a:defRPr sz="1800"/>
                </a:pPr>
                <a:r>
                  <a:rPr lang="tr-TR" sz="1800"/>
                  <a:t>Bin</a:t>
                </a:r>
                <a:r>
                  <a:rPr lang="tr-TR" sz="1800" baseline="0"/>
                  <a:t> Ton</a:t>
                </a:r>
                <a:endParaRPr lang="tr-TR" sz="1800"/>
              </a:p>
            </c:rich>
          </c:tx>
          <c:layout/>
          <c:overlay val="0"/>
        </c:title>
        <c:numFmt formatCode="General" sourceLinked="1"/>
        <c:majorTickMark val="out"/>
        <c:minorTickMark val="none"/>
        <c:tickLblPos val="nextTo"/>
        <c:txPr>
          <a:bodyPr/>
          <a:lstStyle/>
          <a:p>
            <a:pPr>
              <a:defRPr sz="1800"/>
            </a:pPr>
            <a:endParaRPr lang="tr-TR"/>
          </a:p>
        </c:txPr>
        <c:crossAx val="141548928"/>
        <c:crosses val="autoZero"/>
        <c:crossBetween val="between"/>
      </c:valAx>
    </c:plotArea>
    <c:legend>
      <c:legendPos val="r"/>
      <c:layout>
        <c:manualLayout>
          <c:xMode val="edge"/>
          <c:yMode val="edge"/>
          <c:x val="0.88964555993000871"/>
          <c:y val="0.20227065957302265"/>
          <c:w val="0.10202110673665792"/>
          <c:h val="0.4597666322547922"/>
        </c:manualLayout>
      </c:layout>
      <c:overlay val="0"/>
    </c:legend>
    <c:plotVisOnly val="1"/>
    <c:dispBlanksAs val="gap"/>
    <c:showDLblsOverMax val="0"/>
  </c:chart>
  <c:externalData r:id="rId2">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7A566B-04C4-48A8-ADCE-5BD756BAD105}" type="doc">
      <dgm:prSet loTypeId="urn:microsoft.com/office/officeart/2005/8/layout/vList3#2" loCatId="list" qsTypeId="urn:microsoft.com/office/officeart/2005/8/quickstyle/simple1" qsCatId="simple" csTypeId="urn:microsoft.com/office/officeart/2005/8/colors/accent1_2" csCatId="accent1" phldr="1"/>
      <dgm:spPr/>
      <dgm:t>
        <a:bodyPr/>
        <a:lstStyle/>
        <a:p>
          <a:endParaRPr lang="tr-TR"/>
        </a:p>
      </dgm:t>
    </dgm:pt>
    <dgm:pt modelId="{1C028FF7-CAE0-4EB7-8F00-BFD30D3C4B28}">
      <dgm:prSet custT="1"/>
      <dgm:spPr>
        <a:solidFill>
          <a:schemeClr val="bg2"/>
        </a:solidFill>
      </dgm:spPr>
      <dgm:t>
        <a:bodyPr/>
        <a:lstStyle/>
        <a:p>
          <a:pPr algn="just" rtl="0"/>
          <a:r>
            <a:rPr lang="tr-TR" sz="2400" b="1" dirty="0" smtClean="0">
              <a:solidFill>
                <a:schemeClr val="tx1"/>
              </a:solidFill>
            </a:rPr>
            <a:t>İnsanlar sağlıklı olarak büyümek ve gelişmek için süt ve süt ürünleri tüketmek zorundadırlar.</a:t>
          </a:r>
        </a:p>
      </dgm:t>
    </dgm:pt>
    <dgm:pt modelId="{EBAEB001-1681-49A5-875C-F1F0BB5C17E1}" type="parTrans" cxnId="{C7530066-2CA5-4629-BB22-6DA95E84560E}">
      <dgm:prSet/>
      <dgm:spPr/>
      <dgm:t>
        <a:bodyPr/>
        <a:lstStyle/>
        <a:p>
          <a:endParaRPr lang="tr-TR"/>
        </a:p>
      </dgm:t>
    </dgm:pt>
    <dgm:pt modelId="{6B5CEFBB-EA9F-45F7-8D76-4B52046D0F0A}" type="sibTrans" cxnId="{C7530066-2CA5-4629-BB22-6DA95E84560E}">
      <dgm:prSet/>
      <dgm:spPr/>
      <dgm:t>
        <a:bodyPr/>
        <a:lstStyle/>
        <a:p>
          <a:endParaRPr lang="tr-TR"/>
        </a:p>
      </dgm:t>
    </dgm:pt>
    <dgm:pt modelId="{65D0AB58-B804-4C7E-99D5-B8F35D52EE3A}">
      <dgm:prSet custT="1"/>
      <dgm:spPr>
        <a:solidFill>
          <a:schemeClr val="bg2"/>
        </a:solidFill>
      </dgm:spPr>
      <dgm:t>
        <a:bodyPr/>
        <a:lstStyle/>
        <a:p>
          <a:pPr algn="just" rtl="0"/>
          <a:r>
            <a:rPr lang="tr-TR" sz="2000" b="1" dirty="0" smtClean="0">
              <a:solidFill>
                <a:schemeClr val="tx1"/>
              </a:solidFill>
            </a:rPr>
            <a:t>Sü</a:t>
          </a:r>
          <a:r>
            <a:rPr lang="tr-TR" sz="2000" b="1" dirty="0" smtClean="0">
              <a:solidFill>
                <a:schemeClr val="tx1"/>
              </a:solidFill>
              <a:effectLst/>
              <a:latin typeface="Times New Roman"/>
              <a:ea typeface="Times New Roman"/>
            </a:rPr>
            <a:t>t, insan ve birçok canlı için yaşamın ilk gıdası olduğu gibi insan yaşamının her evresinde tüketilmesi gereken, adına gün kutlanan “mucizevî” bir gıda maddesidir. Bu yüzden yete</a:t>
          </a:r>
          <a:r>
            <a:rPr lang="tr-TR" sz="2000" b="1" dirty="0" smtClean="0">
              <a:solidFill>
                <a:schemeClr val="tx1"/>
              </a:solidFill>
            </a:rPr>
            <a:t>rli ve dengeli beslenmesinde önemli bir yer tutmaktadır.       </a:t>
          </a:r>
          <a:endParaRPr lang="tr-TR" sz="2000" b="1" dirty="0">
            <a:solidFill>
              <a:schemeClr val="tx1"/>
            </a:solidFill>
          </a:endParaRPr>
        </a:p>
      </dgm:t>
    </dgm:pt>
    <dgm:pt modelId="{4F477B5F-0E5F-4825-BD0A-599867A8EEEE}" type="parTrans" cxnId="{8C77104C-B874-48F8-AD46-6C25ECC92C90}">
      <dgm:prSet/>
      <dgm:spPr/>
      <dgm:t>
        <a:bodyPr/>
        <a:lstStyle/>
        <a:p>
          <a:endParaRPr lang="tr-TR"/>
        </a:p>
      </dgm:t>
    </dgm:pt>
    <dgm:pt modelId="{4689F6CA-8F41-4719-B8BB-5F273C150CBB}" type="sibTrans" cxnId="{8C77104C-B874-48F8-AD46-6C25ECC92C90}">
      <dgm:prSet/>
      <dgm:spPr/>
      <dgm:t>
        <a:bodyPr/>
        <a:lstStyle/>
        <a:p>
          <a:endParaRPr lang="tr-TR"/>
        </a:p>
      </dgm:t>
    </dgm:pt>
    <dgm:pt modelId="{BD890E81-1528-4607-92E2-94463ACF0E44}">
      <dgm:prSet/>
      <dgm:spPr>
        <a:solidFill>
          <a:schemeClr val="bg2"/>
        </a:solidFill>
      </dgm:spPr>
      <dgm:t>
        <a:bodyPr/>
        <a:lstStyle/>
        <a:p>
          <a:pPr algn="just" rtl="0"/>
          <a:r>
            <a:rPr lang="tr-TR" b="1" dirty="0" smtClean="0">
              <a:solidFill>
                <a:schemeClr val="tx1"/>
              </a:solidFill>
            </a:rPr>
            <a:t>Beyin gelişimi bakımından hayati öneme sahip elzem amino asitler, başta süt ve süt ürünleri olmak üzere sadece hayvansal kökenli proteinlerde bulunmaktadır.   </a:t>
          </a:r>
          <a:endParaRPr lang="tr-TR" b="1" dirty="0">
            <a:solidFill>
              <a:schemeClr val="tx1"/>
            </a:solidFill>
          </a:endParaRPr>
        </a:p>
      </dgm:t>
    </dgm:pt>
    <dgm:pt modelId="{BF769FD5-34C3-478B-A6AB-05FD94F86881}" type="parTrans" cxnId="{B86F1088-653B-4C3E-9B98-4709F1F46890}">
      <dgm:prSet/>
      <dgm:spPr/>
      <dgm:t>
        <a:bodyPr/>
        <a:lstStyle/>
        <a:p>
          <a:endParaRPr lang="tr-TR"/>
        </a:p>
      </dgm:t>
    </dgm:pt>
    <dgm:pt modelId="{B46452F8-D690-453F-8359-599980205564}" type="sibTrans" cxnId="{B86F1088-653B-4C3E-9B98-4709F1F46890}">
      <dgm:prSet/>
      <dgm:spPr/>
      <dgm:t>
        <a:bodyPr/>
        <a:lstStyle/>
        <a:p>
          <a:endParaRPr lang="tr-TR"/>
        </a:p>
      </dgm:t>
    </dgm:pt>
    <dgm:pt modelId="{24FD9810-931A-42CC-8729-FA3E4C94A851}" type="pres">
      <dgm:prSet presAssocID="{6B7A566B-04C4-48A8-ADCE-5BD756BAD105}" presName="linearFlow" presStyleCnt="0">
        <dgm:presLayoutVars>
          <dgm:dir/>
          <dgm:resizeHandles val="exact"/>
        </dgm:presLayoutVars>
      </dgm:prSet>
      <dgm:spPr/>
      <dgm:t>
        <a:bodyPr/>
        <a:lstStyle/>
        <a:p>
          <a:endParaRPr lang="tr-TR"/>
        </a:p>
      </dgm:t>
    </dgm:pt>
    <dgm:pt modelId="{FE8B014E-1C9B-4118-B9EC-22BD1CB01E9F}" type="pres">
      <dgm:prSet presAssocID="{65D0AB58-B804-4C7E-99D5-B8F35D52EE3A}" presName="composite" presStyleCnt="0"/>
      <dgm:spPr/>
    </dgm:pt>
    <dgm:pt modelId="{6835E047-2689-48BB-9F5E-E45FEC4EFFF3}" type="pres">
      <dgm:prSet presAssocID="{65D0AB58-B804-4C7E-99D5-B8F35D52EE3A}" presName="imgShp" presStyleLbl="fgImgPlace1" presStyleIdx="0" presStyleCnt="3" custLinFactNeighborX="-65541" custLinFactNeighborY="1753"/>
      <dgm:spPr>
        <a:blipFill rotWithShape="1">
          <a:blip xmlns:r="http://schemas.openxmlformats.org/officeDocument/2006/relationships" r:embed="rId1"/>
          <a:stretch>
            <a:fillRect/>
          </a:stretch>
        </a:blipFill>
      </dgm:spPr>
      <dgm:t>
        <a:bodyPr/>
        <a:lstStyle/>
        <a:p>
          <a:endParaRPr lang="tr-TR"/>
        </a:p>
      </dgm:t>
    </dgm:pt>
    <dgm:pt modelId="{6281D275-B48B-4DAF-B954-609997696043}" type="pres">
      <dgm:prSet presAssocID="{65D0AB58-B804-4C7E-99D5-B8F35D52EE3A}" presName="txShp" presStyleLbl="node1" presStyleIdx="0" presStyleCnt="3" custScaleX="126390" custLinFactNeighborX="12586" custLinFactNeighborY="23152">
        <dgm:presLayoutVars>
          <dgm:bulletEnabled val="1"/>
        </dgm:presLayoutVars>
      </dgm:prSet>
      <dgm:spPr/>
      <dgm:t>
        <a:bodyPr/>
        <a:lstStyle/>
        <a:p>
          <a:endParaRPr lang="tr-TR"/>
        </a:p>
      </dgm:t>
    </dgm:pt>
    <dgm:pt modelId="{B5AE3694-E791-4793-9CC7-35F233E49069}" type="pres">
      <dgm:prSet presAssocID="{4689F6CA-8F41-4719-B8BB-5F273C150CBB}" presName="spacing" presStyleCnt="0"/>
      <dgm:spPr/>
    </dgm:pt>
    <dgm:pt modelId="{9320DC52-4517-4974-9142-852747D5A4A0}" type="pres">
      <dgm:prSet presAssocID="{1C028FF7-CAE0-4EB7-8F00-BFD30D3C4B28}" presName="composite" presStyleCnt="0"/>
      <dgm:spPr/>
    </dgm:pt>
    <dgm:pt modelId="{81B33F24-C3D7-4B4B-98DE-1EB2BD32F614}" type="pres">
      <dgm:prSet presAssocID="{1C028FF7-CAE0-4EB7-8F00-BFD30D3C4B28}" presName="imgShp" presStyleLbl="fgImgPlace1" presStyleIdx="1" presStyleCnt="3" custLinFactNeighborX="-74272" custLinFactNeighborY="25789"/>
      <dgm:spPr>
        <a:blipFill rotWithShape="1">
          <a:blip xmlns:r="http://schemas.openxmlformats.org/officeDocument/2006/relationships" r:embed="rId1"/>
          <a:stretch>
            <a:fillRect/>
          </a:stretch>
        </a:blipFill>
      </dgm:spPr>
      <dgm:t>
        <a:bodyPr/>
        <a:lstStyle/>
        <a:p>
          <a:endParaRPr lang="tr-TR"/>
        </a:p>
      </dgm:t>
    </dgm:pt>
    <dgm:pt modelId="{DCD87642-E523-44FA-BFA7-4879889FE716}" type="pres">
      <dgm:prSet presAssocID="{1C028FF7-CAE0-4EB7-8F00-BFD30D3C4B28}" presName="txShp" presStyleLbl="node1" presStyleIdx="1" presStyleCnt="3" custScaleX="127565" custLinFactY="69104" custLinFactNeighborX="11239" custLinFactNeighborY="100000">
        <dgm:presLayoutVars>
          <dgm:bulletEnabled val="1"/>
        </dgm:presLayoutVars>
      </dgm:prSet>
      <dgm:spPr/>
      <dgm:t>
        <a:bodyPr/>
        <a:lstStyle/>
        <a:p>
          <a:endParaRPr lang="tr-TR"/>
        </a:p>
      </dgm:t>
    </dgm:pt>
    <dgm:pt modelId="{B334395C-F283-4947-85FA-1C29202284D7}" type="pres">
      <dgm:prSet presAssocID="{6B5CEFBB-EA9F-45F7-8D76-4B52046D0F0A}" presName="spacing" presStyleCnt="0"/>
      <dgm:spPr/>
    </dgm:pt>
    <dgm:pt modelId="{FAE3569C-8079-40CD-A7A0-1BA8099D17F2}" type="pres">
      <dgm:prSet presAssocID="{BD890E81-1528-4607-92E2-94463ACF0E44}" presName="composite" presStyleCnt="0"/>
      <dgm:spPr/>
    </dgm:pt>
    <dgm:pt modelId="{06BADE53-FE87-4E33-9A49-5119B26DEFE4}" type="pres">
      <dgm:prSet presAssocID="{BD890E81-1528-4607-92E2-94463ACF0E44}" presName="imgShp" presStyleLbl="fgImgPlace1" presStyleIdx="2" presStyleCnt="3" custLinFactNeighborX="-89466" custLinFactNeighborY="-19031"/>
      <dgm:spPr>
        <a:blipFill rotWithShape="1">
          <a:blip xmlns:r="http://schemas.openxmlformats.org/officeDocument/2006/relationships" r:embed="rId1"/>
          <a:stretch>
            <a:fillRect/>
          </a:stretch>
        </a:blipFill>
      </dgm:spPr>
      <dgm:t>
        <a:bodyPr/>
        <a:lstStyle/>
        <a:p>
          <a:endParaRPr lang="tr-TR"/>
        </a:p>
      </dgm:t>
    </dgm:pt>
    <dgm:pt modelId="{AEEE6B5C-5E02-4E0B-8BFF-2F2EC056F015}" type="pres">
      <dgm:prSet presAssocID="{BD890E81-1528-4607-92E2-94463ACF0E44}" presName="txShp" presStyleLbl="node1" presStyleIdx="2" presStyleCnt="3" custScaleX="125255" custScaleY="187241" custLinFactY="-44996" custLinFactNeighborX="10544" custLinFactNeighborY="-100000">
        <dgm:presLayoutVars>
          <dgm:bulletEnabled val="1"/>
        </dgm:presLayoutVars>
      </dgm:prSet>
      <dgm:spPr/>
      <dgm:t>
        <a:bodyPr/>
        <a:lstStyle/>
        <a:p>
          <a:endParaRPr lang="tr-TR"/>
        </a:p>
      </dgm:t>
    </dgm:pt>
  </dgm:ptLst>
  <dgm:cxnLst>
    <dgm:cxn modelId="{8C77104C-B874-48F8-AD46-6C25ECC92C90}" srcId="{6B7A566B-04C4-48A8-ADCE-5BD756BAD105}" destId="{65D0AB58-B804-4C7E-99D5-B8F35D52EE3A}" srcOrd="0" destOrd="0" parTransId="{4F477B5F-0E5F-4825-BD0A-599867A8EEEE}" sibTransId="{4689F6CA-8F41-4719-B8BB-5F273C150CBB}"/>
    <dgm:cxn modelId="{C7530066-2CA5-4629-BB22-6DA95E84560E}" srcId="{6B7A566B-04C4-48A8-ADCE-5BD756BAD105}" destId="{1C028FF7-CAE0-4EB7-8F00-BFD30D3C4B28}" srcOrd="1" destOrd="0" parTransId="{EBAEB001-1681-49A5-875C-F1F0BB5C17E1}" sibTransId="{6B5CEFBB-EA9F-45F7-8D76-4B52046D0F0A}"/>
    <dgm:cxn modelId="{3A213E9F-71A9-4941-8DDC-037912C234BD}" type="presOf" srcId="{6B7A566B-04C4-48A8-ADCE-5BD756BAD105}" destId="{24FD9810-931A-42CC-8729-FA3E4C94A851}" srcOrd="0" destOrd="0" presId="urn:microsoft.com/office/officeart/2005/8/layout/vList3#2"/>
    <dgm:cxn modelId="{0B7F6D20-6DC0-4EB5-8B15-E1AAAA9ACF39}" type="presOf" srcId="{BD890E81-1528-4607-92E2-94463ACF0E44}" destId="{AEEE6B5C-5E02-4E0B-8BFF-2F2EC056F015}" srcOrd="0" destOrd="0" presId="urn:microsoft.com/office/officeart/2005/8/layout/vList3#2"/>
    <dgm:cxn modelId="{B86F1088-653B-4C3E-9B98-4709F1F46890}" srcId="{6B7A566B-04C4-48A8-ADCE-5BD756BAD105}" destId="{BD890E81-1528-4607-92E2-94463ACF0E44}" srcOrd="2" destOrd="0" parTransId="{BF769FD5-34C3-478B-A6AB-05FD94F86881}" sibTransId="{B46452F8-D690-453F-8359-599980205564}"/>
    <dgm:cxn modelId="{50C3CFB1-24F4-42FA-BE2F-39F935327B26}" type="presOf" srcId="{1C028FF7-CAE0-4EB7-8F00-BFD30D3C4B28}" destId="{DCD87642-E523-44FA-BFA7-4879889FE716}" srcOrd="0" destOrd="0" presId="urn:microsoft.com/office/officeart/2005/8/layout/vList3#2"/>
    <dgm:cxn modelId="{61A1DDB7-6B7D-4F7A-88C0-3943BD5323CC}" type="presOf" srcId="{65D0AB58-B804-4C7E-99D5-B8F35D52EE3A}" destId="{6281D275-B48B-4DAF-B954-609997696043}" srcOrd="0" destOrd="0" presId="urn:microsoft.com/office/officeart/2005/8/layout/vList3#2"/>
    <dgm:cxn modelId="{01B684FC-D781-4994-B42B-9FE18A45F82A}" type="presParOf" srcId="{24FD9810-931A-42CC-8729-FA3E4C94A851}" destId="{FE8B014E-1C9B-4118-B9EC-22BD1CB01E9F}" srcOrd="0" destOrd="0" presId="urn:microsoft.com/office/officeart/2005/8/layout/vList3#2"/>
    <dgm:cxn modelId="{C2588A1F-0E42-4239-8E1D-86F5706BFDE5}" type="presParOf" srcId="{FE8B014E-1C9B-4118-B9EC-22BD1CB01E9F}" destId="{6835E047-2689-48BB-9F5E-E45FEC4EFFF3}" srcOrd="0" destOrd="0" presId="urn:microsoft.com/office/officeart/2005/8/layout/vList3#2"/>
    <dgm:cxn modelId="{6F318369-AE9A-4097-B0C0-AE3DB6F43018}" type="presParOf" srcId="{FE8B014E-1C9B-4118-B9EC-22BD1CB01E9F}" destId="{6281D275-B48B-4DAF-B954-609997696043}" srcOrd="1" destOrd="0" presId="urn:microsoft.com/office/officeart/2005/8/layout/vList3#2"/>
    <dgm:cxn modelId="{FC3BE8B8-397B-4D3E-8861-6B46D6CABAB8}" type="presParOf" srcId="{24FD9810-931A-42CC-8729-FA3E4C94A851}" destId="{B5AE3694-E791-4793-9CC7-35F233E49069}" srcOrd="1" destOrd="0" presId="urn:microsoft.com/office/officeart/2005/8/layout/vList3#2"/>
    <dgm:cxn modelId="{E3FC960D-3456-4523-96D9-ACEA28C01AF4}" type="presParOf" srcId="{24FD9810-931A-42CC-8729-FA3E4C94A851}" destId="{9320DC52-4517-4974-9142-852747D5A4A0}" srcOrd="2" destOrd="0" presId="urn:microsoft.com/office/officeart/2005/8/layout/vList3#2"/>
    <dgm:cxn modelId="{AECA03C6-D7BE-4A19-93BA-5ABD9D25A7CE}" type="presParOf" srcId="{9320DC52-4517-4974-9142-852747D5A4A0}" destId="{81B33F24-C3D7-4B4B-98DE-1EB2BD32F614}" srcOrd="0" destOrd="0" presId="urn:microsoft.com/office/officeart/2005/8/layout/vList3#2"/>
    <dgm:cxn modelId="{87D715FB-A29A-437E-BDD0-03D634CD7DA5}" type="presParOf" srcId="{9320DC52-4517-4974-9142-852747D5A4A0}" destId="{DCD87642-E523-44FA-BFA7-4879889FE716}" srcOrd="1" destOrd="0" presId="urn:microsoft.com/office/officeart/2005/8/layout/vList3#2"/>
    <dgm:cxn modelId="{FDCBBF03-0790-4295-8DF7-D7B6F5BE607D}" type="presParOf" srcId="{24FD9810-931A-42CC-8729-FA3E4C94A851}" destId="{B334395C-F283-4947-85FA-1C29202284D7}" srcOrd="3" destOrd="0" presId="urn:microsoft.com/office/officeart/2005/8/layout/vList3#2"/>
    <dgm:cxn modelId="{4E828DBF-0D8C-4F94-9C2D-47035A65CD9E}" type="presParOf" srcId="{24FD9810-931A-42CC-8729-FA3E4C94A851}" destId="{FAE3569C-8079-40CD-A7A0-1BA8099D17F2}" srcOrd="4" destOrd="0" presId="urn:microsoft.com/office/officeart/2005/8/layout/vList3#2"/>
    <dgm:cxn modelId="{1E98266C-C7B5-42B7-87C2-7E4FBA1A9BB9}" type="presParOf" srcId="{FAE3569C-8079-40CD-A7A0-1BA8099D17F2}" destId="{06BADE53-FE87-4E33-9A49-5119B26DEFE4}" srcOrd="0" destOrd="0" presId="urn:microsoft.com/office/officeart/2005/8/layout/vList3#2"/>
    <dgm:cxn modelId="{D2440883-1144-4A87-9662-5736202FDC3C}" type="presParOf" srcId="{FAE3569C-8079-40CD-A7A0-1BA8099D17F2}" destId="{AEEE6B5C-5E02-4E0B-8BFF-2F2EC056F015}" srcOrd="1" destOrd="0" presId="urn:microsoft.com/office/officeart/2005/8/layout/vList3#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1D275-B48B-4DAF-B954-609997696043}">
      <dsp:nvSpPr>
        <dsp:cNvPr id="0" name=""/>
        <dsp:cNvSpPr/>
      </dsp:nvSpPr>
      <dsp:spPr>
        <a:xfrm rot="10800000">
          <a:off x="1457229" y="287911"/>
          <a:ext cx="7678634" cy="1231378"/>
        </a:xfrm>
        <a:prstGeom prst="homePlate">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3004" tIns="76200" rIns="142240" bIns="76200" numCol="1" spcCol="1270" anchor="ctr" anchorCtr="0">
          <a:noAutofit/>
        </a:bodyPr>
        <a:lstStyle/>
        <a:p>
          <a:pPr lvl="0" algn="just" defTabSz="889000" rtl="0">
            <a:lnSpc>
              <a:spcPct val="90000"/>
            </a:lnSpc>
            <a:spcBef>
              <a:spcPct val="0"/>
            </a:spcBef>
            <a:spcAft>
              <a:spcPct val="35000"/>
            </a:spcAft>
          </a:pPr>
          <a:r>
            <a:rPr lang="tr-TR" sz="2000" b="1" kern="1200" dirty="0" smtClean="0">
              <a:solidFill>
                <a:schemeClr val="tx1"/>
              </a:solidFill>
            </a:rPr>
            <a:t>Sü</a:t>
          </a:r>
          <a:r>
            <a:rPr lang="tr-TR" sz="2000" b="1" kern="1200" dirty="0" smtClean="0">
              <a:solidFill>
                <a:schemeClr val="tx1"/>
              </a:solidFill>
              <a:effectLst/>
              <a:latin typeface="Times New Roman"/>
              <a:ea typeface="Times New Roman"/>
            </a:rPr>
            <a:t>t, insan ve birçok canlı için yaşamın ilk gıdası olduğu gibi insan yaşamının her evresinde tüketilmesi gereken, adına gün kutlanan “mucizevî” bir gıda maddesidir. Bu yüzden yete</a:t>
          </a:r>
          <a:r>
            <a:rPr lang="tr-TR" sz="2000" b="1" kern="1200" dirty="0" smtClean="0">
              <a:solidFill>
                <a:schemeClr val="tx1"/>
              </a:solidFill>
            </a:rPr>
            <a:t>rli ve dengeli beslenmesinde önemli bir yer tutmaktadır.       </a:t>
          </a:r>
          <a:endParaRPr lang="tr-TR" sz="2000" b="1" kern="1200" dirty="0">
            <a:solidFill>
              <a:schemeClr val="tx1"/>
            </a:solidFill>
          </a:endParaRPr>
        </a:p>
      </dsp:txBody>
      <dsp:txXfrm rot="10800000">
        <a:off x="1765073" y="287911"/>
        <a:ext cx="7370790" cy="1231378"/>
      </dsp:txXfrm>
    </dsp:sp>
    <dsp:sp modelId="{6835E047-2689-48BB-9F5E-E45FEC4EFFF3}">
      <dsp:nvSpPr>
        <dsp:cNvPr id="0" name=""/>
        <dsp:cNvSpPr/>
      </dsp:nvSpPr>
      <dsp:spPr>
        <a:xfrm>
          <a:off x="107509" y="24408"/>
          <a:ext cx="1231378" cy="1231378"/>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D87642-E523-44FA-BFA7-4879889FE716}">
      <dsp:nvSpPr>
        <dsp:cNvPr id="0" name=""/>
        <dsp:cNvSpPr/>
      </dsp:nvSpPr>
      <dsp:spPr>
        <a:xfrm rot="10800000">
          <a:off x="1375730" y="3684087"/>
          <a:ext cx="7750019" cy="1231378"/>
        </a:xfrm>
        <a:prstGeom prst="homePlate">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3004" tIns="91440" rIns="170688" bIns="91440" numCol="1" spcCol="1270" anchor="ctr" anchorCtr="0">
          <a:noAutofit/>
        </a:bodyPr>
        <a:lstStyle/>
        <a:p>
          <a:pPr lvl="0" algn="just" defTabSz="1066800" rtl="0">
            <a:lnSpc>
              <a:spcPct val="90000"/>
            </a:lnSpc>
            <a:spcBef>
              <a:spcPct val="0"/>
            </a:spcBef>
            <a:spcAft>
              <a:spcPct val="35000"/>
            </a:spcAft>
          </a:pPr>
          <a:r>
            <a:rPr lang="tr-TR" sz="2400" b="1" kern="1200" dirty="0" smtClean="0">
              <a:solidFill>
                <a:schemeClr val="tx1"/>
              </a:solidFill>
            </a:rPr>
            <a:t>İnsanlar sağlıklı olarak büyümek ve gelişmek için süt ve süt ürünleri tüketmek zorundadırlar.</a:t>
          </a:r>
        </a:p>
      </dsp:txBody>
      <dsp:txXfrm rot="10800000">
        <a:off x="1683574" y="3684087"/>
        <a:ext cx="7442175" cy="1231378"/>
      </dsp:txXfrm>
    </dsp:sp>
    <dsp:sp modelId="{81B33F24-C3D7-4B4B-98DE-1EB2BD32F614}">
      <dsp:nvSpPr>
        <dsp:cNvPr id="0" name=""/>
        <dsp:cNvSpPr/>
      </dsp:nvSpPr>
      <dsp:spPr>
        <a:xfrm>
          <a:off x="0" y="1919337"/>
          <a:ext cx="1231378" cy="1231378"/>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EE6B5C-5E02-4E0B-8BFF-2F2EC056F015}">
      <dsp:nvSpPr>
        <dsp:cNvPr id="0" name=""/>
        <dsp:cNvSpPr/>
      </dsp:nvSpPr>
      <dsp:spPr>
        <a:xfrm rot="10800000">
          <a:off x="1403677" y="1415281"/>
          <a:ext cx="7609679" cy="2305646"/>
        </a:xfrm>
        <a:prstGeom prst="homePlate">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3004" tIns="110490" rIns="206248" bIns="110490" numCol="1" spcCol="1270" anchor="ctr" anchorCtr="0">
          <a:noAutofit/>
        </a:bodyPr>
        <a:lstStyle/>
        <a:p>
          <a:pPr lvl="0" algn="just" defTabSz="1289050" rtl="0">
            <a:lnSpc>
              <a:spcPct val="90000"/>
            </a:lnSpc>
            <a:spcBef>
              <a:spcPct val="0"/>
            </a:spcBef>
            <a:spcAft>
              <a:spcPct val="35000"/>
            </a:spcAft>
          </a:pPr>
          <a:r>
            <a:rPr lang="tr-TR" sz="2900" b="1" kern="1200" dirty="0" smtClean="0">
              <a:solidFill>
                <a:schemeClr val="tx1"/>
              </a:solidFill>
            </a:rPr>
            <a:t>Beyin gelişimi bakımından hayati öneme sahip elzem amino asitler, başta süt ve süt ürünleri olmak üzere sadece hayvansal kökenli proteinlerde bulunmaktadır.   </a:t>
          </a:r>
          <a:endParaRPr lang="tr-TR" sz="2900" b="1" kern="1200" dirty="0">
            <a:solidFill>
              <a:schemeClr val="tx1"/>
            </a:solidFill>
          </a:endParaRPr>
        </a:p>
      </dsp:txBody>
      <dsp:txXfrm rot="10800000">
        <a:off x="1980088" y="1415281"/>
        <a:ext cx="7033268" cy="2305646"/>
      </dsp:txXfrm>
    </dsp:sp>
    <dsp:sp modelId="{06BADE53-FE87-4E33-9A49-5119B26DEFE4}">
      <dsp:nvSpPr>
        <dsp:cNvPr id="0" name=""/>
        <dsp:cNvSpPr/>
      </dsp:nvSpPr>
      <dsp:spPr>
        <a:xfrm>
          <a:off x="0" y="3503521"/>
          <a:ext cx="1231378" cy="1231378"/>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B0C9239A-7A9E-4B38-A721-0480DB0168C8}" type="datetimeFigureOut">
              <a:rPr lang="tr-TR" smtClean="0"/>
              <a:pPr/>
              <a:t>7.5.2015</a:t>
            </a:fld>
            <a:endParaRPr lang="tr-TR"/>
          </a:p>
        </p:txBody>
      </p:sp>
      <p:sp>
        <p:nvSpPr>
          <p:cNvPr id="4" name="3 Slayt Görüntüsü Yer Tutucusu"/>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724956"/>
            <a:ext cx="5486400" cy="4476274"/>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D5291B1C-4DE4-424B-90EB-3F0EF97A7C35}" type="slidenum">
              <a:rPr lang="tr-TR" smtClean="0"/>
              <a:pPr/>
              <a:t>‹#›</a:t>
            </a:fld>
            <a:endParaRPr lang="tr-TR"/>
          </a:p>
        </p:txBody>
      </p:sp>
    </p:spTree>
    <p:extLst>
      <p:ext uri="{BB962C8B-B14F-4D97-AF65-F5344CB8AC3E}">
        <p14:creationId xmlns:p14="http://schemas.microsoft.com/office/powerpoint/2010/main" val="821725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91B1C-4DE4-424B-90EB-3F0EF97A7C35}" type="slidenum">
              <a:rPr lang="tr-TR" smtClean="0">
                <a:solidFill>
                  <a:prstClr val="black"/>
                </a:solidFill>
              </a:rPr>
              <a:pPr/>
              <a:t>13</a:t>
            </a:fld>
            <a:endParaRPr lang="tr-TR">
              <a:solidFill>
                <a:prstClr val="black"/>
              </a:solidFill>
            </a:endParaRPr>
          </a:p>
        </p:txBody>
      </p:sp>
    </p:spTree>
    <p:extLst>
      <p:ext uri="{BB962C8B-B14F-4D97-AF65-F5344CB8AC3E}">
        <p14:creationId xmlns:p14="http://schemas.microsoft.com/office/powerpoint/2010/main" val="2517614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91B1C-4DE4-424B-90EB-3F0EF97A7C35}" type="slidenum">
              <a:rPr lang="tr-TR" smtClean="0">
                <a:solidFill>
                  <a:prstClr val="black"/>
                </a:solidFill>
              </a:rPr>
              <a:pPr/>
              <a:t>25</a:t>
            </a:fld>
            <a:endParaRPr lang="tr-TR">
              <a:solidFill>
                <a:prstClr val="black"/>
              </a:solidFill>
            </a:endParaRPr>
          </a:p>
        </p:txBody>
      </p:sp>
    </p:spTree>
    <p:extLst>
      <p:ext uri="{BB962C8B-B14F-4D97-AF65-F5344CB8AC3E}">
        <p14:creationId xmlns:p14="http://schemas.microsoft.com/office/powerpoint/2010/main" val="2517614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91B1C-4DE4-424B-90EB-3F0EF97A7C35}" type="slidenum">
              <a:rPr lang="tr-TR" smtClean="0">
                <a:solidFill>
                  <a:prstClr val="black"/>
                </a:solidFill>
              </a:rPr>
              <a:pPr/>
              <a:t>26</a:t>
            </a:fld>
            <a:endParaRPr lang="tr-TR">
              <a:solidFill>
                <a:prstClr val="black"/>
              </a:solidFill>
            </a:endParaRPr>
          </a:p>
        </p:txBody>
      </p:sp>
    </p:spTree>
    <p:extLst>
      <p:ext uri="{BB962C8B-B14F-4D97-AF65-F5344CB8AC3E}">
        <p14:creationId xmlns:p14="http://schemas.microsoft.com/office/powerpoint/2010/main" val="2517614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91B1C-4DE4-424B-90EB-3F0EF97A7C35}" type="slidenum">
              <a:rPr lang="tr-TR" smtClean="0">
                <a:solidFill>
                  <a:prstClr val="black"/>
                </a:solidFill>
              </a:rPr>
              <a:pPr/>
              <a:t>28</a:t>
            </a:fld>
            <a:endParaRPr lang="tr-TR">
              <a:solidFill>
                <a:prstClr val="black"/>
              </a:solidFill>
            </a:endParaRPr>
          </a:p>
        </p:txBody>
      </p:sp>
    </p:spTree>
    <p:extLst>
      <p:ext uri="{BB962C8B-B14F-4D97-AF65-F5344CB8AC3E}">
        <p14:creationId xmlns:p14="http://schemas.microsoft.com/office/powerpoint/2010/main" val="2517614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91B1C-4DE4-424B-90EB-3F0EF97A7C35}" type="slidenum">
              <a:rPr lang="tr-TR" smtClean="0">
                <a:solidFill>
                  <a:prstClr val="black"/>
                </a:solidFill>
              </a:rPr>
              <a:pPr/>
              <a:t>29</a:t>
            </a:fld>
            <a:endParaRPr lang="tr-TR">
              <a:solidFill>
                <a:prstClr val="black"/>
              </a:solidFill>
            </a:endParaRPr>
          </a:p>
        </p:txBody>
      </p:sp>
    </p:spTree>
    <p:extLst>
      <p:ext uri="{BB962C8B-B14F-4D97-AF65-F5344CB8AC3E}">
        <p14:creationId xmlns:p14="http://schemas.microsoft.com/office/powerpoint/2010/main" val="2517614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91B1C-4DE4-424B-90EB-3F0EF97A7C35}" type="slidenum">
              <a:rPr lang="tr-TR" smtClean="0">
                <a:solidFill>
                  <a:prstClr val="black"/>
                </a:solidFill>
              </a:rPr>
              <a:pPr/>
              <a:t>31</a:t>
            </a:fld>
            <a:endParaRPr lang="tr-TR">
              <a:solidFill>
                <a:prstClr val="black"/>
              </a:solidFill>
            </a:endParaRPr>
          </a:p>
        </p:txBody>
      </p:sp>
    </p:spTree>
    <p:extLst>
      <p:ext uri="{BB962C8B-B14F-4D97-AF65-F5344CB8AC3E}">
        <p14:creationId xmlns:p14="http://schemas.microsoft.com/office/powerpoint/2010/main" val="2517614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91B1C-4DE4-424B-90EB-3F0EF97A7C35}" type="slidenum">
              <a:rPr lang="tr-TR" smtClean="0">
                <a:solidFill>
                  <a:prstClr val="black"/>
                </a:solidFill>
              </a:rPr>
              <a:pPr/>
              <a:t>34</a:t>
            </a:fld>
            <a:endParaRPr lang="tr-TR">
              <a:solidFill>
                <a:prstClr val="black"/>
              </a:solidFill>
            </a:endParaRPr>
          </a:p>
        </p:txBody>
      </p:sp>
    </p:spTree>
    <p:extLst>
      <p:ext uri="{BB962C8B-B14F-4D97-AF65-F5344CB8AC3E}">
        <p14:creationId xmlns:p14="http://schemas.microsoft.com/office/powerpoint/2010/main" val="2517614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91B1C-4DE4-424B-90EB-3F0EF97A7C35}" type="slidenum">
              <a:rPr lang="tr-TR" smtClean="0">
                <a:solidFill>
                  <a:prstClr val="black"/>
                </a:solidFill>
              </a:rPr>
              <a:pPr/>
              <a:t>35</a:t>
            </a:fld>
            <a:endParaRPr lang="tr-TR">
              <a:solidFill>
                <a:prstClr val="black"/>
              </a:solidFill>
            </a:endParaRPr>
          </a:p>
        </p:txBody>
      </p:sp>
    </p:spTree>
    <p:extLst>
      <p:ext uri="{BB962C8B-B14F-4D97-AF65-F5344CB8AC3E}">
        <p14:creationId xmlns:p14="http://schemas.microsoft.com/office/powerpoint/2010/main" val="623591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91B1C-4DE4-424B-90EB-3F0EF97A7C35}" type="slidenum">
              <a:rPr lang="tr-TR" smtClean="0">
                <a:solidFill>
                  <a:prstClr val="black"/>
                </a:solidFill>
              </a:rPr>
              <a:pPr/>
              <a:t>36</a:t>
            </a:fld>
            <a:endParaRPr lang="tr-TR">
              <a:solidFill>
                <a:prstClr val="black"/>
              </a:solidFill>
            </a:endParaRPr>
          </a:p>
        </p:txBody>
      </p:sp>
    </p:spTree>
    <p:extLst>
      <p:ext uri="{BB962C8B-B14F-4D97-AF65-F5344CB8AC3E}">
        <p14:creationId xmlns:p14="http://schemas.microsoft.com/office/powerpoint/2010/main" val="2517614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91B1C-4DE4-424B-90EB-3F0EF97A7C35}" type="slidenum">
              <a:rPr lang="tr-TR" smtClean="0">
                <a:solidFill>
                  <a:prstClr val="black"/>
                </a:solidFill>
              </a:rPr>
              <a:pPr/>
              <a:t>55</a:t>
            </a:fld>
            <a:endParaRPr lang="tr-TR">
              <a:solidFill>
                <a:prstClr val="black"/>
              </a:solidFill>
            </a:endParaRPr>
          </a:p>
        </p:txBody>
      </p:sp>
    </p:spTree>
    <p:extLst>
      <p:ext uri="{BB962C8B-B14F-4D97-AF65-F5344CB8AC3E}">
        <p14:creationId xmlns:p14="http://schemas.microsoft.com/office/powerpoint/2010/main" val="2517614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91B1C-4DE4-424B-90EB-3F0EF97A7C35}" type="slidenum">
              <a:rPr lang="tr-TR" smtClean="0">
                <a:solidFill>
                  <a:prstClr val="black"/>
                </a:solidFill>
              </a:rPr>
              <a:pPr/>
              <a:t>66</a:t>
            </a:fld>
            <a:endParaRPr lang="tr-TR">
              <a:solidFill>
                <a:prstClr val="black"/>
              </a:solidFill>
            </a:endParaRPr>
          </a:p>
        </p:txBody>
      </p:sp>
    </p:spTree>
    <p:extLst>
      <p:ext uri="{BB962C8B-B14F-4D97-AF65-F5344CB8AC3E}">
        <p14:creationId xmlns:p14="http://schemas.microsoft.com/office/powerpoint/2010/main" val="2517614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3" name="Rectangle 2"/>
          <p:cNvSpPr>
            <a:spLocks noGrp="1" noRot="1" noChangeAspect="1" noChangeArrowheads="1" noTextEdit="1"/>
          </p:cNvSpPr>
          <p:nvPr>
            <p:ph type="sldImg"/>
          </p:nvPr>
        </p:nvSpPr>
        <p:spPr>
          <a:ln/>
        </p:spPr>
      </p:sp>
      <p:sp>
        <p:nvSpPr>
          <p:cNvPr id="387074" name="Rectangle 3"/>
          <p:cNvSpPr>
            <a:spLocks noGrp="1" noChangeArrowheads="1"/>
          </p:cNvSpPr>
          <p:nvPr>
            <p:ph type="body" idx="1"/>
          </p:nvPr>
        </p:nvSpPr>
        <p:spPr>
          <a:noFill/>
          <a:ln/>
        </p:spPr>
        <p:txBody>
          <a:bodyPr/>
          <a:lstStyle/>
          <a:p>
            <a:endParaRPr lang="tr-TR" dirty="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91B1C-4DE4-424B-90EB-3F0EF97A7C35}" type="slidenum">
              <a:rPr lang="tr-TR" smtClean="0">
                <a:solidFill>
                  <a:prstClr val="black"/>
                </a:solidFill>
              </a:rPr>
              <a:pPr/>
              <a:t>74</a:t>
            </a:fld>
            <a:endParaRPr lang="tr-TR">
              <a:solidFill>
                <a:prstClr val="black"/>
              </a:solidFill>
            </a:endParaRPr>
          </a:p>
        </p:txBody>
      </p:sp>
    </p:spTree>
    <p:extLst>
      <p:ext uri="{BB962C8B-B14F-4D97-AF65-F5344CB8AC3E}">
        <p14:creationId xmlns:p14="http://schemas.microsoft.com/office/powerpoint/2010/main" val="2517614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3" name="Rectangle 2"/>
          <p:cNvSpPr>
            <a:spLocks noGrp="1" noRot="1" noChangeAspect="1" noChangeArrowheads="1" noTextEdit="1"/>
          </p:cNvSpPr>
          <p:nvPr>
            <p:ph type="sldImg"/>
          </p:nvPr>
        </p:nvSpPr>
        <p:spPr>
          <a:ln/>
        </p:spPr>
      </p:sp>
      <p:sp>
        <p:nvSpPr>
          <p:cNvPr id="387074" name="Rectangle 3"/>
          <p:cNvSpPr>
            <a:spLocks noGrp="1" noChangeArrowheads="1"/>
          </p:cNvSpPr>
          <p:nvPr>
            <p:ph type="body" idx="1"/>
          </p:nvPr>
        </p:nvSpPr>
        <p:spPr>
          <a:noFill/>
          <a:ln/>
        </p:spPr>
        <p:txBody>
          <a:bodyPr/>
          <a:lstStyle/>
          <a:p>
            <a:endParaRPr lang="tr-TR"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91B1C-4DE4-424B-90EB-3F0EF97A7C35}" type="slidenum">
              <a:rPr lang="tr-TR" smtClean="0">
                <a:solidFill>
                  <a:prstClr val="black"/>
                </a:solidFill>
              </a:rPr>
              <a:pPr/>
              <a:t>18</a:t>
            </a:fld>
            <a:endParaRPr lang="tr-TR">
              <a:solidFill>
                <a:prstClr val="black"/>
              </a:solidFill>
            </a:endParaRPr>
          </a:p>
        </p:txBody>
      </p:sp>
    </p:spTree>
    <p:extLst>
      <p:ext uri="{BB962C8B-B14F-4D97-AF65-F5344CB8AC3E}">
        <p14:creationId xmlns:p14="http://schemas.microsoft.com/office/powerpoint/2010/main" val="2517614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91B1C-4DE4-424B-90EB-3F0EF97A7C35}" type="slidenum">
              <a:rPr lang="tr-TR" smtClean="0">
                <a:solidFill>
                  <a:prstClr val="black"/>
                </a:solidFill>
              </a:rPr>
              <a:pPr/>
              <a:t>19</a:t>
            </a:fld>
            <a:endParaRPr lang="tr-TR">
              <a:solidFill>
                <a:prstClr val="black"/>
              </a:solidFill>
            </a:endParaRPr>
          </a:p>
        </p:txBody>
      </p:sp>
    </p:spTree>
    <p:extLst>
      <p:ext uri="{BB962C8B-B14F-4D97-AF65-F5344CB8AC3E}">
        <p14:creationId xmlns:p14="http://schemas.microsoft.com/office/powerpoint/2010/main" val="2517614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91B1C-4DE4-424B-90EB-3F0EF97A7C35}" type="slidenum">
              <a:rPr lang="tr-TR" smtClean="0">
                <a:solidFill>
                  <a:prstClr val="black"/>
                </a:solidFill>
              </a:rPr>
              <a:pPr/>
              <a:t>20</a:t>
            </a:fld>
            <a:endParaRPr lang="tr-TR">
              <a:solidFill>
                <a:prstClr val="black"/>
              </a:solidFill>
            </a:endParaRPr>
          </a:p>
        </p:txBody>
      </p:sp>
    </p:spTree>
    <p:extLst>
      <p:ext uri="{BB962C8B-B14F-4D97-AF65-F5344CB8AC3E}">
        <p14:creationId xmlns:p14="http://schemas.microsoft.com/office/powerpoint/2010/main" val="2517614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91B1C-4DE4-424B-90EB-3F0EF97A7C35}" type="slidenum">
              <a:rPr lang="tr-TR" smtClean="0">
                <a:solidFill>
                  <a:prstClr val="black"/>
                </a:solidFill>
              </a:rPr>
              <a:pPr/>
              <a:t>21</a:t>
            </a:fld>
            <a:endParaRPr lang="tr-TR">
              <a:solidFill>
                <a:prstClr val="black"/>
              </a:solidFill>
            </a:endParaRPr>
          </a:p>
        </p:txBody>
      </p:sp>
    </p:spTree>
    <p:extLst>
      <p:ext uri="{BB962C8B-B14F-4D97-AF65-F5344CB8AC3E}">
        <p14:creationId xmlns:p14="http://schemas.microsoft.com/office/powerpoint/2010/main" val="2517614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91B1C-4DE4-424B-90EB-3F0EF97A7C35}" type="slidenum">
              <a:rPr lang="tr-TR" smtClean="0">
                <a:solidFill>
                  <a:prstClr val="black"/>
                </a:solidFill>
              </a:rPr>
              <a:pPr/>
              <a:t>23</a:t>
            </a:fld>
            <a:endParaRPr lang="tr-TR">
              <a:solidFill>
                <a:prstClr val="black"/>
              </a:solidFill>
            </a:endParaRPr>
          </a:p>
        </p:txBody>
      </p:sp>
    </p:spTree>
    <p:extLst>
      <p:ext uri="{BB962C8B-B14F-4D97-AF65-F5344CB8AC3E}">
        <p14:creationId xmlns:p14="http://schemas.microsoft.com/office/powerpoint/2010/main" val="2517614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91B1C-4DE4-424B-90EB-3F0EF97A7C35}" type="slidenum">
              <a:rPr lang="tr-TR" smtClean="0"/>
              <a:pPr/>
              <a:t>24</a:t>
            </a:fld>
            <a:endParaRPr lang="tr-TR"/>
          </a:p>
        </p:txBody>
      </p:sp>
    </p:spTree>
    <p:extLst>
      <p:ext uri="{BB962C8B-B14F-4D97-AF65-F5344CB8AC3E}">
        <p14:creationId xmlns:p14="http://schemas.microsoft.com/office/powerpoint/2010/main" val="3153006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AF2FF11C-F859-4BFD-B7FD-5ED0A7C86302}" type="datetimeFigureOut">
              <a:rPr lang="tr-TR"/>
              <a:pPr>
                <a:defRPr/>
              </a:pPr>
              <a:t>7.5.2015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78D175B-5B54-4752-94C5-FE1640EA7912}"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ADB66723-8EF1-4CF3-99DC-4CBA3289E137}" type="datetimeFigureOut">
              <a:rPr lang="tr-TR"/>
              <a:pPr>
                <a:defRPr/>
              </a:pPr>
              <a:t>7.5.2015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54F9CD73-A800-4106-9772-B3DE8328CA60}"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22AB8277-8BB4-474E-AFD7-2015795EFBDD}" type="datetimeFigureOut">
              <a:rPr lang="tr-TR"/>
              <a:pPr>
                <a:defRPr/>
              </a:pPr>
              <a:t>7.5.2015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09E61B1E-EAFF-4A50-9C0D-FF2EC4BAE958}"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DD1AD8A0-1AB5-4560-BDC8-D133D5AC1E65}" type="datetimeFigureOut">
              <a:rPr lang="tr-TR"/>
              <a:pPr>
                <a:defRPr/>
              </a:pPr>
              <a:t>7.5.2015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9FB28597-EDB3-4C15-BED1-73A30CE0C155}"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89E78612-5D41-4C64-9FC8-A5200018E681}" type="datetimeFigureOut">
              <a:rPr lang="tr-TR"/>
              <a:pPr>
                <a:defRPr/>
              </a:pPr>
              <a:t>7.5.2015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CA0EC516-F8EB-4738-8C5F-BEF3EFA5889B}" type="slidenum">
              <a:rPr lang="tr-TR"/>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164F4A35-832D-48EA-A958-0A983D9649A9}" type="datetimeFigureOut">
              <a:rPr lang="tr-TR"/>
              <a:pPr>
                <a:defRPr/>
              </a:pPr>
              <a:t>7.5.2015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EBAAC78-8732-449F-907D-87D585E024A1}" type="slidenum">
              <a:rPr lang="tr-TR"/>
              <a:pPr>
                <a:defRPr/>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C124AD0F-124F-49E2-9177-72ABEA239FF7}" type="datetimeFigureOut">
              <a:rPr lang="tr-TR"/>
              <a:pPr>
                <a:defRPr/>
              </a:pPr>
              <a:t>7.5.2015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5B1FE54A-8897-48ED-AE7D-274785E03BCE}" type="slidenum">
              <a:rPr lang="tr-TR"/>
              <a:pPr>
                <a:defRPr/>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66C95E1D-222C-48D8-9163-6361C2BAE1AD}" type="datetimeFigureOut">
              <a:rPr lang="tr-TR"/>
              <a:pPr>
                <a:defRPr/>
              </a:pPr>
              <a:t>7.5.2015</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573C80B4-EF40-4E26-A985-56CDFA726E0B}" type="slidenum">
              <a:rPr lang="tr-TR"/>
              <a:pPr>
                <a:defRPr/>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F807D01C-BF54-44F0-87C9-1229B5826186}" type="datetimeFigureOut">
              <a:rPr lang="tr-TR"/>
              <a:pPr>
                <a:defRPr/>
              </a:pPr>
              <a:t>7.5.2015</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8755E7E4-DE06-41F0-A246-807454A840F7}" type="slidenum">
              <a:rPr lang="tr-TR"/>
              <a:pPr>
                <a:defRPr/>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C8BC23D8-8FE6-469D-A563-67B3ADF20C5F}" type="datetimeFigureOut">
              <a:rPr lang="tr-TR"/>
              <a:pPr>
                <a:defRPr/>
              </a:pPr>
              <a:t>7.5.2015</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D26E3661-75CA-4A5D-8DEB-3374F77775B8}" type="slidenum">
              <a:rPr lang="tr-TR"/>
              <a:pPr>
                <a:defRPr/>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6BB03728-9920-407C-A261-907DCEE07436}" type="datetimeFigureOut">
              <a:rPr lang="tr-TR"/>
              <a:pPr>
                <a:defRPr/>
              </a:pPr>
              <a:t>7.5.2015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BD5B0D01-CAEF-4C34-AF59-D670BEFA5ADF}"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513C3B6-61F8-4D6F-938C-861A26ED54A7}" type="datetimeFigureOut">
              <a:rPr lang="tr-TR"/>
              <a:pPr>
                <a:defRPr/>
              </a:pPr>
              <a:t>7.5.2015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0CB7583C-C816-4003-AFC6-187985AC3A4A}" type="slidenum">
              <a:rPr lang="tr-TR"/>
              <a:pPr>
                <a:defRPr/>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468AE9AB-790D-4792-8EFF-8782C2398EE8}" type="datetimeFigureOut">
              <a:rPr lang="tr-TR"/>
              <a:pPr>
                <a:defRPr/>
              </a:pPr>
              <a:t>7.5.2015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FF03C7F2-4971-4C12-BD36-EC394C201C07}" type="slidenum">
              <a:rPr lang="tr-TR"/>
              <a:pPr>
                <a:defRPr/>
              </a:pPr>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CF6CE453-550C-4DD9-A4D6-96C280759F8C}" type="datetimeFigureOut">
              <a:rPr lang="tr-TR"/>
              <a:pPr>
                <a:defRPr/>
              </a:pPr>
              <a:t>7.5.2015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BF3DF8A2-98FB-407A-8FFF-934544C6A591}" type="slidenum">
              <a:rPr lang="tr-TR"/>
              <a:pPr>
                <a:defRPr/>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1CAC9C26-7E29-4473-A99D-80E8A3895068}" type="datetimeFigureOut">
              <a:rPr lang="tr-TR"/>
              <a:pPr>
                <a:defRPr/>
              </a:pPr>
              <a:t>7.5.2015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F1615970-D483-4717-9588-E12FB8E5596F}" type="slidenum">
              <a:rPr lang="tr-TR"/>
              <a:pPr>
                <a:defRPr/>
              </a:pPr>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8945B451-E193-4A20-BE0F-92ED67A820AC}" type="datetime1">
              <a:rPr lang="tr-TR" smtClean="0">
                <a:solidFill>
                  <a:prstClr val="black">
                    <a:tint val="75000"/>
                  </a:prstClr>
                </a:solidFill>
              </a:rPr>
              <a:pPr/>
              <a:t>7.5.2015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DE3FA091-7E2B-4306-A964-23F4A9D2E55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235550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2 İçerik Yer Tutucusu"/>
          <p:cNvSpPr>
            <a:spLocks noGrp="1"/>
          </p:cNvSpPr>
          <p:nvPr>
            <p:ph idx="1" hasCustomPrompt="1"/>
          </p:nvPr>
        </p:nvSpPr>
        <p:spPr>
          <a:xfrm>
            <a:off x="683568" y="1484784"/>
            <a:ext cx="8229600" cy="4525963"/>
          </a:xfrm>
        </p:spPr>
        <p:txBody>
          <a:bodyPr/>
          <a:lstStyle>
            <a:lvl1pPr>
              <a:defRPr/>
            </a:lvl1pPr>
            <a:lvl2pPr>
              <a:defRPr/>
            </a:lvl2pPr>
            <a:lvl4pPr>
              <a:defRPr/>
            </a:lvl4pPr>
          </a:lstStyle>
          <a:p>
            <a:pPr lvl="0"/>
            <a:r>
              <a:rPr lang="tr-TR" dirty="0" err="1" smtClean="0"/>
              <a:t>Aşkşkşksıl</a:t>
            </a:r>
            <a:r>
              <a:rPr lang="tr-TR" dirty="0" smtClean="0"/>
              <a:t> metin stillerini düzenlemek için tıklatın</a:t>
            </a:r>
          </a:p>
          <a:p>
            <a:pPr lvl="1"/>
            <a:r>
              <a:rPr lang="tr-TR" dirty="0" err="1" smtClean="0"/>
              <a:t>İkincoğğğğğğği</a:t>
            </a:r>
            <a:r>
              <a:rPr lang="tr-TR" dirty="0" smtClean="0"/>
              <a:t> düzey</a:t>
            </a:r>
          </a:p>
          <a:p>
            <a:pPr lvl="2"/>
            <a:r>
              <a:rPr lang="tr-TR" dirty="0" smtClean="0"/>
              <a:t>Üçüncü düzey</a:t>
            </a:r>
          </a:p>
          <a:p>
            <a:pPr lvl="3"/>
            <a:r>
              <a:rPr lang="tr-TR" dirty="0" err="1" smtClean="0"/>
              <a:t>nönönDördüncü</a:t>
            </a:r>
            <a:r>
              <a:rPr lang="tr-TR" dirty="0" smtClean="0"/>
              <a:t> düzey</a:t>
            </a:r>
          </a:p>
          <a:p>
            <a:pPr lvl="4"/>
            <a:r>
              <a:rPr lang="tr-TR" dirty="0" smtClean="0"/>
              <a:t>Beşinci düzey</a:t>
            </a:r>
            <a:endParaRPr lang="tr-TR" dirty="0"/>
          </a:p>
        </p:txBody>
      </p:sp>
      <p:sp>
        <p:nvSpPr>
          <p:cNvPr id="4" name="3 Veri Yer Tutucusu"/>
          <p:cNvSpPr>
            <a:spLocks noGrp="1"/>
          </p:cNvSpPr>
          <p:nvPr>
            <p:ph type="dt" sz="half" idx="10"/>
          </p:nvPr>
        </p:nvSpPr>
        <p:spPr/>
        <p:txBody>
          <a:bodyPr/>
          <a:lstStyle/>
          <a:p>
            <a:fld id="{A288AFCD-105F-4EBA-8386-F35C74525173}" type="datetime1">
              <a:rPr lang="tr-TR" smtClean="0">
                <a:solidFill>
                  <a:prstClr val="black">
                    <a:tint val="75000"/>
                  </a:prstClr>
                </a:solidFill>
              </a:rPr>
              <a:pPr/>
              <a:t>7.5.2015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DE3FA091-7E2B-4306-A964-23F4A9D2E55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484573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BC32E194-7087-4FD5-8743-2E4677688C92}" type="datetime1">
              <a:rPr lang="tr-TR" smtClean="0">
                <a:solidFill>
                  <a:prstClr val="black">
                    <a:tint val="75000"/>
                  </a:prstClr>
                </a:solidFill>
              </a:rPr>
              <a:pPr/>
              <a:t>7.5.2015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DE3FA091-7E2B-4306-A964-23F4A9D2E55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6848947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6C6E775B-DA6A-4D73-AE52-BD8AEABE0B57}" type="datetime1">
              <a:rPr lang="tr-TR" smtClean="0">
                <a:solidFill>
                  <a:prstClr val="black">
                    <a:tint val="75000"/>
                  </a:prstClr>
                </a:solidFill>
              </a:rPr>
              <a:pPr/>
              <a:t>7.5.2015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DE3FA091-7E2B-4306-A964-23F4A9D2E55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9989112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4C033CC-01B2-418A-A9E1-EDDE37B534EC}" type="datetime1">
              <a:rPr lang="tr-TR" smtClean="0">
                <a:solidFill>
                  <a:prstClr val="black">
                    <a:tint val="75000"/>
                  </a:prstClr>
                </a:solidFill>
              </a:rPr>
              <a:pPr/>
              <a:t>7.5.2015</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DE3FA091-7E2B-4306-A964-23F4A9D2E55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954175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479CD48D-A4CC-4400-9103-52A2822F26B8}" type="datetime1">
              <a:rPr lang="tr-TR" smtClean="0">
                <a:solidFill>
                  <a:prstClr val="black">
                    <a:tint val="75000"/>
                  </a:prstClr>
                </a:solidFill>
              </a:rPr>
              <a:pPr/>
              <a:t>7.5.2015</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DE3FA091-7E2B-4306-A964-23F4A9D2E55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1727205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7CA5E917-4C47-4D2E-9D3F-25F6CDA1F0AE}" type="datetime1">
              <a:rPr lang="tr-TR" smtClean="0">
                <a:solidFill>
                  <a:prstClr val="black">
                    <a:tint val="75000"/>
                  </a:prstClr>
                </a:solidFill>
              </a:rPr>
              <a:pPr/>
              <a:t>7.5.2015</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DE3FA091-7E2B-4306-A964-23F4A9D2E55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9578200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665AB36C-5ACF-415D-AD65-4B1A6EE16825}" type="datetimeFigureOut">
              <a:rPr lang="tr-TR"/>
              <a:pPr>
                <a:defRPr/>
              </a:pPr>
              <a:t>7.5.2015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3CCC6D1-E837-43BA-BDCF-EB87DE1183A3}" type="slidenum">
              <a:rPr lang="tr-TR"/>
              <a:pPr>
                <a:defRPr/>
              </a:pPr>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F36BF2F-F4B1-4B43-9ABA-D2E2B23DF34F}" type="datetime1">
              <a:rPr lang="tr-TR" smtClean="0">
                <a:solidFill>
                  <a:prstClr val="black">
                    <a:tint val="75000"/>
                  </a:prstClr>
                </a:solidFill>
              </a:rPr>
              <a:pPr/>
              <a:t>7.5.2015</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DE3FA091-7E2B-4306-A964-23F4A9D2E55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0530282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C5C8812-0960-4957-8CF4-DF702E3917FB}" type="datetime1">
              <a:rPr lang="tr-TR" smtClean="0">
                <a:solidFill>
                  <a:prstClr val="black">
                    <a:tint val="75000"/>
                  </a:prstClr>
                </a:solidFill>
              </a:rPr>
              <a:pPr/>
              <a:t>7.5.2015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DE3FA091-7E2B-4306-A964-23F4A9D2E55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5170313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27617CF2-7C6D-4FE5-9F5F-11BE028C221B}" type="datetime1">
              <a:rPr lang="tr-TR" smtClean="0">
                <a:solidFill>
                  <a:prstClr val="black">
                    <a:tint val="75000"/>
                  </a:prstClr>
                </a:solidFill>
              </a:rPr>
              <a:pPr/>
              <a:t>7.5.2015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DE3FA091-7E2B-4306-A964-23F4A9D2E55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3919420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4F10975-B2D9-4C98-803B-A564DAE18D78}" type="datetime1">
              <a:rPr lang="tr-TR" smtClean="0">
                <a:solidFill>
                  <a:prstClr val="black">
                    <a:tint val="75000"/>
                  </a:prstClr>
                </a:solidFill>
              </a:rPr>
              <a:pPr/>
              <a:t>7.5.2015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DE3FA091-7E2B-4306-A964-23F4A9D2E55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7709604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4169D3A-1C31-403C-9059-B2E3C7CA3A0B}" type="datetime1">
              <a:rPr lang="tr-TR" smtClean="0">
                <a:solidFill>
                  <a:prstClr val="black">
                    <a:tint val="75000"/>
                  </a:prstClr>
                </a:solidFill>
              </a:rPr>
              <a:pPr/>
              <a:t>7.5.2015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DE3FA091-7E2B-4306-A964-23F4A9D2E55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8210275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cSld name="Başlık, İçerik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39825"/>
          </a:xfrm>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307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quarter" idx="2"/>
          </p:nvPr>
        </p:nvSpPr>
        <p:spPr>
          <a:xfrm>
            <a:off x="4648200" y="1600200"/>
            <a:ext cx="4038600" cy="21891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İçerik Yer Tutucusu 4"/>
          <p:cNvSpPr>
            <a:spLocks noGrp="1"/>
          </p:cNvSpPr>
          <p:nvPr>
            <p:ph sz="quarter" idx="3"/>
          </p:nvPr>
        </p:nvSpPr>
        <p:spPr>
          <a:xfrm>
            <a:off x="4648200" y="3941763"/>
            <a:ext cx="4038600" cy="218916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Veri Yer Tutucusu 5"/>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Garamond" pitchFamily="18" charset="0"/>
              </a:defRPr>
            </a:lvl1pPr>
          </a:lstStyle>
          <a:p>
            <a:pPr>
              <a:defRPr/>
            </a:pPr>
            <a:fld id="{38AB79C1-572B-470F-93E1-164BE83CC380}" type="datetime1">
              <a:rPr lang="tr-TR" smtClean="0">
                <a:solidFill>
                  <a:prstClr val="black">
                    <a:tint val="75000"/>
                  </a:prstClr>
                </a:solidFill>
              </a:rPr>
              <a:pPr>
                <a:defRPr/>
              </a:pPr>
              <a:t>7.5.2015</a:t>
            </a:fld>
            <a:endParaRPr lang="tr-TR">
              <a:solidFill>
                <a:prstClr val="black">
                  <a:tint val="75000"/>
                </a:prstClr>
              </a:solidFill>
            </a:endParaRPr>
          </a:p>
        </p:txBody>
      </p:sp>
      <p:sp>
        <p:nvSpPr>
          <p:cNvPr id="7" name="Altbilgi Yer Tutucusu 6"/>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Garamond" pitchFamily="18" charset="0"/>
              </a:defRPr>
            </a:lvl1pPr>
          </a:lstStyle>
          <a:p>
            <a:pPr>
              <a:defRPr/>
            </a:pPr>
            <a:endParaRPr lang="tr-TR">
              <a:solidFill>
                <a:prstClr val="black">
                  <a:tint val="75000"/>
                </a:prstClr>
              </a:solidFill>
            </a:endParaRPr>
          </a:p>
        </p:txBody>
      </p:sp>
      <p:sp>
        <p:nvSpPr>
          <p:cNvPr id="8" name="Slayt Numarası Yer Tutucusu 7"/>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Garamond" pitchFamily="18" charset="0"/>
              </a:defRPr>
            </a:lvl1pPr>
          </a:lstStyle>
          <a:p>
            <a:pPr>
              <a:defRPr/>
            </a:pPr>
            <a:fld id="{AFC4C77E-D019-4B4E-B390-B6937C55DFB5}"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78448980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0E9930A0-9455-4459-9F95-2A971BF93370}" type="datetime1">
              <a:rPr lang="tr-TR" smtClean="0">
                <a:solidFill>
                  <a:prstClr val="black">
                    <a:tint val="75000"/>
                  </a:prstClr>
                </a:solidFill>
              </a:rPr>
              <a:pPr/>
              <a:t>7.5.2015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X.TUYEM Uluslararası Yem Kongresi ve Yem Sergisi</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6DB6AEC0-EC75-4FAB-A7BB-1E234107107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34799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70FD2D4-DDFA-4618-A4D3-1F2593DEA3F5}" type="datetime1">
              <a:rPr lang="tr-TR" smtClean="0">
                <a:solidFill>
                  <a:prstClr val="black">
                    <a:tint val="75000"/>
                  </a:prstClr>
                </a:solidFill>
              </a:rPr>
              <a:pPr/>
              <a:t>7.5.2015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X.TUYEM Uluslararası Yem Kongresi ve Yem Sergisi</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20326E25-06BB-44B6-B039-69E6E98A86E2}"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254844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63EB503C-16E7-46BC-A422-1B59DBF1741D}" type="datetime1">
              <a:rPr lang="tr-TR" smtClean="0">
                <a:solidFill>
                  <a:prstClr val="black">
                    <a:tint val="75000"/>
                  </a:prstClr>
                </a:solidFill>
              </a:rPr>
              <a:pPr/>
              <a:t>7.5.2015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X.TUYEM Uluslararası Yem Kongresi ve Yem Sergisi</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522BA6A5-4F41-4CB8-AC6E-758865231D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589540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235B31ED-AE82-48A7-9361-B3AA17CF570E}" type="datetime1">
              <a:rPr lang="tr-TR" smtClean="0">
                <a:solidFill>
                  <a:prstClr val="black">
                    <a:tint val="75000"/>
                  </a:prstClr>
                </a:solidFill>
              </a:rPr>
              <a:pPr/>
              <a:t>7.5.2015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smtClean="0">
                <a:solidFill>
                  <a:prstClr val="black">
                    <a:tint val="75000"/>
                  </a:prstClr>
                </a:solidFill>
              </a:rPr>
              <a:t>X.TUYEM Uluslararası Yem Kongresi ve Yem Sergisi</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624D0A0C-A2E6-4489-9EBE-CE90A461743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54787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03A4ED9C-6703-4B0F-88AD-1CCE1250737A}" type="datetimeFigureOut">
              <a:rPr lang="tr-TR"/>
              <a:pPr>
                <a:defRPr/>
              </a:pPr>
              <a:t>7.5.2015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CDE5786D-6695-4465-8F1B-0EB379634047}" type="slidenum">
              <a:rPr lang="tr-TR"/>
              <a:pPr>
                <a:defRPr/>
              </a:pPr>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2518BB64-7B39-456D-9962-C2ED3F0162B1}" type="datetime1">
              <a:rPr lang="tr-TR" smtClean="0">
                <a:solidFill>
                  <a:prstClr val="black">
                    <a:tint val="75000"/>
                  </a:prstClr>
                </a:solidFill>
              </a:rPr>
              <a:pPr/>
              <a:t>7.5.2015</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r>
              <a:rPr lang="tr-TR" smtClean="0">
                <a:solidFill>
                  <a:prstClr val="black">
                    <a:tint val="75000"/>
                  </a:prstClr>
                </a:solidFill>
              </a:rPr>
              <a:t>X.TUYEM Uluslararası Yem Kongresi ve Yem Sergisi</a:t>
            </a:r>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A10F6ED2-036E-4EAC-A4D6-640C62AF6EA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47532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2AA12C21-9C89-43DF-A36A-D652A3ED18E8}" type="datetime1">
              <a:rPr lang="tr-TR" smtClean="0">
                <a:solidFill>
                  <a:prstClr val="black">
                    <a:tint val="75000"/>
                  </a:prstClr>
                </a:solidFill>
              </a:rPr>
              <a:pPr/>
              <a:t>7.5.2015</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r>
              <a:rPr lang="tr-TR" smtClean="0">
                <a:solidFill>
                  <a:prstClr val="black">
                    <a:tint val="75000"/>
                  </a:prstClr>
                </a:solidFill>
              </a:rPr>
              <a:t>X.TUYEM Uluslararası Yem Kongresi ve Yem Sergisi</a:t>
            </a:r>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370B1B80-687C-45C9-87B9-727666BCFC6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129378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388FF19-ECFC-4921-AB19-730AFF922DFF}" type="datetime1">
              <a:rPr lang="tr-TR" smtClean="0">
                <a:solidFill>
                  <a:prstClr val="black">
                    <a:tint val="75000"/>
                  </a:prstClr>
                </a:solidFill>
              </a:rPr>
              <a:pPr/>
              <a:t>7.5.2015</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r>
              <a:rPr lang="tr-TR" smtClean="0">
                <a:solidFill>
                  <a:prstClr val="black">
                    <a:tint val="75000"/>
                  </a:prstClr>
                </a:solidFill>
              </a:rPr>
              <a:t>X.TUYEM Uluslararası Yem Kongresi ve Yem Sergisi</a:t>
            </a:r>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BF607378-636D-495F-8C3C-EAF43FA8D1F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791835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6DEA8CA-3524-44AB-AA8B-7F88E17CF094}" type="datetime1">
              <a:rPr lang="tr-TR" smtClean="0">
                <a:solidFill>
                  <a:prstClr val="black">
                    <a:tint val="75000"/>
                  </a:prstClr>
                </a:solidFill>
              </a:rPr>
              <a:pPr/>
              <a:t>7.5.2015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smtClean="0">
                <a:solidFill>
                  <a:prstClr val="black">
                    <a:tint val="75000"/>
                  </a:prstClr>
                </a:solidFill>
              </a:rPr>
              <a:t>X.TUYEM Uluslararası Yem Kongresi ve Yem Sergisi</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54B1708D-CED8-476E-803A-6E10BAE281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172812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2ECE805E-0B2A-42BE-8C12-793664BB3152}" type="datetime1">
              <a:rPr lang="tr-TR" smtClean="0">
                <a:solidFill>
                  <a:prstClr val="black">
                    <a:tint val="75000"/>
                  </a:prstClr>
                </a:solidFill>
              </a:rPr>
              <a:pPr/>
              <a:t>7.5.2015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smtClean="0">
                <a:solidFill>
                  <a:prstClr val="black">
                    <a:tint val="75000"/>
                  </a:prstClr>
                </a:solidFill>
              </a:rPr>
              <a:t>X.TUYEM Uluslararası Yem Kongresi ve Yem Sergisi</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CFD5E2EB-A9AC-4DCB-95B3-B4C37DBA904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148885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8C78338-2B2C-434F-A3A0-35037A247978}" type="datetime1">
              <a:rPr lang="tr-TR" smtClean="0">
                <a:solidFill>
                  <a:prstClr val="black">
                    <a:tint val="75000"/>
                  </a:prstClr>
                </a:solidFill>
              </a:rPr>
              <a:pPr/>
              <a:t>7.5.2015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X.TUYEM Uluslararası Yem Kongresi ve Yem Sergisi</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073C735D-72FC-4CE9-B95D-9510BCC330E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462284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E73DD7F6-2384-4B15-A22F-953ECEAD9062}" type="datetime1">
              <a:rPr lang="tr-TR" smtClean="0">
                <a:solidFill>
                  <a:prstClr val="black">
                    <a:tint val="75000"/>
                  </a:prstClr>
                </a:solidFill>
              </a:rPr>
              <a:pPr/>
              <a:t>7.5.2015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X.TUYEM Uluslararası Yem Kongresi ve Yem Sergisi</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C88A8A79-FABB-4CB0-80D6-C180B135B4C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571921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457200" y="1600200"/>
            <a:ext cx="8229600" cy="4530725"/>
          </a:xfrm>
        </p:spPr>
        <p:txBody>
          <a:bodyPr/>
          <a:lstStyle/>
          <a:p>
            <a:pPr lvl="0"/>
            <a:endParaRPr lang="tr-TR" noProof="0" smtClean="0"/>
          </a:p>
        </p:txBody>
      </p:sp>
      <p:sp>
        <p:nvSpPr>
          <p:cNvPr id="4" name="Rectangle 23"/>
          <p:cNvSpPr>
            <a:spLocks noGrp="1" noChangeArrowheads="1"/>
          </p:cNvSpPr>
          <p:nvPr>
            <p:ph type="dt" sz="half" idx="10"/>
          </p:nvPr>
        </p:nvSpPr>
        <p:spPr>
          <a:ln/>
        </p:spPr>
        <p:txBody>
          <a:bodyPr/>
          <a:lstStyle>
            <a:lvl1pPr>
              <a:defRPr/>
            </a:lvl1pPr>
          </a:lstStyle>
          <a:p>
            <a:pPr>
              <a:defRPr/>
            </a:pPr>
            <a:fld id="{62D79CC7-8E50-40AA-BD5A-0CF30794EDE4}" type="datetime1">
              <a:rPr lang="tr-TR" smtClean="0">
                <a:solidFill>
                  <a:prstClr val="black">
                    <a:tint val="75000"/>
                  </a:prstClr>
                </a:solidFill>
              </a:rPr>
              <a:pPr>
                <a:defRPr/>
              </a:pPr>
              <a:t>7.5.2015</a:t>
            </a:fld>
            <a:endParaRPr lang="en-US">
              <a:solidFill>
                <a:prstClr val="black">
                  <a:tint val="75000"/>
                </a:prstClr>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r>
              <a:rPr lang="en-US" smtClean="0">
                <a:solidFill>
                  <a:prstClr val="black">
                    <a:tint val="75000"/>
                  </a:prstClr>
                </a:solidFill>
              </a:rPr>
              <a:t>X.TUYEM Uluslararası Yem Kongresi ve Yem Sergisi</a:t>
            </a:r>
            <a:endParaRPr lang="en-US">
              <a:solidFill>
                <a:prstClr val="black">
                  <a:tint val="75000"/>
                </a:prstClr>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3361CEE4-0695-45C0-85D6-25DF9357410B}"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8574872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0" y="117475"/>
            <a:ext cx="9144000" cy="8636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92113" y="1125538"/>
            <a:ext cx="4038600" cy="525621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583113" y="1125538"/>
            <a:ext cx="4038600" cy="525621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0" y="6553200"/>
            <a:ext cx="3062288" cy="260350"/>
          </a:xfrm>
        </p:spPr>
        <p:txBody>
          <a:bodyPr/>
          <a:lstStyle>
            <a:lvl1pPr>
              <a:defRPr/>
            </a:lvl1pPr>
          </a:lstStyle>
          <a:p>
            <a:r>
              <a:rPr lang="tr-TR">
                <a:solidFill>
                  <a:prstClr val="black">
                    <a:tint val="75000"/>
                  </a:prstClr>
                </a:solidFill>
              </a:rPr>
              <a:t>15</a:t>
            </a:r>
            <a:r>
              <a:rPr lang="en-US">
                <a:solidFill>
                  <a:prstClr val="black">
                    <a:tint val="75000"/>
                  </a:prstClr>
                </a:solidFill>
              </a:rPr>
              <a:t> September 2006, </a:t>
            </a:r>
            <a:r>
              <a:rPr lang="tr-TR">
                <a:solidFill>
                  <a:prstClr val="black">
                    <a:tint val="75000"/>
                  </a:prstClr>
                </a:solidFill>
              </a:rPr>
              <a:t>Antalya</a:t>
            </a:r>
            <a:endParaRPr lang="en-US">
              <a:solidFill>
                <a:prstClr val="black">
                  <a:tint val="75000"/>
                </a:prstClr>
              </a:solidFill>
            </a:endParaRPr>
          </a:p>
        </p:txBody>
      </p:sp>
      <p:sp>
        <p:nvSpPr>
          <p:cNvPr id="6" name="5 Altbilgi Yer Tutucusu"/>
          <p:cNvSpPr>
            <a:spLocks noGrp="1"/>
          </p:cNvSpPr>
          <p:nvPr>
            <p:ph type="ftr" sz="quarter" idx="11"/>
          </p:nvPr>
        </p:nvSpPr>
        <p:spPr>
          <a:xfrm>
            <a:off x="6156325" y="6553200"/>
            <a:ext cx="2987675" cy="260350"/>
          </a:xfrm>
        </p:spPr>
        <p:txBody>
          <a:bodyPr/>
          <a:lstStyle>
            <a:lvl1pPr>
              <a:defRPr/>
            </a:lvl1pPr>
          </a:lstStyle>
          <a:p>
            <a:r>
              <a:rPr lang="tr-TR">
                <a:solidFill>
                  <a:prstClr val="black">
                    <a:tint val="75000"/>
                  </a:prstClr>
                </a:solidFill>
              </a:rPr>
              <a:t>cykaya@gmail.com</a:t>
            </a:r>
          </a:p>
        </p:txBody>
      </p:sp>
      <p:sp>
        <p:nvSpPr>
          <p:cNvPr id="7" name="6 Slayt Numarası Yer Tutucusu"/>
          <p:cNvSpPr>
            <a:spLocks noGrp="1"/>
          </p:cNvSpPr>
          <p:nvPr>
            <p:ph type="sldNum" sz="quarter" idx="12"/>
          </p:nvPr>
        </p:nvSpPr>
        <p:spPr>
          <a:xfrm>
            <a:off x="4502150" y="6453188"/>
            <a:ext cx="574675" cy="360362"/>
          </a:xfrm>
        </p:spPr>
        <p:txBody>
          <a:bodyPr/>
          <a:lstStyle>
            <a:lvl1pPr>
              <a:defRPr/>
            </a:lvl1pPr>
          </a:lstStyle>
          <a:p>
            <a:fld id="{A9860F00-CAF7-41C6-B0AC-8A343D267A05}"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728518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AF2FF11C-F859-4BFD-B7FD-5ED0A7C86302}" type="datetimeFigureOut">
              <a:rPr lang="tr-TR">
                <a:solidFill>
                  <a:prstClr val="black">
                    <a:tint val="75000"/>
                  </a:prstClr>
                </a:solidFill>
              </a:rPr>
              <a:pPr>
                <a:defRPr/>
              </a:pPr>
              <a:t>7.5.2015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A78D175B-5B54-4752-94C5-FE1640EA7912}"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351628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35055A43-2E42-4F1B-A612-C85715492DF2}" type="datetimeFigureOut">
              <a:rPr lang="tr-TR"/>
              <a:pPr>
                <a:defRPr/>
              </a:pPr>
              <a:t>7.5.2015</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336DC974-2FA8-41BF-BDF5-C8042EC88D87}" type="slidenum">
              <a:rPr lang="tr-TR"/>
              <a:pPr>
                <a:defRPr/>
              </a:pPr>
              <a:t>‹#›</a:t>
            </a:fld>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513C3B6-61F8-4D6F-938C-861A26ED54A7}" type="datetimeFigureOut">
              <a:rPr lang="tr-TR">
                <a:solidFill>
                  <a:prstClr val="black">
                    <a:tint val="75000"/>
                  </a:prstClr>
                </a:solidFill>
              </a:rPr>
              <a:pPr>
                <a:defRPr/>
              </a:pPr>
              <a:t>7.5.2015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0CB7583C-C816-4003-AFC6-187985AC3A4A}"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0752769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665AB36C-5ACF-415D-AD65-4B1A6EE16825}" type="datetimeFigureOut">
              <a:rPr lang="tr-TR">
                <a:solidFill>
                  <a:prstClr val="black">
                    <a:tint val="75000"/>
                  </a:prstClr>
                </a:solidFill>
              </a:rPr>
              <a:pPr>
                <a:defRPr/>
              </a:pPr>
              <a:t>7.5.2015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A3CCC6D1-E837-43BA-BDCF-EB87DE1183A3}"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42597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03A4ED9C-6703-4B0F-88AD-1CCE1250737A}" type="datetimeFigureOut">
              <a:rPr lang="tr-TR">
                <a:solidFill>
                  <a:prstClr val="black">
                    <a:tint val="75000"/>
                  </a:prstClr>
                </a:solidFill>
              </a:rPr>
              <a:pPr>
                <a:defRPr/>
              </a:pPr>
              <a:t>7.5.2015</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CDE5786D-6695-4465-8F1B-0EB379634047}"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042167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35055A43-2E42-4F1B-A612-C85715492DF2}" type="datetimeFigureOut">
              <a:rPr lang="tr-TR">
                <a:solidFill>
                  <a:prstClr val="black">
                    <a:tint val="75000"/>
                  </a:prstClr>
                </a:solidFill>
              </a:rPr>
              <a:pPr>
                <a:defRPr/>
              </a:pPr>
              <a:t>7.5.2015</a:t>
            </a:fld>
            <a:endParaRPr lang="tr-TR">
              <a:solidFill>
                <a:prstClr val="black">
                  <a:tint val="75000"/>
                </a:prstClr>
              </a:solidFill>
            </a:endParaRPr>
          </a:p>
        </p:txBody>
      </p:sp>
      <p:sp>
        <p:nvSpPr>
          <p:cNvPr id="8"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9" name="5 Slayt Numarası Yer Tutucusu"/>
          <p:cNvSpPr>
            <a:spLocks noGrp="1"/>
          </p:cNvSpPr>
          <p:nvPr>
            <p:ph type="sldNum" sz="quarter" idx="12"/>
          </p:nvPr>
        </p:nvSpPr>
        <p:spPr/>
        <p:txBody>
          <a:bodyPr/>
          <a:lstStyle>
            <a:lvl1pPr>
              <a:defRPr/>
            </a:lvl1pPr>
          </a:lstStyle>
          <a:p>
            <a:pPr>
              <a:defRPr/>
            </a:pPr>
            <a:fld id="{336DC974-2FA8-41BF-BDF5-C8042EC88D87}"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130525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CD4E3D8A-84DF-4DB6-A398-920CA8E6A3E3}" type="datetimeFigureOut">
              <a:rPr lang="tr-TR">
                <a:solidFill>
                  <a:prstClr val="black">
                    <a:tint val="75000"/>
                  </a:prstClr>
                </a:solidFill>
              </a:rPr>
              <a:pPr>
                <a:defRPr/>
              </a:pPr>
              <a:t>7.5.2015</a:t>
            </a:fld>
            <a:endParaRPr lang="tr-TR">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6800C086-44AB-4324-BA14-C3218A77ACAE}"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1646883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FBA9A2E0-FF41-49EF-B138-85A60F3832D6}" type="datetimeFigureOut">
              <a:rPr lang="tr-TR">
                <a:solidFill>
                  <a:prstClr val="black">
                    <a:tint val="75000"/>
                  </a:prstClr>
                </a:solidFill>
              </a:rPr>
              <a:pPr>
                <a:defRPr/>
              </a:pPr>
              <a:t>7.5.2015</a:t>
            </a:fld>
            <a:endParaRPr lang="tr-TR">
              <a:solidFill>
                <a:prstClr val="black">
                  <a:tint val="75000"/>
                </a:prstClr>
              </a:solidFill>
            </a:endParaRPr>
          </a:p>
        </p:txBody>
      </p:sp>
      <p:sp>
        <p:nvSpPr>
          <p:cNvPr id="3"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4" name="5 Slayt Numarası Yer Tutucusu"/>
          <p:cNvSpPr>
            <a:spLocks noGrp="1"/>
          </p:cNvSpPr>
          <p:nvPr>
            <p:ph type="sldNum" sz="quarter" idx="12"/>
          </p:nvPr>
        </p:nvSpPr>
        <p:spPr/>
        <p:txBody>
          <a:bodyPr/>
          <a:lstStyle>
            <a:lvl1pPr>
              <a:defRPr/>
            </a:lvl1pPr>
          </a:lstStyle>
          <a:p>
            <a:pPr>
              <a:defRPr/>
            </a:pPr>
            <a:fld id="{7005CAC5-B321-4C2B-AFD7-1F428BA527DD}"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2722145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7ADBAA42-5A75-470D-8E3E-B392E2461979}" type="datetimeFigureOut">
              <a:rPr lang="tr-TR">
                <a:solidFill>
                  <a:prstClr val="black">
                    <a:tint val="75000"/>
                  </a:prstClr>
                </a:solidFill>
              </a:rPr>
              <a:pPr>
                <a:defRPr/>
              </a:pPr>
              <a:t>7.5.2015</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A2B6FC6F-921B-4A5B-8824-699105E38D79}"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9000530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05460B92-6571-4CF9-8333-5BFE24A5D9B3}" type="datetimeFigureOut">
              <a:rPr lang="tr-TR">
                <a:solidFill>
                  <a:prstClr val="black">
                    <a:tint val="75000"/>
                  </a:prstClr>
                </a:solidFill>
              </a:rPr>
              <a:pPr>
                <a:defRPr/>
              </a:pPr>
              <a:t>7.5.2015</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A6C781F3-8218-4C66-99C9-212331B45C01}"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0084610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ADB66723-8EF1-4CF3-99DC-4CBA3289E137}" type="datetimeFigureOut">
              <a:rPr lang="tr-TR">
                <a:solidFill>
                  <a:prstClr val="black">
                    <a:tint val="75000"/>
                  </a:prstClr>
                </a:solidFill>
              </a:rPr>
              <a:pPr>
                <a:defRPr/>
              </a:pPr>
              <a:t>7.5.2015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54F9CD73-A800-4106-9772-B3DE8328CA60}"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1666849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22AB8277-8BB4-474E-AFD7-2015795EFBDD}" type="datetimeFigureOut">
              <a:rPr lang="tr-TR">
                <a:solidFill>
                  <a:prstClr val="black">
                    <a:tint val="75000"/>
                  </a:prstClr>
                </a:solidFill>
              </a:rPr>
              <a:pPr>
                <a:defRPr/>
              </a:pPr>
              <a:t>7.5.2015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09E61B1E-EAFF-4A50-9C0D-FF2EC4BAE958}"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187214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CD4E3D8A-84DF-4DB6-A398-920CA8E6A3E3}" type="datetimeFigureOut">
              <a:rPr lang="tr-TR"/>
              <a:pPr>
                <a:defRPr/>
              </a:pPr>
              <a:t>7.5.2015</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6800C086-44AB-4324-BA14-C3218A77ACAE}" type="slidenum">
              <a:rPr lang="tr-TR"/>
              <a:pPr>
                <a:defRPr/>
              </a:pPr>
              <a:t>‹#›</a:t>
            </a:fld>
            <a:endParaRPr lang="tr-T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AF2FF11C-F859-4BFD-B7FD-5ED0A7C86302}" type="datetimeFigureOut">
              <a:rPr lang="tr-TR">
                <a:solidFill>
                  <a:prstClr val="black">
                    <a:tint val="75000"/>
                  </a:prstClr>
                </a:solidFill>
              </a:rPr>
              <a:pPr>
                <a:defRPr/>
              </a:pPr>
              <a:t>7.5.2015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A78D175B-5B54-4752-94C5-FE1640EA7912}"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5205416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513C3B6-61F8-4D6F-938C-861A26ED54A7}" type="datetimeFigureOut">
              <a:rPr lang="tr-TR">
                <a:solidFill>
                  <a:prstClr val="black">
                    <a:tint val="75000"/>
                  </a:prstClr>
                </a:solidFill>
              </a:rPr>
              <a:pPr>
                <a:defRPr/>
              </a:pPr>
              <a:t>7.5.2015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0CB7583C-C816-4003-AFC6-187985AC3A4A}"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9186201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665AB36C-5ACF-415D-AD65-4B1A6EE16825}" type="datetimeFigureOut">
              <a:rPr lang="tr-TR">
                <a:solidFill>
                  <a:prstClr val="black">
                    <a:tint val="75000"/>
                  </a:prstClr>
                </a:solidFill>
              </a:rPr>
              <a:pPr>
                <a:defRPr/>
              </a:pPr>
              <a:t>7.5.2015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A3CCC6D1-E837-43BA-BDCF-EB87DE1183A3}"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0141042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03A4ED9C-6703-4B0F-88AD-1CCE1250737A}" type="datetimeFigureOut">
              <a:rPr lang="tr-TR">
                <a:solidFill>
                  <a:prstClr val="black">
                    <a:tint val="75000"/>
                  </a:prstClr>
                </a:solidFill>
              </a:rPr>
              <a:pPr>
                <a:defRPr/>
              </a:pPr>
              <a:t>7.5.2015</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CDE5786D-6695-4465-8F1B-0EB379634047}"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3185080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35055A43-2E42-4F1B-A612-C85715492DF2}" type="datetimeFigureOut">
              <a:rPr lang="tr-TR">
                <a:solidFill>
                  <a:prstClr val="black">
                    <a:tint val="75000"/>
                  </a:prstClr>
                </a:solidFill>
              </a:rPr>
              <a:pPr>
                <a:defRPr/>
              </a:pPr>
              <a:t>7.5.2015</a:t>
            </a:fld>
            <a:endParaRPr lang="tr-TR">
              <a:solidFill>
                <a:prstClr val="black">
                  <a:tint val="75000"/>
                </a:prstClr>
              </a:solidFill>
            </a:endParaRPr>
          </a:p>
        </p:txBody>
      </p:sp>
      <p:sp>
        <p:nvSpPr>
          <p:cNvPr id="8"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9" name="5 Slayt Numarası Yer Tutucusu"/>
          <p:cNvSpPr>
            <a:spLocks noGrp="1"/>
          </p:cNvSpPr>
          <p:nvPr>
            <p:ph type="sldNum" sz="quarter" idx="12"/>
          </p:nvPr>
        </p:nvSpPr>
        <p:spPr/>
        <p:txBody>
          <a:bodyPr/>
          <a:lstStyle>
            <a:lvl1pPr>
              <a:defRPr/>
            </a:lvl1pPr>
          </a:lstStyle>
          <a:p>
            <a:pPr>
              <a:defRPr/>
            </a:pPr>
            <a:fld id="{336DC974-2FA8-41BF-BDF5-C8042EC88D87}"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6658364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CD4E3D8A-84DF-4DB6-A398-920CA8E6A3E3}" type="datetimeFigureOut">
              <a:rPr lang="tr-TR">
                <a:solidFill>
                  <a:prstClr val="black">
                    <a:tint val="75000"/>
                  </a:prstClr>
                </a:solidFill>
              </a:rPr>
              <a:pPr>
                <a:defRPr/>
              </a:pPr>
              <a:t>7.5.2015</a:t>
            </a:fld>
            <a:endParaRPr lang="tr-TR">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6800C086-44AB-4324-BA14-C3218A77ACAE}"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4762835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FBA9A2E0-FF41-49EF-B138-85A60F3832D6}" type="datetimeFigureOut">
              <a:rPr lang="tr-TR">
                <a:solidFill>
                  <a:prstClr val="black">
                    <a:tint val="75000"/>
                  </a:prstClr>
                </a:solidFill>
              </a:rPr>
              <a:pPr>
                <a:defRPr/>
              </a:pPr>
              <a:t>7.5.2015</a:t>
            </a:fld>
            <a:endParaRPr lang="tr-TR">
              <a:solidFill>
                <a:prstClr val="black">
                  <a:tint val="75000"/>
                </a:prstClr>
              </a:solidFill>
            </a:endParaRPr>
          </a:p>
        </p:txBody>
      </p:sp>
      <p:sp>
        <p:nvSpPr>
          <p:cNvPr id="3"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4" name="5 Slayt Numarası Yer Tutucusu"/>
          <p:cNvSpPr>
            <a:spLocks noGrp="1"/>
          </p:cNvSpPr>
          <p:nvPr>
            <p:ph type="sldNum" sz="quarter" idx="12"/>
          </p:nvPr>
        </p:nvSpPr>
        <p:spPr/>
        <p:txBody>
          <a:bodyPr/>
          <a:lstStyle>
            <a:lvl1pPr>
              <a:defRPr/>
            </a:lvl1pPr>
          </a:lstStyle>
          <a:p>
            <a:pPr>
              <a:defRPr/>
            </a:pPr>
            <a:fld id="{7005CAC5-B321-4C2B-AFD7-1F428BA527DD}"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158411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7ADBAA42-5A75-470D-8E3E-B392E2461979}" type="datetimeFigureOut">
              <a:rPr lang="tr-TR">
                <a:solidFill>
                  <a:prstClr val="black">
                    <a:tint val="75000"/>
                  </a:prstClr>
                </a:solidFill>
              </a:rPr>
              <a:pPr>
                <a:defRPr/>
              </a:pPr>
              <a:t>7.5.2015</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A2B6FC6F-921B-4A5B-8824-699105E38D79}"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5771026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05460B92-6571-4CF9-8333-5BFE24A5D9B3}" type="datetimeFigureOut">
              <a:rPr lang="tr-TR">
                <a:solidFill>
                  <a:prstClr val="black">
                    <a:tint val="75000"/>
                  </a:prstClr>
                </a:solidFill>
              </a:rPr>
              <a:pPr>
                <a:defRPr/>
              </a:pPr>
              <a:t>7.5.2015</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A6C781F3-8218-4C66-99C9-212331B45C01}"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929301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ADB66723-8EF1-4CF3-99DC-4CBA3289E137}" type="datetimeFigureOut">
              <a:rPr lang="tr-TR">
                <a:solidFill>
                  <a:prstClr val="black">
                    <a:tint val="75000"/>
                  </a:prstClr>
                </a:solidFill>
              </a:rPr>
              <a:pPr>
                <a:defRPr/>
              </a:pPr>
              <a:t>7.5.2015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54F9CD73-A800-4106-9772-B3DE8328CA60}"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456542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FBA9A2E0-FF41-49EF-B138-85A60F3832D6}" type="datetimeFigureOut">
              <a:rPr lang="tr-TR"/>
              <a:pPr>
                <a:defRPr/>
              </a:pPr>
              <a:t>7.5.2015</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7005CAC5-B321-4C2B-AFD7-1F428BA527DD}" type="slidenum">
              <a:rPr lang="tr-TR"/>
              <a:pPr>
                <a:defRPr/>
              </a:pPr>
              <a:t>‹#›</a:t>
            </a:fld>
            <a:endParaRPr lang="tr-T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22AB8277-8BB4-474E-AFD7-2015795EFBDD}" type="datetimeFigureOut">
              <a:rPr lang="tr-TR">
                <a:solidFill>
                  <a:prstClr val="black">
                    <a:tint val="75000"/>
                  </a:prstClr>
                </a:solidFill>
              </a:rPr>
              <a:pPr>
                <a:defRPr/>
              </a:pPr>
              <a:t>7.5.2015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09E61B1E-EAFF-4A50-9C0D-FF2EC4BAE958}"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822862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7ADBAA42-5A75-470D-8E3E-B392E2461979}" type="datetimeFigureOut">
              <a:rPr lang="tr-TR"/>
              <a:pPr>
                <a:defRPr/>
              </a:pPr>
              <a:t>7.5.2015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A2B6FC6F-921B-4A5B-8824-699105E38D79}"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05460B92-6571-4CF9-8333-5BFE24A5D9B3}" type="datetimeFigureOut">
              <a:rPr lang="tr-TR"/>
              <a:pPr>
                <a:defRPr/>
              </a:pPr>
              <a:t>7.5.2015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A6C781F3-8218-4C66-99C9-212331B45C01}"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7C35DBD-DE28-4DCA-BC4F-849B7796284A}" type="datetimeFigureOut">
              <a:rPr lang="tr-TR"/>
              <a:pPr>
                <a:defRPr/>
              </a:pPr>
              <a:t>7.5.2015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C48D0B4-EFDE-45DA-BCEA-1F76BDB41754}"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03BD883-3A87-487E-B34A-3A7B9EF0A1FC}" type="datetimeFigureOut">
              <a:rPr lang="tr-TR"/>
              <a:pPr>
                <a:defRPr/>
              </a:pPr>
              <a:t>7.5.2015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5F821BF-7116-4066-BA87-6A81524AC205}"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7053E01-4A1D-4611-AC6B-AA77B25F6E44}" type="datetime1">
              <a:rPr lang="tr-TR" smtClean="0">
                <a:solidFill>
                  <a:prstClr val="black">
                    <a:tint val="75000"/>
                  </a:prstClr>
                </a:solidFill>
                <a:latin typeface="Calibri"/>
              </a:rPr>
              <a:pPr fontAlgn="auto">
                <a:spcBef>
                  <a:spcPts val="0"/>
                </a:spcBef>
                <a:spcAft>
                  <a:spcPts val="0"/>
                </a:spcAft>
              </a:pPr>
              <a:t>7.5.2015</a:t>
            </a:fld>
            <a:endParaRPr lang="tr-TR">
              <a:solidFill>
                <a:prstClr val="black">
                  <a:tint val="75000"/>
                </a:prstClr>
              </a:solidFill>
              <a:latin typeface="Calibri"/>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tr-TR">
              <a:solidFill>
                <a:prstClr val="black">
                  <a:tint val="75000"/>
                </a:prstClr>
              </a:solidFill>
              <a:latin typeface="Calibri"/>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E3FA091-7E2B-4306-A964-23F4A9D2E55A}" type="slidenum">
              <a:rPr lang="tr-TR" smtClean="0">
                <a:solidFill>
                  <a:prstClr val="black">
                    <a:tint val="75000"/>
                  </a:prstClr>
                </a:solidFill>
                <a:latin typeface="Calibri"/>
              </a:rPr>
              <a:pPr fontAlgn="auto">
                <a:spcBef>
                  <a:spcPts val="0"/>
                </a:spcBef>
                <a:spcAft>
                  <a:spcPts val="0"/>
                </a:spcAft>
              </a:pPr>
              <a:t>‹#›</a:t>
            </a:fld>
            <a:endParaRPr lang="tr-TR">
              <a:solidFill>
                <a:prstClr val="black">
                  <a:tint val="75000"/>
                </a:prstClr>
              </a:solidFill>
              <a:latin typeface="Calibri"/>
            </a:endParaRPr>
          </a:p>
        </p:txBody>
      </p:sp>
    </p:spTree>
    <p:extLst>
      <p:ext uri="{BB962C8B-B14F-4D97-AF65-F5344CB8AC3E}">
        <p14:creationId xmlns:p14="http://schemas.microsoft.com/office/powerpoint/2010/main" val="3109413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D9"/>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A5D355-33D4-4392-9972-6BD0CF507C6B}" type="datetime1">
              <a:rPr lang="tr-TR" smtClean="0">
                <a:solidFill>
                  <a:prstClr val="black">
                    <a:tint val="75000"/>
                  </a:prstClr>
                </a:solidFill>
                <a:latin typeface="Times New Roman" pitchFamily="18" charset="0"/>
              </a:rPr>
              <a:pPr/>
              <a:t>7.5.2015</a:t>
            </a:fld>
            <a:endParaRPr lang="tr-TR">
              <a:solidFill>
                <a:prstClr val="black">
                  <a:tint val="75000"/>
                </a:prstClr>
              </a:solidFill>
              <a:latin typeface="Times New Roman" pitchFamily="18" charset="0"/>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solidFill>
                  <a:prstClr val="black">
                    <a:tint val="75000"/>
                  </a:prstClr>
                </a:solidFill>
                <a:latin typeface="Times New Roman" pitchFamily="18" charset="0"/>
              </a:rPr>
              <a:t>X.TUYEM Uluslararası Yem Kongresi ve Yem Sergisi</a:t>
            </a:r>
            <a:endParaRPr lang="tr-TR">
              <a:solidFill>
                <a:prstClr val="black">
                  <a:tint val="75000"/>
                </a:prstClr>
              </a:solidFill>
              <a:latin typeface="Times New Roman" pitchFamily="18" charset="0"/>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BEF86-A95F-412C-A676-2E7FD056EE01}" type="slidenum">
              <a:rPr lang="tr-TR" smtClean="0">
                <a:solidFill>
                  <a:prstClr val="black">
                    <a:tint val="75000"/>
                  </a:prstClr>
                </a:solidFill>
                <a:latin typeface="Times New Roman" pitchFamily="18" charset="0"/>
              </a:rPr>
              <a:pPr/>
              <a:t>‹#›</a:t>
            </a:fld>
            <a:endParaRPr lang="tr-TR">
              <a:solidFill>
                <a:prstClr val="black">
                  <a:tint val="75000"/>
                </a:prstClr>
              </a:solidFill>
              <a:latin typeface="Times New Roman" pitchFamily="18" charset="0"/>
            </a:endParaRPr>
          </a:p>
        </p:txBody>
      </p:sp>
    </p:spTree>
    <p:extLst>
      <p:ext uri="{BB962C8B-B14F-4D97-AF65-F5344CB8AC3E}">
        <p14:creationId xmlns:p14="http://schemas.microsoft.com/office/powerpoint/2010/main" val="66540804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7C35DBD-DE28-4DCA-BC4F-849B7796284A}" type="datetimeFigureOut">
              <a:rPr lang="tr-TR">
                <a:solidFill>
                  <a:prstClr val="black">
                    <a:tint val="75000"/>
                  </a:prstClr>
                </a:solidFill>
              </a:rPr>
              <a:pPr>
                <a:defRPr/>
              </a:pPr>
              <a:t>7.5.2015</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C48D0B4-EFDE-45DA-BCEA-1F76BDB41754}"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516057282"/>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7C35DBD-DE28-4DCA-BC4F-849B7796284A}" type="datetimeFigureOut">
              <a:rPr lang="tr-TR">
                <a:solidFill>
                  <a:prstClr val="black">
                    <a:tint val="75000"/>
                  </a:prstClr>
                </a:solidFill>
              </a:rPr>
              <a:pPr>
                <a:defRPr/>
              </a:pPr>
              <a:t>7.5.2015</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C48D0B4-EFDE-45DA-BCEA-1F76BDB41754}"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324865308"/>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3.jpeg"/><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47.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jpeg"/><Relationship Id="rId1" Type="http://schemas.openxmlformats.org/officeDocument/2006/relationships/slideLayout" Target="../slideLayouts/slideLayout24.xml"/><Relationship Id="rId5" Type="http://schemas.openxmlformats.org/officeDocument/2006/relationships/image" Target="../media/image28.jpeg"/><Relationship Id="rId4" Type="http://schemas.openxmlformats.org/officeDocument/2006/relationships/image" Target="../media/image27.emf"/></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foodsafetycheese.com/" TargetMode="External"/><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0.xml"/></Relationships>
</file>

<file path=ppt/slides/_rels/slide6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3.xml"/><Relationship Id="rId4" Type="http://schemas.openxmlformats.org/officeDocument/2006/relationships/image" Target="../media/image40.jpe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0.xml"/></Relationships>
</file>

<file path=ppt/slides/_rels/slide7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43.jpeg"/><Relationship Id="rId5" Type="http://schemas.openxmlformats.org/officeDocument/2006/relationships/hyperlink" Target="mailto:ismailmert@asuder.org.tr" TargetMode="External"/><Relationship Id="rId4" Type="http://schemas.openxmlformats.org/officeDocument/2006/relationships/hyperlink" Target="http://www.asuder.org.tr/"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 y="0"/>
            <a:ext cx="9161822" cy="1417638"/>
          </a:xfrm>
        </p:spPr>
        <p:style>
          <a:lnRef idx="1">
            <a:schemeClr val="accent3"/>
          </a:lnRef>
          <a:fillRef idx="3">
            <a:schemeClr val="accent3"/>
          </a:fillRef>
          <a:effectRef idx="2">
            <a:schemeClr val="accent3"/>
          </a:effectRef>
          <a:fontRef idx="minor">
            <a:schemeClr val="lt1"/>
          </a:fontRef>
        </p:style>
        <p:txBody>
          <a:bodyPr/>
          <a:lstStyle/>
          <a:p>
            <a:pPr>
              <a:lnSpc>
                <a:spcPct val="115000"/>
              </a:lnSpc>
              <a:spcBef>
                <a:spcPct val="20000"/>
              </a:spcBef>
              <a:spcAft>
                <a:spcPts val="1000"/>
              </a:spcAft>
            </a:pPr>
            <a:r>
              <a:rPr lang="tr-TR" dirty="0" smtClean="0">
                <a:solidFill>
                  <a:schemeClr val="bg1"/>
                </a:solidFill>
                <a:ea typeface="Calibri"/>
                <a:cs typeface="Times New Roman"/>
              </a:rPr>
              <a:t>Süt </a:t>
            </a:r>
            <a:r>
              <a:rPr lang="tr-TR" dirty="0">
                <a:solidFill>
                  <a:schemeClr val="bg1"/>
                </a:solidFill>
                <a:ea typeface="Calibri"/>
                <a:cs typeface="Times New Roman"/>
              </a:rPr>
              <a:t>ve </a:t>
            </a:r>
            <a:r>
              <a:rPr lang="tr-TR" dirty="0" smtClean="0">
                <a:solidFill>
                  <a:schemeClr val="bg1"/>
                </a:solidFill>
                <a:ea typeface="Calibri"/>
                <a:cs typeface="Times New Roman"/>
              </a:rPr>
              <a:t>Süt Ürünlerinde Yasal Düzenlemeler </a:t>
            </a:r>
            <a:r>
              <a:rPr lang="tr-TR" dirty="0">
                <a:solidFill>
                  <a:schemeClr val="bg1"/>
                </a:solidFill>
                <a:ea typeface="Calibri"/>
                <a:cs typeface="Times New Roman"/>
              </a:rPr>
              <a:t>ve </a:t>
            </a:r>
            <a:r>
              <a:rPr lang="tr-TR" dirty="0" smtClean="0">
                <a:solidFill>
                  <a:schemeClr val="bg1"/>
                </a:solidFill>
                <a:ea typeface="Calibri"/>
                <a:cs typeface="Times New Roman"/>
              </a:rPr>
              <a:t>Peynir Tebliği</a:t>
            </a:r>
            <a:endParaRPr lang="tr-TR" dirty="0">
              <a:solidFill>
                <a:schemeClr val="bg1"/>
              </a:solidFill>
            </a:endParaRPr>
          </a:p>
        </p:txBody>
      </p:sp>
      <p:sp>
        <p:nvSpPr>
          <p:cNvPr id="3" name="İçerik Yer Tutucusu 2"/>
          <p:cNvSpPr>
            <a:spLocks noGrp="1"/>
          </p:cNvSpPr>
          <p:nvPr>
            <p:ph idx="1"/>
          </p:nvPr>
        </p:nvSpPr>
        <p:spPr>
          <a:xfrm>
            <a:off x="0" y="1556792"/>
            <a:ext cx="9144000" cy="3384376"/>
          </a:xfrm>
        </p:spPr>
        <p:txBody>
          <a:bodyPr/>
          <a:lstStyle/>
          <a:p>
            <a:pPr marL="0" indent="0" algn="ctr">
              <a:buNone/>
            </a:pPr>
            <a:endParaRPr lang="tr-TR" sz="4800" b="1" dirty="0" smtClean="0"/>
          </a:p>
          <a:p>
            <a:pPr marL="0" indent="0" algn="ctr">
              <a:buNone/>
            </a:pPr>
            <a:endParaRPr lang="tr-TR" b="1" dirty="0" smtClean="0"/>
          </a:p>
          <a:p>
            <a:pPr marL="0" indent="0" algn="ctr">
              <a:buNone/>
            </a:pPr>
            <a:r>
              <a:rPr lang="tr-TR" sz="4000" b="1" dirty="0" smtClean="0"/>
              <a:t>Dr. İsmail MERT</a:t>
            </a:r>
          </a:p>
          <a:p>
            <a:pPr marL="0" indent="0" algn="ctr">
              <a:buNone/>
            </a:pPr>
            <a:r>
              <a:rPr lang="tr-TR" sz="4000" b="1" dirty="0" smtClean="0"/>
              <a:t>ASÜD Genel Sekreteri</a:t>
            </a:r>
          </a:p>
          <a:p>
            <a:pPr marL="0" indent="0" algn="ctr">
              <a:buNone/>
            </a:pPr>
            <a:endParaRPr lang="tr-TR" sz="4800" b="1"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4535" y="5318423"/>
            <a:ext cx="2427288" cy="1539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Başlık 1"/>
          <p:cNvSpPr txBox="1">
            <a:spLocks/>
          </p:cNvSpPr>
          <p:nvPr/>
        </p:nvSpPr>
        <p:spPr bwMode="auto">
          <a:xfrm>
            <a:off x="683568" y="5733256"/>
            <a:ext cx="6552728" cy="9694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115000"/>
              </a:lnSpc>
              <a:spcBef>
                <a:spcPct val="20000"/>
              </a:spcBef>
              <a:spcAft>
                <a:spcPts val="1000"/>
              </a:spcAft>
            </a:pPr>
            <a:r>
              <a:rPr lang="tr-TR" sz="2800" b="1" dirty="0" smtClean="0">
                <a:ea typeface="Calibri"/>
                <a:cs typeface="Times New Roman"/>
              </a:rPr>
              <a:t>5.Gıda Güvenliği Kongresi</a:t>
            </a:r>
          </a:p>
          <a:p>
            <a:pPr>
              <a:lnSpc>
                <a:spcPct val="115000"/>
              </a:lnSpc>
              <a:spcBef>
                <a:spcPct val="20000"/>
              </a:spcBef>
              <a:spcAft>
                <a:spcPts val="1000"/>
              </a:spcAft>
            </a:pPr>
            <a:r>
              <a:rPr lang="tr-TR" sz="2800" b="1" dirty="0" smtClean="0">
                <a:cs typeface="Times New Roman"/>
              </a:rPr>
              <a:t>07-08 Mayıs 2015</a:t>
            </a:r>
            <a:endParaRPr lang="tr-TR" sz="2800" dirty="0"/>
          </a:p>
        </p:txBody>
      </p:sp>
      <p:sp>
        <p:nvSpPr>
          <p:cNvPr id="7" name="İçerik Yer Tutucusu 2"/>
          <p:cNvSpPr txBox="1">
            <a:spLocks/>
          </p:cNvSpPr>
          <p:nvPr/>
        </p:nvSpPr>
        <p:spPr bwMode="auto">
          <a:xfrm>
            <a:off x="0" y="0"/>
            <a:ext cx="9161822" cy="1412776"/>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eaLnBrk="1" hangingPunct="1">
              <a:lnSpc>
                <a:spcPct val="115000"/>
              </a:lnSpc>
              <a:spcAft>
                <a:spcPts val="1000"/>
              </a:spcAft>
              <a:buNone/>
            </a:pPr>
            <a:r>
              <a:rPr lang="tr-TR" sz="4000" b="1" dirty="0" smtClean="0">
                <a:solidFill>
                  <a:prstClr val="white"/>
                </a:solidFill>
                <a:ea typeface="Calibri"/>
                <a:cs typeface="Times New Roman"/>
              </a:rPr>
              <a:t>Süt </a:t>
            </a:r>
            <a:r>
              <a:rPr lang="tr-TR" sz="4000" b="1" dirty="0">
                <a:solidFill>
                  <a:prstClr val="white"/>
                </a:solidFill>
                <a:ea typeface="Calibri"/>
                <a:cs typeface="Times New Roman"/>
              </a:rPr>
              <a:t>ve Süt Ürünlerinde Yasal </a:t>
            </a:r>
            <a:r>
              <a:rPr lang="tr-TR" sz="4000" b="1" dirty="0" smtClean="0">
                <a:solidFill>
                  <a:prstClr val="white"/>
                </a:solidFill>
                <a:ea typeface="Calibri"/>
                <a:cs typeface="Times New Roman"/>
              </a:rPr>
              <a:t>Düzenlemeler ve  Peynir Tebliği</a:t>
            </a:r>
            <a:endParaRPr lang="tr-TR" sz="4000" b="1" dirty="0">
              <a:solidFill>
                <a:prstClr val="white"/>
              </a:solidFill>
            </a:endParaRPr>
          </a:p>
          <a:p>
            <a:pPr marL="0" indent="0" algn="ctr">
              <a:buFont typeface="Arial" charset="0"/>
              <a:buNone/>
            </a:pPr>
            <a:endParaRPr lang="tr-TR" sz="4400" b="1" dirty="0" smtClean="0">
              <a:solidFill>
                <a:prstClr val="black"/>
              </a:solidFill>
            </a:endParaRPr>
          </a:p>
        </p:txBody>
      </p:sp>
    </p:spTree>
    <p:extLst>
      <p:ext uri="{BB962C8B-B14F-4D97-AF65-F5344CB8AC3E}">
        <p14:creationId xmlns:p14="http://schemas.microsoft.com/office/powerpoint/2010/main" val="167101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a:xfrm>
            <a:off x="6553200" y="6356350"/>
            <a:ext cx="2133600" cy="501650"/>
          </a:xfrm>
        </p:spPr>
        <p:txBody>
          <a:bodyPr/>
          <a:lstStyle/>
          <a:p>
            <a:fld id="{DE3FA091-7E2B-4306-A964-23F4A9D2E55A}" type="slidenum">
              <a:rPr lang="tr-TR" smtClean="0">
                <a:solidFill>
                  <a:prstClr val="black">
                    <a:tint val="75000"/>
                  </a:prstClr>
                </a:solidFill>
              </a:rPr>
              <a:pPr/>
              <a:t>10</a:t>
            </a:fld>
            <a:endParaRPr lang="tr-TR">
              <a:solidFill>
                <a:prstClr val="black">
                  <a:tint val="75000"/>
                </a:prstClr>
              </a:solidFill>
            </a:endParaRPr>
          </a:p>
        </p:txBody>
      </p:sp>
      <p:sp>
        <p:nvSpPr>
          <p:cNvPr id="3" name="Dikdörtgen 2"/>
          <p:cNvSpPr/>
          <p:nvPr/>
        </p:nvSpPr>
        <p:spPr>
          <a:xfrm>
            <a:off x="1187624" y="1196752"/>
            <a:ext cx="7344816" cy="830997"/>
          </a:xfrm>
          <a:prstGeom prst="rect">
            <a:avLst/>
          </a:prstGeom>
        </p:spPr>
        <p:txBody>
          <a:bodyPr wrap="square">
            <a:spAutoFit/>
          </a:bodyPr>
          <a:lstStyle/>
          <a:p>
            <a:pPr>
              <a:spcBef>
                <a:spcPct val="20000"/>
              </a:spcBef>
            </a:pPr>
            <a:r>
              <a:rPr lang="tr-TR" sz="4800" dirty="0">
                <a:solidFill>
                  <a:prstClr val="black"/>
                </a:solidFill>
                <a:latin typeface="Calibri"/>
              </a:rPr>
              <a:t>Okul Sütü </a:t>
            </a:r>
            <a:r>
              <a:rPr lang="tr-TR" sz="4800" dirty="0" smtClean="0">
                <a:solidFill>
                  <a:prstClr val="black"/>
                </a:solidFill>
                <a:latin typeface="Calibri"/>
              </a:rPr>
              <a:t>Projesinin Durumu</a:t>
            </a:r>
            <a:endParaRPr lang="tr-TR" sz="4800" dirty="0">
              <a:solidFill>
                <a:prstClr val="black"/>
              </a:solidFill>
              <a:latin typeface="Calibri"/>
            </a:endParaRPr>
          </a:p>
        </p:txBody>
      </p:sp>
      <p:sp>
        <p:nvSpPr>
          <p:cNvPr id="12" name="Başlık 1"/>
          <p:cNvSpPr>
            <a:spLocks noGrp="1"/>
          </p:cNvSpPr>
          <p:nvPr>
            <p:ph type="title"/>
          </p:nvPr>
        </p:nvSpPr>
        <p:spPr>
          <a:xfrm>
            <a:off x="1" y="0"/>
            <a:ext cx="9161822" cy="1417638"/>
          </a:xfrm>
        </p:spPr>
        <p:style>
          <a:lnRef idx="1">
            <a:schemeClr val="accent3"/>
          </a:lnRef>
          <a:fillRef idx="3">
            <a:schemeClr val="accent3"/>
          </a:fillRef>
          <a:effectRef idx="2">
            <a:schemeClr val="accent3"/>
          </a:effectRef>
          <a:fontRef idx="minor">
            <a:schemeClr val="lt1"/>
          </a:fontRef>
        </p:style>
        <p:txBody>
          <a:bodyPr/>
          <a:lstStyle/>
          <a:p>
            <a:pPr lvl="0">
              <a:lnSpc>
                <a:spcPct val="115000"/>
              </a:lnSpc>
              <a:spcBef>
                <a:spcPct val="20000"/>
              </a:spcBef>
              <a:spcAft>
                <a:spcPts val="1000"/>
              </a:spcAft>
            </a:pPr>
            <a:r>
              <a:rPr lang="tr-TR" sz="4800" b="1" dirty="0" smtClean="0">
                <a:solidFill>
                  <a:schemeClr val="tx1"/>
                </a:solidFill>
                <a:ea typeface="Calibri"/>
                <a:cs typeface="Times New Roman"/>
              </a:rPr>
              <a:t>YURT İÇİ TÜKETİMİ ARTIRMAK</a:t>
            </a:r>
            <a:endParaRPr lang="tr-TR" sz="4800" dirty="0">
              <a:solidFill>
                <a:schemeClr val="tx1"/>
              </a:solidFill>
            </a:endParaRPr>
          </a:p>
        </p:txBody>
      </p:sp>
      <p:graphicFrame>
        <p:nvGraphicFramePr>
          <p:cNvPr id="6" name="Tablo 5"/>
          <p:cNvGraphicFramePr>
            <a:graphicFrameLocks noGrp="1"/>
          </p:cNvGraphicFramePr>
          <p:nvPr>
            <p:extLst>
              <p:ext uri="{D42A27DB-BD31-4B8C-83A1-F6EECF244321}">
                <p14:modId xmlns:p14="http://schemas.microsoft.com/office/powerpoint/2010/main" val="4038540688"/>
              </p:ext>
            </p:extLst>
          </p:nvPr>
        </p:nvGraphicFramePr>
        <p:xfrm>
          <a:off x="0" y="2108225"/>
          <a:ext cx="9144001" cy="4404361"/>
        </p:xfrm>
        <a:graphic>
          <a:graphicData uri="http://schemas.openxmlformats.org/drawingml/2006/table">
            <a:tbl>
              <a:tblPr firstRow="1" firstCol="1" bandRow="1"/>
              <a:tblGrid>
                <a:gridCol w="2075216"/>
                <a:gridCol w="1992728"/>
                <a:gridCol w="1944216"/>
                <a:gridCol w="1944216"/>
                <a:gridCol w="1187625"/>
              </a:tblGrid>
              <a:tr h="369113">
                <a:tc>
                  <a:txBody>
                    <a:bodyPr/>
                    <a:lstStyle/>
                    <a:p>
                      <a:pPr>
                        <a:lnSpc>
                          <a:spcPct val="115000"/>
                        </a:lnSpc>
                        <a:spcAft>
                          <a:spcPts val="0"/>
                        </a:spcAft>
                      </a:pPr>
                      <a:r>
                        <a:rPr lang="tr-TR" sz="1600" b="1" dirty="0">
                          <a:effectLst/>
                          <a:latin typeface="FranklinGothic-Book"/>
                          <a:ea typeface="Calibri"/>
                          <a:cs typeface="FranklinGothic-Book"/>
                        </a:rPr>
                        <a:t>Eğitim Öğrenim Yılı</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a:effectLst/>
                          <a:latin typeface="FranklinGothic-Book"/>
                          <a:ea typeface="Calibri"/>
                          <a:cs typeface="FranklinGothic-Book"/>
                        </a:rPr>
                        <a:t>2011-2012</a:t>
                      </a:r>
                      <a:endParaRPr lang="tr-TR" sz="16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dirty="0">
                          <a:effectLst/>
                          <a:latin typeface="FranklinGothic-Book"/>
                          <a:ea typeface="Calibri"/>
                          <a:cs typeface="FranklinGothic-Book"/>
                        </a:rPr>
                        <a:t>2012-2013</a:t>
                      </a:r>
                      <a:endParaRPr lang="tr-TR"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dirty="0" smtClean="0">
                          <a:effectLst/>
                          <a:latin typeface="FranklinGothic-Book"/>
                          <a:ea typeface="Calibri"/>
                          <a:cs typeface="FranklinGothic-Book"/>
                        </a:rPr>
                        <a:t>2013-2014</a:t>
                      </a:r>
                      <a:endParaRPr lang="tr-TR"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dirty="0" smtClean="0"/>
                        <a:t>2014-2015</a:t>
                      </a:r>
                      <a:endParaRPr lang="tr-TR"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590">
                <a:tc>
                  <a:txBody>
                    <a:bodyPr/>
                    <a:lstStyle/>
                    <a:p>
                      <a:pPr>
                        <a:lnSpc>
                          <a:spcPct val="115000"/>
                        </a:lnSpc>
                        <a:spcAft>
                          <a:spcPts val="0"/>
                        </a:spcAft>
                      </a:pPr>
                      <a:r>
                        <a:rPr lang="tr-TR" sz="1600" b="1" dirty="0">
                          <a:effectLst/>
                          <a:latin typeface="FranklinGothic-Book"/>
                          <a:ea typeface="Calibri"/>
                          <a:cs typeface="FranklinGothic-Book"/>
                        </a:rPr>
                        <a:t>Öğrenci Profili</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nSpc>
                          <a:spcPct val="115000"/>
                        </a:lnSpc>
                        <a:spcAft>
                          <a:spcPts val="0"/>
                        </a:spcAft>
                      </a:pPr>
                      <a:r>
                        <a:rPr lang="tr-TR" sz="1800" dirty="0" err="1">
                          <a:solidFill>
                            <a:srgbClr val="000000"/>
                          </a:solidFill>
                          <a:effectLst/>
                          <a:latin typeface="Times New Roman"/>
                          <a:ea typeface="Calibri"/>
                          <a:cs typeface="Times New Roman"/>
                        </a:rPr>
                        <a:t>Anasınıfı+İlköğretim</a:t>
                      </a:r>
                      <a:r>
                        <a:rPr lang="tr-TR" sz="1600" dirty="0">
                          <a:solidFill>
                            <a:srgbClr val="000000"/>
                          </a:solidFill>
                          <a:effectLst/>
                          <a:latin typeface="Times New Roman"/>
                          <a:ea typeface="Calibri"/>
                          <a:cs typeface="Times New Roman"/>
                        </a:rPr>
                        <a:t>       </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sz="16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113">
                <a:tc>
                  <a:txBody>
                    <a:bodyPr/>
                    <a:lstStyle/>
                    <a:p>
                      <a:pPr>
                        <a:lnSpc>
                          <a:spcPct val="115000"/>
                        </a:lnSpc>
                        <a:spcAft>
                          <a:spcPts val="0"/>
                        </a:spcAft>
                      </a:pPr>
                      <a:r>
                        <a:rPr lang="tr-TR" sz="1600" b="1" dirty="0">
                          <a:effectLst/>
                          <a:latin typeface="FranklinGothic-Book"/>
                          <a:ea typeface="Calibri"/>
                          <a:cs typeface="FranklinGothic-Book"/>
                        </a:rPr>
                        <a:t>Okul Profili</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nSpc>
                          <a:spcPct val="115000"/>
                        </a:lnSpc>
                        <a:spcAft>
                          <a:spcPts val="0"/>
                        </a:spcAft>
                      </a:pPr>
                      <a:r>
                        <a:rPr lang="tr-TR" sz="1600" dirty="0">
                          <a:effectLst/>
                          <a:latin typeface="FranklinGothic-Book"/>
                          <a:ea typeface="Calibri"/>
                          <a:cs typeface="FranklinGothic-Book"/>
                        </a:rPr>
                        <a:t>Özel okullar </a:t>
                      </a:r>
                      <a:r>
                        <a:rPr lang="tr-TR" sz="1600" dirty="0" smtClean="0">
                          <a:effectLst/>
                          <a:latin typeface="FranklinGothic-Book"/>
                          <a:ea typeface="Calibri"/>
                          <a:cs typeface="FranklinGothic-Book"/>
                        </a:rPr>
                        <a:t>hariç</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sz="16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113">
                <a:tc>
                  <a:txBody>
                    <a:bodyPr/>
                    <a:lstStyle/>
                    <a:p>
                      <a:pPr>
                        <a:lnSpc>
                          <a:spcPct val="115000"/>
                        </a:lnSpc>
                        <a:spcAft>
                          <a:spcPts val="0"/>
                        </a:spcAft>
                      </a:pPr>
                      <a:r>
                        <a:rPr lang="tr-TR" sz="1600" b="1">
                          <a:effectLst/>
                          <a:latin typeface="FranklinGothic-Book"/>
                          <a:ea typeface="Calibri"/>
                          <a:cs typeface="FranklinGothic-Book"/>
                        </a:rPr>
                        <a:t>Okul Sayısı</a:t>
                      </a:r>
                      <a:endParaRPr lang="tr-T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dirty="0">
                          <a:effectLst/>
                          <a:latin typeface="FranklinGothic-Book"/>
                          <a:ea typeface="Calibri"/>
                          <a:cs typeface="FranklinGothic-Book"/>
                        </a:rPr>
                        <a:t>32.574</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dirty="0">
                          <a:effectLst/>
                          <a:latin typeface="FranklinGothic-Book"/>
                          <a:ea typeface="Calibri"/>
                          <a:cs typeface="FranklinGothic-Book"/>
                        </a:rPr>
                        <a:t>30.885</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dirty="0">
                          <a:effectLst/>
                          <a:latin typeface="FranklinGothic-Book"/>
                          <a:ea typeface="Calibri"/>
                          <a:cs typeface="FranklinGothic-Book"/>
                        </a:rPr>
                        <a:t>34.530</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sz="1600" dirty="0" smtClean="0"/>
                        <a:t>34.000</a:t>
                      </a:r>
                      <a:endParaRPr lang="tr-TR" sz="16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113">
                <a:tc>
                  <a:txBody>
                    <a:bodyPr/>
                    <a:lstStyle/>
                    <a:p>
                      <a:pPr>
                        <a:lnSpc>
                          <a:spcPct val="115000"/>
                        </a:lnSpc>
                        <a:spcAft>
                          <a:spcPts val="0"/>
                        </a:spcAft>
                      </a:pPr>
                      <a:r>
                        <a:rPr lang="tr-TR" sz="1600" b="1">
                          <a:effectLst/>
                          <a:latin typeface="FranklinGothic-Book"/>
                          <a:ea typeface="Calibri"/>
                          <a:cs typeface="FranklinGothic-Book"/>
                        </a:rPr>
                        <a:t>Sütün Niteliği (% yağ)</a:t>
                      </a:r>
                      <a:endParaRPr lang="tr-T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dirty="0">
                          <a:effectLst/>
                          <a:latin typeface="FranklinGothic-Book"/>
                          <a:ea typeface="Calibri"/>
                          <a:cs typeface="FranklinGothic-Book"/>
                        </a:rPr>
                        <a:t>En az %3,5 </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dirty="0">
                          <a:effectLst/>
                          <a:latin typeface="FranklinGothic-Book"/>
                          <a:ea typeface="Calibri"/>
                          <a:cs typeface="FranklinGothic-Book"/>
                        </a:rPr>
                        <a:t>%3-3,5</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a:effectLst/>
                          <a:latin typeface="FranklinGothic-Book"/>
                          <a:ea typeface="Calibri"/>
                          <a:cs typeface="FranklinGothic-Book"/>
                        </a:rPr>
                        <a:t>%3-3,5</a:t>
                      </a:r>
                      <a:endParaRPr lang="tr-T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sz="1600" dirty="0" smtClean="0"/>
                        <a:t>%3-3,5</a:t>
                      </a:r>
                      <a:endParaRPr lang="tr-TR" sz="16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113">
                <a:tc>
                  <a:txBody>
                    <a:bodyPr/>
                    <a:lstStyle/>
                    <a:p>
                      <a:pPr>
                        <a:lnSpc>
                          <a:spcPct val="115000"/>
                        </a:lnSpc>
                        <a:spcAft>
                          <a:spcPts val="0"/>
                        </a:spcAft>
                      </a:pPr>
                      <a:r>
                        <a:rPr lang="tr-TR" sz="1600" b="1">
                          <a:effectLst/>
                          <a:latin typeface="FranklinGothic-Book"/>
                          <a:ea typeface="Calibri"/>
                          <a:cs typeface="FranklinGothic-Book"/>
                        </a:rPr>
                        <a:t>Uygulama Dönemi</a:t>
                      </a:r>
                      <a:endParaRPr lang="tr-T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effectLst/>
                          <a:latin typeface="FranklinGothic-Book"/>
                          <a:ea typeface="Calibri"/>
                          <a:cs typeface="FranklinGothic-Book"/>
                        </a:rPr>
                        <a:t>02.05.2012-08.06.2012</a:t>
                      </a:r>
                      <a:endParaRPr lang="tr-TR"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effectLst/>
                          <a:latin typeface="FranklinGothic-Book"/>
                          <a:ea typeface="Calibri"/>
                          <a:cs typeface="FranklinGothic-Book"/>
                        </a:rPr>
                        <a:t>11.02.2013-14.06.2013</a:t>
                      </a:r>
                      <a:endParaRPr lang="tr-TR"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smtClean="0">
                          <a:effectLst/>
                          <a:latin typeface="FranklinGothic-Book"/>
                          <a:ea typeface="Calibri"/>
                          <a:cs typeface="FranklinGothic-Book"/>
                        </a:rPr>
                        <a:t>10.02.2014-13.06.2014</a:t>
                      </a:r>
                      <a:endParaRPr lang="tr-TR"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sz="1200" dirty="0" smtClean="0"/>
                        <a:t>09.02.2015</a:t>
                      </a:r>
                      <a:endParaRPr lang="tr-TR" sz="12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113">
                <a:tc>
                  <a:txBody>
                    <a:bodyPr/>
                    <a:lstStyle/>
                    <a:p>
                      <a:pPr>
                        <a:lnSpc>
                          <a:spcPct val="115000"/>
                        </a:lnSpc>
                        <a:spcAft>
                          <a:spcPts val="0"/>
                        </a:spcAft>
                      </a:pPr>
                      <a:r>
                        <a:rPr lang="tr-TR" sz="1600" b="1">
                          <a:effectLst/>
                          <a:latin typeface="FranklinGothic-Book"/>
                          <a:ea typeface="Calibri"/>
                          <a:cs typeface="FranklinGothic-Book"/>
                        </a:rPr>
                        <a:t>Uygulama gün sayısı gün</a:t>
                      </a:r>
                      <a:endParaRPr lang="tr-T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dirty="0">
                          <a:effectLst/>
                          <a:latin typeface="FranklinGothic-Book"/>
                          <a:ea typeface="Calibri"/>
                          <a:cs typeface="FranklinGothic-Book"/>
                        </a:rPr>
                        <a:t>20 </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dirty="0">
                          <a:effectLst/>
                          <a:latin typeface="FranklinGothic-Book"/>
                          <a:ea typeface="Calibri"/>
                          <a:cs typeface="FranklinGothic-Book"/>
                        </a:rPr>
                        <a:t>48</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dirty="0">
                          <a:effectLst/>
                          <a:latin typeface="FranklinGothic-Book"/>
                          <a:ea typeface="Calibri"/>
                          <a:cs typeface="FranklinGothic-Book"/>
                        </a:rPr>
                        <a:t> </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tr-TR" sz="16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659">
                <a:tc>
                  <a:txBody>
                    <a:bodyPr/>
                    <a:lstStyle/>
                    <a:p>
                      <a:pPr>
                        <a:lnSpc>
                          <a:spcPct val="115000"/>
                        </a:lnSpc>
                        <a:spcAft>
                          <a:spcPts val="0"/>
                        </a:spcAft>
                      </a:pPr>
                      <a:r>
                        <a:rPr lang="tr-TR" sz="1600" b="1">
                          <a:effectLst/>
                          <a:latin typeface="FranklinGothic-Book"/>
                          <a:ea typeface="Calibri"/>
                          <a:cs typeface="FranklinGothic-Book"/>
                        </a:rPr>
                        <a:t>Haftalık dağıtım gün sayısı gün</a:t>
                      </a:r>
                      <a:endParaRPr lang="tr-T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a:effectLst/>
                          <a:latin typeface="FranklinGothic-Book"/>
                          <a:ea typeface="Calibri"/>
                          <a:cs typeface="FranklinGothic-Book"/>
                        </a:rPr>
                        <a:t>5</a:t>
                      </a:r>
                      <a:endParaRPr lang="tr-T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dirty="0">
                          <a:effectLst/>
                          <a:latin typeface="FranklinGothic-Book"/>
                          <a:ea typeface="Calibri"/>
                          <a:cs typeface="FranklinGothic-Book"/>
                        </a:rPr>
                        <a:t>3</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dirty="0">
                          <a:effectLst/>
                          <a:latin typeface="FranklinGothic-Book"/>
                          <a:ea typeface="Calibri"/>
                          <a:cs typeface="FranklinGothic-Book"/>
                        </a:rPr>
                        <a:t>3</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sz="1600" dirty="0" smtClean="0"/>
                        <a:t>3</a:t>
                      </a:r>
                      <a:endParaRPr lang="tr-TR" sz="16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113">
                <a:tc>
                  <a:txBody>
                    <a:bodyPr/>
                    <a:lstStyle/>
                    <a:p>
                      <a:pPr>
                        <a:lnSpc>
                          <a:spcPct val="115000"/>
                        </a:lnSpc>
                        <a:spcAft>
                          <a:spcPts val="0"/>
                        </a:spcAft>
                      </a:pPr>
                      <a:r>
                        <a:rPr lang="tr-TR" sz="1600" b="1">
                          <a:effectLst/>
                          <a:latin typeface="FranklinGothic-Book"/>
                          <a:ea typeface="Calibri"/>
                          <a:cs typeface="FranklinGothic-Book"/>
                        </a:rPr>
                        <a:t>Dağıtılan kutu, adet</a:t>
                      </a:r>
                      <a:endParaRPr lang="tr-T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a:effectLst/>
                          <a:latin typeface="FranklinGothic-Book"/>
                          <a:ea typeface="Calibri"/>
                          <a:cs typeface="FranklinGothic-Book"/>
                        </a:rPr>
                        <a:t>136.309.261</a:t>
                      </a:r>
                      <a:endParaRPr lang="tr-T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dirty="0">
                          <a:effectLst/>
                          <a:latin typeface="FranklinGothic-Book"/>
                          <a:ea typeface="Calibri"/>
                          <a:cs typeface="FranklinGothic-Book"/>
                        </a:rPr>
                        <a:t>296.241.216</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dirty="0">
                          <a:effectLst/>
                          <a:latin typeface="FranklinGothic-Book"/>
                          <a:ea typeface="Calibri"/>
                          <a:cs typeface="FranklinGothic-Book"/>
                        </a:rPr>
                        <a:t>303.850.320</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sz="1600" dirty="0" smtClean="0"/>
                        <a:t>278.145.312</a:t>
                      </a:r>
                      <a:endParaRPr lang="tr-TR" sz="16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113">
                <a:tc>
                  <a:txBody>
                    <a:bodyPr/>
                    <a:lstStyle/>
                    <a:p>
                      <a:pPr>
                        <a:lnSpc>
                          <a:spcPct val="115000"/>
                        </a:lnSpc>
                        <a:spcAft>
                          <a:spcPts val="0"/>
                        </a:spcAft>
                      </a:pPr>
                      <a:r>
                        <a:rPr lang="tr-TR" sz="1600" b="1">
                          <a:effectLst/>
                          <a:latin typeface="FranklinGothic-Book"/>
                          <a:ea typeface="Calibri"/>
                          <a:cs typeface="FranklinGothic-Book"/>
                        </a:rPr>
                        <a:t>Dağıtılan süt miktarı, ton</a:t>
                      </a:r>
                      <a:endParaRPr lang="tr-T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dirty="0">
                          <a:effectLst/>
                          <a:latin typeface="FranklinGothic-Book"/>
                          <a:ea typeface="Calibri"/>
                          <a:cs typeface="FranklinGothic-Book"/>
                        </a:rPr>
                        <a:t> 28.740</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dirty="0">
                          <a:effectLst/>
                          <a:latin typeface="FranklinGothic-Book"/>
                          <a:ea typeface="Calibri"/>
                          <a:cs typeface="FranklinGothic-Book"/>
                        </a:rPr>
                        <a:t>59.248</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dirty="0">
                          <a:effectLst/>
                          <a:latin typeface="FranklinGothic-Book"/>
                          <a:ea typeface="Calibri"/>
                          <a:cs typeface="FranklinGothic-Book"/>
                        </a:rPr>
                        <a:t>60.770</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sz="1600" dirty="0" smtClean="0"/>
                        <a:t>55.629.062</a:t>
                      </a:r>
                      <a:endParaRPr lang="tr-TR" sz="16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0217" y="-60065"/>
            <a:ext cx="1543783" cy="9807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İçerik Yer Tutucusu 2"/>
          <p:cNvSpPr txBox="1">
            <a:spLocks/>
          </p:cNvSpPr>
          <p:nvPr/>
        </p:nvSpPr>
        <p:spPr bwMode="auto">
          <a:xfrm>
            <a:off x="0" y="0"/>
            <a:ext cx="9161822" cy="143752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eaLnBrk="1" hangingPunct="1">
              <a:lnSpc>
                <a:spcPct val="115000"/>
              </a:lnSpc>
              <a:spcAft>
                <a:spcPts val="1000"/>
              </a:spcAft>
              <a:buNone/>
            </a:pPr>
            <a:r>
              <a:rPr lang="tr-TR" sz="4000" dirty="0" smtClean="0">
                <a:solidFill>
                  <a:prstClr val="white"/>
                </a:solidFill>
              </a:rPr>
              <a:t> </a:t>
            </a:r>
            <a:r>
              <a:rPr lang="tr-TR" sz="4800" b="1" dirty="0" smtClean="0">
                <a:solidFill>
                  <a:prstClr val="white"/>
                </a:solidFill>
              </a:rPr>
              <a:t>YURT İÇİ TÜKETİMİ ARTIRMAK</a:t>
            </a:r>
            <a:endParaRPr lang="tr-TR" sz="4800" b="1" dirty="0" smtClean="0">
              <a:solidFill>
                <a:prstClr val="black"/>
              </a:solidFill>
            </a:endParaRPr>
          </a:p>
        </p:txBody>
      </p:sp>
    </p:spTree>
    <p:extLst>
      <p:ext uri="{BB962C8B-B14F-4D97-AF65-F5344CB8AC3E}">
        <p14:creationId xmlns:p14="http://schemas.microsoft.com/office/powerpoint/2010/main" val="302984419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DE3FA091-7E2B-4306-A964-23F4A9D2E55A}" type="slidenum">
              <a:rPr lang="tr-TR" smtClean="0">
                <a:solidFill>
                  <a:prstClr val="black">
                    <a:tint val="75000"/>
                  </a:prstClr>
                </a:solidFill>
              </a:rPr>
              <a:pPr/>
              <a:t>11</a:t>
            </a:fld>
            <a:endParaRPr lang="tr-TR">
              <a:solidFill>
                <a:prstClr val="black">
                  <a:tint val="75000"/>
                </a:prstClr>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1792" y="5553092"/>
            <a:ext cx="1872208" cy="130490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Başlık 1"/>
          <p:cNvSpPr>
            <a:spLocks noGrp="1"/>
          </p:cNvSpPr>
          <p:nvPr>
            <p:ph type="title"/>
          </p:nvPr>
        </p:nvSpPr>
        <p:spPr>
          <a:xfrm>
            <a:off x="1" y="0"/>
            <a:ext cx="9161822" cy="1417638"/>
          </a:xfrm>
        </p:spPr>
        <p:style>
          <a:lnRef idx="1">
            <a:schemeClr val="accent3"/>
          </a:lnRef>
          <a:fillRef idx="3">
            <a:schemeClr val="accent3"/>
          </a:fillRef>
          <a:effectRef idx="2">
            <a:schemeClr val="accent3"/>
          </a:effectRef>
          <a:fontRef idx="minor">
            <a:schemeClr val="lt1"/>
          </a:fontRef>
        </p:style>
        <p:txBody>
          <a:bodyPr/>
          <a:lstStyle/>
          <a:p>
            <a:pPr lvl="0">
              <a:lnSpc>
                <a:spcPct val="115000"/>
              </a:lnSpc>
              <a:spcBef>
                <a:spcPct val="20000"/>
              </a:spcBef>
              <a:spcAft>
                <a:spcPts val="1000"/>
              </a:spcAft>
            </a:pPr>
            <a:r>
              <a:rPr lang="tr-TR" sz="4800" b="1" dirty="0">
                <a:solidFill>
                  <a:prstClr val="black"/>
                </a:solidFill>
                <a:ea typeface="Calibri"/>
                <a:cs typeface="Times New Roman"/>
              </a:rPr>
              <a:t>YURT İÇİ TÜKETİMİ ARTIRMAK</a:t>
            </a:r>
            <a:endParaRPr lang="tr-TR" sz="4800" dirty="0">
              <a:solidFill>
                <a:schemeClr val="tx1"/>
              </a:solidFill>
            </a:endParaRPr>
          </a:p>
        </p:txBody>
      </p:sp>
      <p:sp>
        <p:nvSpPr>
          <p:cNvPr id="5" name="Dikdörtgen 4"/>
          <p:cNvSpPr/>
          <p:nvPr/>
        </p:nvSpPr>
        <p:spPr>
          <a:xfrm>
            <a:off x="251520" y="1412776"/>
            <a:ext cx="9144000" cy="2308324"/>
          </a:xfrm>
          <a:prstGeom prst="rect">
            <a:avLst/>
          </a:prstGeom>
        </p:spPr>
        <p:txBody>
          <a:bodyPr wrap="square">
            <a:spAutoFit/>
          </a:bodyPr>
          <a:lstStyle/>
          <a:p>
            <a:pPr marL="685800" indent="-685800">
              <a:buFont typeface="Arial" panose="020B0604020202020204" pitchFamily="34" charset="0"/>
              <a:buChar char="•"/>
            </a:pPr>
            <a:endParaRPr lang="tr-TR" sz="4800" dirty="0" smtClean="0">
              <a:solidFill>
                <a:srgbClr val="000000"/>
              </a:solidFill>
              <a:latin typeface="Calibri"/>
              <a:ea typeface="Times New Roman"/>
            </a:endParaRPr>
          </a:p>
          <a:p>
            <a:pPr marL="685800" indent="-685800">
              <a:buFont typeface="Arial" panose="020B0604020202020204" pitchFamily="34" charset="0"/>
              <a:buChar char="•"/>
            </a:pPr>
            <a:r>
              <a:rPr lang="tr-TR" sz="4800" dirty="0" smtClean="0">
                <a:solidFill>
                  <a:srgbClr val="000000"/>
                </a:solidFill>
                <a:latin typeface="Calibri"/>
                <a:ea typeface="Times New Roman"/>
              </a:rPr>
              <a:t>Tüketici Algı Araştırması  yaptırdık  </a:t>
            </a:r>
            <a:endParaRPr lang="tr-TR" sz="4800" dirty="0">
              <a:solidFill>
                <a:prstClr val="black"/>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81" y="1412776"/>
            <a:ext cx="9176281" cy="5822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İçerik Yer Tutucusu 2"/>
          <p:cNvSpPr txBox="1">
            <a:spLocks/>
          </p:cNvSpPr>
          <p:nvPr/>
        </p:nvSpPr>
        <p:spPr bwMode="auto">
          <a:xfrm>
            <a:off x="0" y="0"/>
            <a:ext cx="9161822" cy="143752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eaLnBrk="1" hangingPunct="1">
              <a:lnSpc>
                <a:spcPct val="115000"/>
              </a:lnSpc>
              <a:spcAft>
                <a:spcPts val="1000"/>
              </a:spcAft>
              <a:buNone/>
            </a:pPr>
            <a:r>
              <a:rPr lang="tr-TR" sz="4000" dirty="0" smtClean="0">
                <a:solidFill>
                  <a:prstClr val="white"/>
                </a:solidFill>
              </a:rPr>
              <a:t> </a:t>
            </a:r>
            <a:r>
              <a:rPr lang="tr-TR" sz="4800" b="1" dirty="0" smtClean="0">
                <a:solidFill>
                  <a:prstClr val="white"/>
                </a:solidFill>
              </a:rPr>
              <a:t>YURT İÇİ TÜKETİMİ ARTIRMAK</a:t>
            </a:r>
            <a:endParaRPr lang="tr-TR" sz="4800" b="1" dirty="0" smtClean="0">
              <a:solidFill>
                <a:prstClr val="black"/>
              </a:solidFill>
            </a:endParaRPr>
          </a:p>
        </p:txBody>
      </p:sp>
    </p:spTree>
    <p:extLst>
      <p:ext uri="{BB962C8B-B14F-4D97-AF65-F5344CB8AC3E}">
        <p14:creationId xmlns:p14="http://schemas.microsoft.com/office/powerpoint/2010/main" val="363442894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DE3FA091-7E2B-4306-A964-23F4A9D2E55A}" type="slidenum">
              <a:rPr lang="tr-TR" smtClean="0">
                <a:solidFill>
                  <a:prstClr val="black">
                    <a:tint val="75000"/>
                  </a:prstClr>
                </a:solidFill>
              </a:rPr>
              <a:pPr/>
              <a:t>12</a:t>
            </a:fld>
            <a:endParaRPr lang="tr-TR">
              <a:solidFill>
                <a:prstClr val="black">
                  <a:tint val="75000"/>
                </a:prstClr>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1792" y="5553092"/>
            <a:ext cx="1872208" cy="130490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Başlık 1"/>
          <p:cNvSpPr>
            <a:spLocks noGrp="1"/>
          </p:cNvSpPr>
          <p:nvPr>
            <p:ph type="title"/>
          </p:nvPr>
        </p:nvSpPr>
        <p:spPr>
          <a:xfrm>
            <a:off x="1" y="0"/>
            <a:ext cx="9161822" cy="1417638"/>
          </a:xfrm>
        </p:spPr>
        <p:style>
          <a:lnRef idx="1">
            <a:schemeClr val="accent3"/>
          </a:lnRef>
          <a:fillRef idx="3">
            <a:schemeClr val="accent3"/>
          </a:fillRef>
          <a:effectRef idx="2">
            <a:schemeClr val="accent3"/>
          </a:effectRef>
          <a:fontRef idx="minor">
            <a:schemeClr val="lt1"/>
          </a:fontRef>
        </p:style>
        <p:txBody>
          <a:bodyPr/>
          <a:lstStyle/>
          <a:p>
            <a:pPr lvl="0">
              <a:lnSpc>
                <a:spcPct val="115000"/>
              </a:lnSpc>
              <a:spcBef>
                <a:spcPct val="20000"/>
              </a:spcBef>
              <a:spcAft>
                <a:spcPts val="1000"/>
              </a:spcAft>
            </a:pPr>
            <a:r>
              <a:rPr lang="tr-TR" sz="4800" b="1" dirty="0">
                <a:solidFill>
                  <a:prstClr val="black"/>
                </a:solidFill>
                <a:ea typeface="Calibri"/>
                <a:cs typeface="Times New Roman"/>
              </a:rPr>
              <a:t>YURT İÇİ TÜKETİMİ ARTIRMAK</a:t>
            </a:r>
            <a:endParaRPr lang="tr-TR" sz="4800" dirty="0">
              <a:solidFill>
                <a:schemeClr val="tx1"/>
              </a:solidFill>
            </a:endParaRPr>
          </a:p>
        </p:txBody>
      </p:sp>
      <p:sp>
        <p:nvSpPr>
          <p:cNvPr id="5" name="Dikdörtgen 4"/>
          <p:cNvSpPr/>
          <p:nvPr/>
        </p:nvSpPr>
        <p:spPr>
          <a:xfrm>
            <a:off x="0" y="1628800"/>
            <a:ext cx="9144000" cy="4524315"/>
          </a:xfrm>
          <a:prstGeom prst="rect">
            <a:avLst/>
          </a:prstGeom>
        </p:spPr>
        <p:txBody>
          <a:bodyPr wrap="square">
            <a:spAutoFit/>
          </a:bodyPr>
          <a:lstStyle/>
          <a:p>
            <a:pPr marL="685800" indent="-685800">
              <a:buFont typeface="Arial" panose="020B0604020202020204" pitchFamily="34" charset="0"/>
              <a:buChar char="•"/>
            </a:pPr>
            <a:endParaRPr lang="tr-TR" sz="4800" dirty="0" smtClean="0">
              <a:solidFill>
                <a:srgbClr val="000000"/>
              </a:solidFill>
              <a:latin typeface="Calibri"/>
              <a:ea typeface="Times New Roman"/>
            </a:endParaRPr>
          </a:p>
          <a:p>
            <a:pPr marL="685800" indent="-685800">
              <a:buFont typeface="Arial" panose="020B0604020202020204" pitchFamily="34" charset="0"/>
              <a:buChar char="•"/>
            </a:pPr>
            <a:r>
              <a:rPr lang="tr-TR" sz="4800" dirty="0" smtClean="0">
                <a:solidFill>
                  <a:srgbClr val="000000"/>
                </a:solidFill>
                <a:latin typeface="Calibri"/>
                <a:ea typeface="Times New Roman"/>
              </a:rPr>
              <a:t>Kanaat Önderlerinin Çiftlik ve Süt İşleme Tesisi Ziyareti</a:t>
            </a:r>
          </a:p>
          <a:p>
            <a:pPr marL="685800" indent="-685800">
              <a:buFont typeface="Arial" panose="020B0604020202020204" pitchFamily="34" charset="0"/>
              <a:buChar char="•"/>
            </a:pPr>
            <a:r>
              <a:rPr lang="tr-TR" sz="4800" dirty="0" smtClean="0">
                <a:solidFill>
                  <a:srgbClr val="000000"/>
                </a:solidFill>
                <a:latin typeface="Calibri"/>
                <a:ea typeface="Times New Roman"/>
              </a:rPr>
              <a:t>Süt </a:t>
            </a:r>
            <a:r>
              <a:rPr lang="tr-TR" sz="4800" dirty="0" err="1" smtClean="0">
                <a:solidFill>
                  <a:srgbClr val="000000"/>
                </a:solidFill>
                <a:latin typeface="Calibri"/>
                <a:ea typeface="Times New Roman"/>
              </a:rPr>
              <a:t>portalı</a:t>
            </a:r>
            <a:endParaRPr lang="tr-TR" sz="4800" dirty="0" smtClean="0">
              <a:solidFill>
                <a:srgbClr val="000000"/>
              </a:solidFill>
              <a:latin typeface="Calibri"/>
              <a:ea typeface="Times New Roman"/>
            </a:endParaRPr>
          </a:p>
          <a:p>
            <a:pPr marL="685800" indent="-685800">
              <a:buFont typeface="Arial" panose="020B0604020202020204" pitchFamily="34" charset="0"/>
              <a:buChar char="•"/>
            </a:pPr>
            <a:r>
              <a:rPr lang="tr-TR" sz="4800" dirty="0" smtClean="0">
                <a:solidFill>
                  <a:srgbClr val="000000"/>
                </a:solidFill>
                <a:latin typeface="Calibri"/>
                <a:ea typeface="Times New Roman"/>
              </a:rPr>
              <a:t>Bilgilendirme broşürleri</a:t>
            </a:r>
          </a:p>
          <a:p>
            <a:pPr marL="685800" indent="-685800">
              <a:buFont typeface="Arial" panose="020B0604020202020204" pitchFamily="34" charset="0"/>
              <a:buChar char="•"/>
            </a:pPr>
            <a:r>
              <a:rPr lang="tr-TR" sz="4800" dirty="0" smtClean="0">
                <a:solidFill>
                  <a:srgbClr val="000000"/>
                </a:solidFill>
                <a:latin typeface="Calibri"/>
                <a:ea typeface="Times New Roman"/>
              </a:rPr>
              <a:t>Toplantılar ve TV </a:t>
            </a:r>
            <a:r>
              <a:rPr lang="tr-TR" sz="4800" dirty="0" err="1" smtClean="0">
                <a:solidFill>
                  <a:srgbClr val="000000"/>
                </a:solidFill>
                <a:latin typeface="Calibri"/>
                <a:ea typeface="Times New Roman"/>
              </a:rPr>
              <a:t>proğramları</a:t>
            </a:r>
            <a:r>
              <a:rPr lang="tr-TR" sz="4800" dirty="0" smtClean="0">
                <a:solidFill>
                  <a:srgbClr val="000000"/>
                </a:solidFill>
                <a:latin typeface="Calibri"/>
                <a:ea typeface="Times New Roman"/>
              </a:rPr>
              <a:t> </a:t>
            </a:r>
            <a:endParaRPr lang="tr-TR" sz="4800" dirty="0">
              <a:solidFill>
                <a:prstClr val="black"/>
              </a:solidFill>
            </a:endParaRPr>
          </a:p>
        </p:txBody>
      </p:sp>
      <p:sp>
        <p:nvSpPr>
          <p:cNvPr id="6" name="İçerik Yer Tutucusu 2"/>
          <p:cNvSpPr txBox="1">
            <a:spLocks/>
          </p:cNvSpPr>
          <p:nvPr/>
        </p:nvSpPr>
        <p:spPr bwMode="auto">
          <a:xfrm>
            <a:off x="0" y="0"/>
            <a:ext cx="9161822" cy="143752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eaLnBrk="1" hangingPunct="1">
              <a:lnSpc>
                <a:spcPct val="115000"/>
              </a:lnSpc>
              <a:spcAft>
                <a:spcPts val="1000"/>
              </a:spcAft>
              <a:buNone/>
            </a:pPr>
            <a:r>
              <a:rPr lang="tr-TR" sz="4000" dirty="0" smtClean="0">
                <a:solidFill>
                  <a:prstClr val="white"/>
                </a:solidFill>
              </a:rPr>
              <a:t> </a:t>
            </a:r>
            <a:r>
              <a:rPr lang="tr-TR" sz="4800" b="1" dirty="0" smtClean="0">
                <a:solidFill>
                  <a:prstClr val="white"/>
                </a:solidFill>
              </a:rPr>
              <a:t>YURT İÇİ TÜKETİMİ ARTIRMAK</a:t>
            </a:r>
            <a:endParaRPr lang="tr-TR" sz="4800" b="1" dirty="0" smtClean="0">
              <a:solidFill>
                <a:prstClr val="black"/>
              </a:solidFill>
            </a:endParaRPr>
          </a:p>
        </p:txBody>
      </p:sp>
    </p:spTree>
    <p:extLst>
      <p:ext uri="{BB962C8B-B14F-4D97-AF65-F5344CB8AC3E}">
        <p14:creationId xmlns:p14="http://schemas.microsoft.com/office/powerpoint/2010/main" val="369292738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6" name="4 Dikdörtgen"/>
          <p:cNvSpPr/>
          <p:nvPr/>
        </p:nvSpPr>
        <p:spPr>
          <a:xfrm>
            <a:off x="395536" y="5568450"/>
            <a:ext cx="8215370" cy="369332"/>
          </a:xfrm>
          <a:prstGeom prst="rect">
            <a:avLst/>
          </a:prstGeom>
        </p:spPr>
        <p:txBody>
          <a:bodyPr wrap="square">
            <a:spAutoFit/>
          </a:bodyPr>
          <a:lstStyle/>
          <a:p>
            <a:r>
              <a:rPr lang="tr-TR" dirty="0">
                <a:solidFill>
                  <a:prstClr val="black"/>
                </a:solidFill>
              </a:rPr>
              <a:t>Kaynak: Türkiye İstatistik </a:t>
            </a:r>
            <a:r>
              <a:rPr lang="tr-TR" dirty="0" smtClean="0">
                <a:solidFill>
                  <a:prstClr val="black"/>
                </a:solidFill>
              </a:rPr>
              <a:t>Kurumu</a:t>
            </a:r>
            <a:endParaRPr lang="tr-TR" dirty="0">
              <a:solidFill>
                <a:prstClr val="black"/>
              </a:solidFill>
            </a:endParaRPr>
          </a:p>
        </p:txBody>
      </p:sp>
      <p:sp>
        <p:nvSpPr>
          <p:cNvPr id="9" name="İçerik Yer Tutucusu 8"/>
          <p:cNvSpPr>
            <a:spLocks noGrp="1"/>
          </p:cNvSpPr>
          <p:nvPr>
            <p:ph idx="1"/>
          </p:nvPr>
        </p:nvSpPr>
        <p:spPr/>
        <p:txBody>
          <a:bodyPr/>
          <a:lstStyle/>
          <a:p>
            <a:endParaRPr lang="tr-TR"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841"/>
            <a:ext cx="9144000" cy="6977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İçerik Yer Tutucusu 2"/>
          <p:cNvSpPr txBox="1">
            <a:spLocks/>
          </p:cNvSpPr>
          <p:nvPr/>
        </p:nvSpPr>
        <p:spPr bwMode="auto">
          <a:xfrm>
            <a:off x="644601" y="2636912"/>
            <a:ext cx="7717239" cy="2520280"/>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endParaRPr lang="tr-TR" sz="4400" b="1" dirty="0">
              <a:solidFill>
                <a:prstClr val="black"/>
              </a:solidFill>
            </a:endParaRPr>
          </a:p>
          <a:p>
            <a:pPr marL="0" indent="0" algn="ctr">
              <a:buFont typeface="Arial" charset="0"/>
              <a:buNone/>
            </a:pPr>
            <a:r>
              <a:rPr lang="tr-TR" sz="8000" b="1" dirty="0" smtClean="0">
                <a:solidFill>
                  <a:schemeClr val="bg1"/>
                </a:solidFill>
              </a:rPr>
              <a:t>GİRİŞ</a:t>
            </a:r>
          </a:p>
        </p:txBody>
      </p:sp>
    </p:spTree>
    <p:extLst>
      <p:ext uri="{BB962C8B-B14F-4D97-AF65-F5344CB8AC3E}">
        <p14:creationId xmlns:p14="http://schemas.microsoft.com/office/powerpoint/2010/main" val="2062782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DE3FA091-7E2B-4306-A964-23F4A9D2E55A}" type="slidenum">
              <a:rPr lang="tr-TR" smtClean="0">
                <a:solidFill>
                  <a:prstClr val="black">
                    <a:tint val="75000"/>
                  </a:prstClr>
                </a:solidFill>
              </a:rPr>
              <a:pPr/>
              <a:t>14</a:t>
            </a:fld>
            <a:endParaRPr lang="tr-TR">
              <a:solidFill>
                <a:prstClr val="black">
                  <a:tint val="75000"/>
                </a:prstClr>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1792" y="5553092"/>
            <a:ext cx="1872208" cy="130490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Başlık 1"/>
          <p:cNvSpPr>
            <a:spLocks noGrp="1"/>
          </p:cNvSpPr>
          <p:nvPr>
            <p:ph type="title"/>
          </p:nvPr>
        </p:nvSpPr>
        <p:spPr>
          <a:xfrm>
            <a:off x="1" y="0"/>
            <a:ext cx="9161822" cy="1417638"/>
          </a:xfrm>
        </p:spPr>
        <p:style>
          <a:lnRef idx="1">
            <a:schemeClr val="accent3"/>
          </a:lnRef>
          <a:fillRef idx="3">
            <a:schemeClr val="accent3"/>
          </a:fillRef>
          <a:effectRef idx="2">
            <a:schemeClr val="accent3"/>
          </a:effectRef>
          <a:fontRef idx="minor">
            <a:schemeClr val="lt1"/>
          </a:fontRef>
        </p:style>
        <p:txBody>
          <a:bodyPr/>
          <a:lstStyle/>
          <a:p>
            <a:pPr lvl="0">
              <a:lnSpc>
                <a:spcPct val="115000"/>
              </a:lnSpc>
              <a:spcBef>
                <a:spcPct val="20000"/>
              </a:spcBef>
              <a:spcAft>
                <a:spcPts val="1000"/>
              </a:spcAft>
            </a:pPr>
            <a:r>
              <a:rPr lang="tr-TR" sz="4800" b="1" dirty="0" smtClean="0">
                <a:solidFill>
                  <a:prstClr val="black"/>
                </a:solidFill>
                <a:ea typeface="Calibri"/>
                <a:cs typeface="Times New Roman"/>
              </a:rPr>
              <a:t>SÜT</a:t>
            </a:r>
            <a:endParaRPr lang="tr-TR" sz="4800" dirty="0">
              <a:solidFill>
                <a:schemeClr val="tx1"/>
              </a:solidFill>
            </a:endParaRPr>
          </a:p>
        </p:txBody>
      </p:sp>
      <p:graphicFrame>
        <p:nvGraphicFramePr>
          <p:cNvPr id="7" name="2 Diyagram"/>
          <p:cNvGraphicFramePr/>
          <p:nvPr>
            <p:extLst>
              <p:ext uri="{D42A27DB-BD31-4B8C-83A1-F6EECF244321}">
                <p14:modId xmlns:p14="http://schemas.microsoft.com/office/powerpoint/2010/main" val="2971202961"/>
              </p:ext>
            </p:extLst>
          </p:nvPr>
        </p:nvGraphicFramePr>
        <p:xfrm>
          <a:off x="0" y="1149619"/>
          <a:ext cx="9135864" cy="550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97753" y="6065089"/>
            <a:ext cx="1154759" cy="8048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İçerik Yer Tutucusu 2"/>
          <p:cNvSpPr txBox="1">
            <a:spLocks/>
          </p:cNvSpPr>
          <p:nvPr/>
        </p:nvSpPr>
        <p:spPr bwMode="auto">
          <a:xfrm>
            <a:off x="0" y="0"/>
            <a:ext cx="9161822" cy="143752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eaLnBrk="1" hangingPunct="1">
              <a:lnSpc>
                <a:spcPct val="115000"/>
              </a:lnSpc>
              <a:spcAft>
                <a:spcPts val="1000"/>
              </a:spcAft>
              <a:buNone/>
            </a:pPr>
            <a:r>
              <a:rPr lang="tr-TR" sz="7200" dirty="0" smtClean="0">
                <a:solidFill>
                  <a:prstClr val="white"/>
                </a:solidFill>
              </a:rPr>
              <a:t> </a:t>
            </a:r>
            <a:r>
              <a:rPr lang="tr-TR" sz="8000" b="1" dirty="0" smtClean="0">
                <a:solidFill>
                  <a:prstClr val="white"/>
                </a:solidFill>
              </a:rPr>
              <a:t>SÜT</a:t>
            </a:r>
            <a:endParaRPr lang="tr-TR" sz="8000" b="1" dirty="0" smtClean="0">
              <a:solidFill>
                <a:prstClr val="black"/>
              </a:solidFill>
            </a:endParaRPr>
          </a:p>
        </p:txBody>
      </p:sp>
    </p:spTree>
    <p:extLst>
      <p:ext uri="{BB962C8B-B14F-4D97-AF65-F5344CB8AC3E}">
        <p14:creationId xmlns:p14="http://schemas.microsoft.com/office/powerpoint/2010/main" val="85175016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DE3FA091-7E2B-4306-A964-23F4A9D2E55A}" type="slidenum">
              <a:rPr lang="tr-TR" smtClean="0">
                <a:solidFill>
                  <a:prstClr val="black">
                    <a:tint val="75000"/>
                  </a:prstClr>
                </a:solidFill>
              </a:rPr>
              <a:pPr/>
              <a:t>15</a:t>
            </a:fld>
            <a:endParaRPr lang="tr-TR">
              <a:solidFill>
                <a:prstClr val="black">
                  <a:tint val="75000"/>
                </a:prstClr>
              </a:solidFill>
            </a:endParaRPr>
          </a:p>
        </p:txBody>
      </p:sp>
      <p:pic>
        <p:nvPicPr>
          <p:cNvPr id="106510" name="Picture 14" descr="http://www.gidateknik.com/wp-content/uploads/2011/02/organik-s%C3%BCt.jpg"/>
          <p:cNvPicPr>
            <a:picLocks noChangeAspect="1" noChangeArrowheads="1"/>
          </p:cNvPicPr>
          <p:nvPr/>
        </p:nvPicPr>
        <p:blipFill>
          <a:blip r:embed="rId2" cstate="print"/>
          <a:srcRect/>
          <a:stretch>
            <a:fillRect/>
          </a:stretch>
        </p:blipFill>
        <p:spPr bwMode="auto">
          <a:xfrm>
            <a:off x="1507071" y="1390128"/>
            <a:ext cx="6408712" cy="4559152"/>
          </a:xfrm>
          <a:prstGeom prst="rect">
            <a:avLst/>
          </a:prstGeom>
          <a:noFill/>
        </p:spPr>
      </p:pic>
      <p:sp>
        <p:nvSpPr>
          <p:cNvPr id="9" name="Dikdörtgen 8"/>
          <p:cNvSpPr/>
          <p:nvPr/>
        </p:nvSpPr>
        <p:spPr>
          <a:xfrm>
            <a:off x="1475656" y="620688"/>
            <a:ext cx="6408712" cy="769441"/>
          </a:xfrm>
          <a:prstGeom prst="rect">
            <a:avLst/>
          </a:prstGeom>
        </p:spPr>
        <p:txBody>
          <a:bodyPr wrap="square">
            <a:spAutoFit/>
          </a:bodyPr>
          <a:lstStyle/>
          <a:p>
            <a:pPr>
              <a:spcBef>
                <a:spcPct val="20000"/>
              </a:spcBef>
            </a:pPr>
            <a:r>
              <a:rPr lang="tr-TR" sz="4400" dirty="0" smtClean="0">
                <a:solidFill>
                  <a:prstClr val="black"/>
                </a:solidFill>
                <a:latin typeface="Calibri"/>
              </a:rPr>
              <a:t>	  HAYVAN VARLIĞI</a:t>
            </a:r>
            <a:endParaRPr lang="tr-TR" sz="4400" dirty="0">
              <a:solidFill>
                <a:prstClr val="black"/>
              </a:solidFill>
              <a:latin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1792" y="5553092"/>
            <a:ext cx="1872208" cy="130490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Başlık 1"/>
          <p:cNvSpPr>
            <a:spLocks noGrp="1"/>
          </p:cNvSpPr>
          <p:nvPr>
            <p:ph type="title"/>
          </p:nvPr>
        </p:nvSpPr>
        <p:spPr>
          <a:xfrm>
            <a:off x="1" y="0"/>
            <a:ext cx="9161822" cy="1417638"/>
          </a:xfrm>
        </p:spPr>
        <p:style>
          <a:lnRef idx="1">
            <a:schemeClr val="accent3"/>
          </a:lnRef>
          <a:fillRef idx="3">
            <a:schemeClr val="accent3"/>
          </a:fillRef>
          <a:effectRef idx="2">
            <a:schemeClr val="accent3"/>
          </a:effectRef>
          <a:fontRef idx="minor">
            <a:schemeClr val="lt1"/>
          </a:fontRef>
        </p:style>
        <p:txBody>
          <a:bodyPr/>
          <a:lstStyle/>
          <a:p>
            <a:pPr lvl="0">
              <a:lnSpc>
                <a:spcPct val="115000"/>
              </a:lnSpc>
              <a:spcBef>
                <a:spcPct val="20000"/>
              </a:spcBef>
              <a:spcAft>
                <a:spcPts val="1000"/>
              </a:spcAft>
            </a:pPr>
            <a:r>
              <a:rPr lang="tr-TR" sz="4800" b="1" dirty="0" smtClean="0">
                <a:solidFill>
                  <a:schemeClr val="tx1"/>
                </a:solidFill>
              </a:rPr>
              <a:t>HAYVAN VARLIĞI</a:t>
            </a:r>
            <a:endParaRPr lang="tr-TR" sz="4800" b="1" dirty="0">
              <a:solidFill>
                <a:schemeClr val="tx1"/>
              </a:solidFill>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2378" y="4365104"/>
            <a:ext cx="1917395" cy="1840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İçerik Yer Tutucusu 2"/>
          <p:cNvSpPr txBox="1">
            <a:spLocks/>
          </p:cNvSpPr>
          <p:nvPr/>
        </p:nvSpPr>
        <p:spPr bwMode="auto">
          <a:xfrm>
            <a:off x="0" y="0"/>
            <a:ext cx="9161822" cy="143752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eaLnBrk="1" hangingPunct="1">
              <a:lnSpc>
                <a:spcPct val="115000"/>
              </a:lnSpc>
              <a:spcAft>
                <a:spcPts val="1000"/>
              </a:spcAft>
              <a:buNone/>
            </a:pPr>
            <a:r>
              <a:rPr lang="tr-TR" sz="4000" dirty="0" smtClean="0">
                <a:solidFill>
                  <a:prstClr val="white"/>
                </a:solidFill>
              </a:rPr>
              <a:t> </a:t>
            </a:r>
            <a:r>
              <a:rPr lang="tr-TR" sz="4000" b="1" dirty="0" smtClean="0">
                <a:solidFill>
                  <a:prstClr val="white"/>
                </a:solidFill>
              </a:rPr>
              <a:t>HAYVAN VARLIĞI</a:t>
            </a:r>
            <a:endParaRPr lang="tr-TR" sz="4400" b="1" dirty="0" smtClean="0">
              <a:solidFill>
                <a:prstClr val="black"/>
              </a:solidFill>
            </a:endParaRPr>
          </a:p>
        </p:txBody>
      </p:sp>
    </p:spTree>
    <p:extLst>
      <p:ext uri="{BB962C8B-B14F-4D97-AF65-F5344CB8AC3E}">
        <p14:creationId xmlns:p14="http://schemas.microsoft.com/office/powerpoint/2010/main" val="96182641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500034" y="0"/>
            <a:ext cx="8229600" cy="650857"/>
          </a:xfrm>
        </p:spPr>
        <p:txBody>
          <a:bodyPr>
            <a:normAutofit fontScale="90000"/>
          </a:bodyPr>
          <a:lstStyle/>
          <a:p>
            <a:pPr>
              <a:defRPr/>
            </a:pPr>
            <a:r>
              <a:rPr lang="tr-TR" dirty="0" smtClean="0"/>
              <a:t>Türkiye hayvan varlığı (x1000)</a:t>
            </a:r>
          </a:p>
        </p:txBody>
      </p:sp>
      <p:graphicFrame>
        <p:nvGraphicFramePr>
          <p:cNvPr id="255124" name="Group 148"/>
          <p:cNvGraphicFramePr>
            <a:graphicFrameLocks noGrp="1"/>
          </p:cNvGraphicFramePr>
          <p:nvPr>
            <p:ph idx="1"/>
            <p:extLst>
              <p:ext uri="{D42A27DB-BD31-4B8C-83A1-F6EECF244321}">
                <p14:modId xmlns:p14="http://schemas.microsoft.com/office/powerpoint/2010/main" val="3292108321"/>
              </p:ext>
            </p:extLst>
          </p:nvPr>
        </p:nvGraphicFramePr>
        <p:xfrm>
          <a:off x="327988" y="616699"/>
          <a:ext cx="7988428" cy="5838024"/>
        </p:xfrm>
        <a:graphic>
          <a:graphicData uri="http://schemas.openxmlformats.org/drawingml/2006/table">
            <a:tbl>
              <a:tblPr/>
              <a:tblGrid>
                <a:gridCol w="993098"/>
                <a:gridCol w="1230386"/>
                <a:gridCol w="1414944"/>
                <a:gridCol w="1599502"/>
                <a:gridCol w="1283116"/>
                <a:gridCol w="1467382"/>
              </a:tblGrid>
              <a:tr h="612856">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imes New Roman" pitchFamily="18" charset="0"/>
                          <a:cs typeface="Times New Roman" pitchFamily="18" charset="0"/>
                        </a:rPr>
                        <a:t>YIL</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imes New Roman" pitchFamily="18" charset="0"/>
                          <a:cs typeface="Times New Roman" pitchFamily="18" charset="0"/>
                        </a:rPr>
                        <a:t>Sığır</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imes New Roman" pitchFamily="18" charset="0"/>
                          <a:cs typeface="Times New Roman" pitchFamily="18" charset="0"/>
                        </a:rPr>
                        <a:t>Koyun</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imes New Roman" pitchFamily="18" charset="0"/>
                          <a:cs typeface="Times New Roman" pitchFamily="18" charset="0"/>
                        </a:rPr>
                        <a:t>Ankara</a:t>
                      </a:r>
                      <a:endParaRPr kumimoji="0" lang="tr-T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imes New Roman" pitchFamily="18" charset="0"/>
                          <a:cs typeface="Times New Roman" pitchFamily="18" charset="0"/>
                        </a:rPr>
                        <a:t>Keçisi</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imes New Roman" pitchFamily="18" charset="0"/>
                          <a:cs typeface="Times New Roman" pitchFamily="18" charset="0"/>
                        </a:rPr>
                        <a:t>Kıl</a:t>
                      </a:r>
                      <a:endParaRPr kumimoji="0" lang="tr-T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imes New Roman" pitchFamily="18" charset="0"/>
                          <a:cs typeface="Times New Roman" pitchFamily="18" charset="0"/>
                        </a:rPr>
                        <a:t>Keçisi</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imes New Roman" pitchFamily="18" charset="0"/>
                          <a:cs typeface="Times New Roman" pitchFamily="18" charset="0"/>
                        </a:rPr>
                        <a:t>Manda</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8509">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1928</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6.934</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13.632</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3.170</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8936</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795</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51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1940</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9.759</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26.272</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5.501</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11.395</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947</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51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1950</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10.123</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23.083</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3.966</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14.498</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948</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51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1960</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12.435</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34.463</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5.995</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18.636</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1.140</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51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Times New Roman" pitchFamily="18" charset="0"/>
                          <a:cs typeface="Times New Roman" pitchFamily="18" charset="0"/>
                        </a:rPr>
                        <a:t>1970</a:t>
                      </a:r>
                      <a:endParaRPr kumimoji="0" lang="tr-TR" sz="2000" b="0" i="0" u="none" strike="noStrike" cap="none" normalizeH="0" baseline="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12.756</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36.471</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4.443</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15.040</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1.117</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51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1980</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15.894</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48.638</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3.658</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15.385</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1.031</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51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1990</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11.377</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40.553</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1.279</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9.698</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371</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51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1995</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11.789</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33.791</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714</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8.397</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255</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51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2000</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10.761</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28.492</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373</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6.828</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146</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51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2005</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10.526</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25.304</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233</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6.285</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105</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51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rPr>
                        <a:t>2010</a:t>
                      </a:r>
                    </a:p>
                  </a:txBody>
                  <a:tcPr marL="18000" marR="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2000" b="0" i="0" u="none" strike="noStrike" cap="none" normalizeH="0" baseline="0" dirty="0" smtClean="0">
                          <a:ln>
                            <a:noFill/>
                          </a:ln>
                          <a:solidFill>
                            <a:schemeClr val="tx1"/>
                          </a:solidFill>
                          <a:effectLst/>
                          <a:latin typeface="Times New Roman" pitchFamily="18" charset="0"/>
                        </a:rPr>
                        <a:t> 11.369</a:t>
                      </a:r>
                    </a:p>
                  </a:txBody>
                  <a:tcPr marL="18000" marR="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2000" b="0" i="0" u="none" strike="noStrike" cap="none" normalizeH="0" baseline="0" dirty="0" smtClean="0">
                          <a:ln>
                            <a:noFill/>
                          </a:ln>
                          <a:solidFill>
                            <a:srgbClr val="000000"/>
                          </a:solidFill>
                          <a:effectLst/>
                          <a:latin typeface="Times New Roman" pitchFamily="18" charset="0"/>
                          <a:cs typeface="Times New Roman" pitchFamily="18" charset="0"/>
                        </a:rPr>
                        <a:t>23.089</a:t>
                      </a:r>
                    </a:p>
                  </a:txBody>
                  <a:tcPr marL="18000" marR="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2000" b="0" i="0" u="none" strike="noStrike" cap="none" normalizeH="0" baseline="0" dirty="0" smtClean="0">
                          <a:ln>
                            <a:noFill/>
                          </a:ln>
                          <a:solidFill>
                            <a:srgbClr val="000000"/>
                          </a:solidFill>
                          <a:effectLst/>
                          <a:latin typeface="Times New Roman" pitchFamily="18" charset="0"/>
                          <a:cs typeface="Times New Roman" pitchFamily="18" charset="0"/>
                        </a:rPr>
                        <a:t>152</a:t>
                      </a:r>
                    </a:p>
                  </a:txBody>
                  <a:tcPr marL="18000" marR="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2000" b="0" i="0" u="none" strike="noStrike" cap="none" normalizeH="0" baseline="0" dirty="0" smtClean="0">
                          <a:ln>
                            <a:noFill/>
                          </a:ln>
                          <a:solidFill>
                            <a:srgbClr val="000000"/>
                          </a:solidFill>
                          <a:effectLst/>
                          <a:latin typeface="Times New Roman" pitchFamily="18" charset="0"/>
                          <a:cs typeface="Times New Roman" pitchFamily="18" charset="0"/>
                        </a:rPr>
                        <a:t>6.140</a:t>
                      </a:r>
                    </a:p>
                  </a:txBody>
                  <a:tcPr marL="18000" marR="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2000" b="0" i="0" u="none" strike="noStrike" cap="none" normalizeH="0" baseline="0" dirty="0" smtClean="0">
                          <a:ln>
                            <a:noFill/>
                          </a:ln>
                          <a:solidFill>
                            <a:srgbClr val="000000"/>
                          </a:solidFill>
                          <a:effectLst/>
                          <a:latin typeface="Times New Roman" pitchFamily="18" charset="0"/>
                          <a:cs typeface="Times New Roman" pitchFamily="18" charset="0"/>
                        </a:rPr>
                        <a:t>84</a:t>
                      </a:r>
                    </a:p>
                  </a:txBody>
                  <a:tcPr marL="18000" marR="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51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Times New Roman" pitchFamily="18" charset="0"/>
                        </a:rPr>
                        <a:t>2011</a:t>
                      </a:r>
                    </a:p>
                  </a:txBody>
                  <a:tcPr marL="18000" marR="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tr-TR" sz="2000" b="0" i="0" u="none" strike="noStrike" cap="none" normalizeH="0" baseline="0" dirty="0" smtClean="0">
                          <a:ln>
                            <a:noFill/>
                          </a:ln>
                          <a:solidFill>
                            <a:schemeClr val="tx1"/>
                          </a:solidFill>
                          <a:effectLst/>
                          <a:latin typeface="Times New Roman" pitchFamily="18" charset="0"/>
                        </a:rPr>
                        <a:t>  12.386</a:t>
                      </a:r>
                      <a:endParaRPr kumimoji="0" lang="en-US" sz="2000" b="0" i="0" u="none" strike="noStrike" cap="none" normalizeH="0" baseline="0" dirty="0" smtClean="0">
                        <a:ln>
                          <a:noFill/>
                        </a:ln>
                        <a:solidFill>
                          <a:schemeClr val="tx1"/>
                        </a:solidFill>
                        <a:effectLst/>
                        <a:latin typeface="Times New Roman" pitchFamily="18" charset="0"/>
                      </a:endParaRPr>
                    </a:p>
                  </a:txBody>
                  <a:tcPr marL="18000" marR="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tr-TR" sz="2000" b="0" i="0" u="none" strike="noStrike" cap="none" normalizeH="0" baseline="0" dirty="0" smtClean="0">
                          <a:ln>
                            <a:noFill/>
                          </a:ln>
                          <a:solidFill>
                            <a:schemeClr val="tx1"/>
                          </a:solidFill>
                          <a:effectLst/>
                          <a:latin typeface="Times New Roman" pitchFamily="18" charset="0"/>
                        </a:rPr>
                        <a:t>25.031</a:t>
                      </a:r>
                      <a:endParaRPr kumimoji="0" lang="en-US" sz="2000" b="0" i="0" u="none" strike="noStrike" cap="none" normalizeH="0" baseline="0" dirty="0" smtClean="0">
                        <a:ln>
                          <a:noFill/>
                        </a:ln>
                        <a:solidFill>
                          <a:schemeClr val="tx1"/>
                        </a:solidFill>
                        <a:effectLst/>
                        <a:latin typeface="Times New Roman" pitchFamily="18" charset="0"/>
                      </a:endParaRPr>
                    </a:p>
                  </a:txBody>
                  <a:tcPr marL="18000" marR="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tr-TR" sz="2000" b="0" i="0" u="none" strike="noStrike" cap="none" normalizeH="0" baseline="0" dirty="0" smtClean="0">
                          <a:ln>
                            <a:noFill/>
                          </a:ln>
                          <a:solidFill>
                            <a:schemeClr val="tx1"/>
                          </a:solidFill>
                          <a:effectLst/>
                          <a:latin typeface="Times New Roman" pitchFamily="18" charset="0"/>
                        </a:rPr>
                        <a:t>151</a:t>
                      </a:r>
                      <a:endParaRPr kumimoji="0" lang="en-US" sz="2000" b="0" i="0" u="none" strike="noStrike" cap="none" normalizeH="0" baseline="0" dirty="0" smtClean="0">
                        <a:ln>
                          <a:noFill/>
                        </a:ln>
                        <a:solidFill>
                          <a:schemeClr val="tx1"/>
                        </a:solidFill>
                        <a:effectLst/>
                        <a:latin typeface="Times New Roman" pitchFamily="18" charset="0"/>
                      </a:endParaRPr>
                    </a:p>
                  </a:txBody>
                  <a:tcPr marL="18000" marR="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tr-TR" sz="2000" b="0" i="0" u="none" strike="noStrike" cap="none" normalizeH="0" baseline="0" dirty="0" smtClean="0">
                          <a:ln>
                            <a:noFill/>
                          </a:ln>
                          <a:solidFill>
                            <a:schemeClr val="tx1"/>
                          </a:solidFill>
                          <a:effectLst/>
                          <a:latin typeface="Times New Roman" pitchFamily="18" charset="0"/>
                        </a:rPr>
                        <a:t>7.126</a:t>
                      </a:r>
                      <a:endParaRPr kumimoji="0" lang="en-US" sz="2000" b="0" i="0" u="none" strike="noStrike" cap="none" normalizeH="0" baseline="0" dirty="0" smtClean="0">
                        <a:ln>
                          <a:noFill/>
                        </a:ln>
                        <a:solidFill>
                          <a:schemeClr val="tx1"/>
                        </a:solidFill>
                        <a:effectLst/>
                        <a:latin typeface="Times New Roman" pitchFamily="18" charset="0"/>
                      </a:endParaRPr>
                    </a:p>
                  </a:txBody>
                  <a:tcPr marL="18000" marR="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tr-TR" sz="2000" b="0" i="0" u="none" strike="noStrike" cap="none" normalizeH="0" baseline="0" dirty="0" smtClean="0">
                          <a:ln>
                            <a:noFill/>
                          </a:ln>
                          <a:solidFill>
                            <a:schemeClr val="tx1"/>
                          </a:solidFill>
                          <a:effectLst/>
                          <a:latin typeface="Times New Roman" pitchFamily="18" charset="0"/>
                        </a:rPr>
                        <a:t>97</a:t>
                      </a:r>
                      <a:endParaRPr kumimoji="0" lang="en-US" sz="2000" b="0" i="0" u="none" strike="noStrike" cap="none" normalizeH="0" baseline="0" dirty="0" smtClean="0">
                        <a:ln>
                          <a:noFill/>
                        </a:ln>
                        <a:solidFill>
                          <a:schemeClr val="tx1"/>
                        </a:solidFill>
                        <a:effectLst/>
                        <a:latin typeface="Times New Roman" pitchFamily="18" charset="0"/>
                      </a:endParaRPr>
                    </a:p>
                  </a:txBody>
                  <a:tcPr marL="18000" marR="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51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Times New Roman" pitchFamily="18" charset="0"/>
                        </a:rPr>
                        <a:t>2012</a:t>
                      </a:r>
                    </a:p>
                  </a:txBody>
                  <a:tcPr marL="18000" marR="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tr-TR" sz="2000" b="0" i="0" u="none" strike="noStrike" cap="none" normalizeH="0" baseline="0" dirty="0" smtClean="0">
                          <a:ln>
                            <a:noFill/>
                          </a:ln>
                          <a:solidFill>
                            <a:schemeClr val="tx1"/>
                          </a:solidFill>
                          <a:effectLst/>
                          <a:latin typeface="Times New Roman" pitchFamily="18" charset="0"/>
                        </a:rPr>
                        <a:t>13.914</a:t>
                      </a:r>
                      <a:endParaRPr kumimoji="0" lang="en-US" sz="2000" b="0" i="0" u="none" strike="noStrike" cap="none" normalizeH="0" baseline="0" dirty="0" smtClean="0">
                        <a:ln>
                          <a:noFill/>
                        </a:ln>
                        <a:solidFill>
                          <a:schemeClr val="tx1"/>
                        </a:solidFill>
                        <a:effectLst/>
                        <a:latin typeface="Times New Roman" pitchFamily="18" charset="0"/>
                      </a:endParaRPr>
                    </a:p>
                  </a:txBody>
                  <a:tcPr marL="18000" marR="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tr-TR" sz="2000" b="0" i="0" u="none" strike="noStrike" cap="none" normalizeH="0" baseline="0" dirty="0" smtClean="0">
                          <a:ln>
                            <a:noFill/>
                          </a:ln>
                          <a:solidFill>
                            <a:schemeClr val="tx1"/>
                          </a:solidFill>
                          <a:effectLst/>
                          <a:latin typeface="Times New Roman" pitchFamily="18" charset="0"/>
                        </a:rPr>
                        <a:t>27.425</a:t>
                      </a:r>
                      <a:endParaRPr kumimoji="0" lang="en-US" sz="2000" b="0" i="0" u="none" strike="noStrike" cap="none" normalizeH="0" baseline="0" dirty="0" smtClean="0">
                        <a:ln>
                          <a:noFill/>
                        </a:ln>
                        <a:solidFill>
                          <a:schemeClr val="tx1"/>
                        </a:solidFill>
                        <a:effectLst/>
                        <a:latin typeface="Times New Roman" pitchFamily="18" charset="0"/>
                      </a:endParaRPr>
                    </a:p>
                  </a:txBody>
                  <a:tcPr marL="18000" marR="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tr-TR" sz="2000" b="0" i="0" u="none" strike="noStrike" cap="none" normalizeH="0" baseline="0" dirty="0" smtClean="0">
                          <a:ln>
                            <a:noFill/>
                          </a:ln>
                          <a:solidFill>
                            <a:schemeClr val="tx1"/>
                          </a:solidFill>
                          <a:effectLst/>
                          <a:latin typeface="Times New Roman" pitchFamily="18" charset="0"/>
                        </a:rPr>
                        <a:t>158</a:t>
                      </a:r>
                      <a:endParaRPr kumimoji="0" lang="en-US" sz="2000" b="0" i="0" u="none" strike="noStrike" cap="none" normalizeH="0" baseline="0" dirty="0" smtClean="0">
                        <a:ln>
                          <a:noFill/>
                        </a:ln>
                        <a:solidFill>
                          <a:schemeClr val="tx1"/>
                        </a:solidFill>
                        <a:effectLst/>
                        <a:latin typeface="Times New Roman" pitchFamily="18" charset="0"/>
                      </a:endParaRPr>
                    </a:p>
                  </a:txBody>
                  <a:tcPr marL="18000" marR="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tr-TR" sz="2000" b="0" i="0" u="none" strike="noStrike" cap="none" normalizeH="0" baseline="0" dirty="0" smtClean="0">
                          <a:ln>
                            <a:noFill/>
                          </a:ln>
                          <a:solidFill>
                            <a:schemeClr val="tx1"/>
                          </a:solidFill>
                          <a:effectLst/>
                          <a:latin typeface="Times New Roman" pitchFamily="18" charset="0"/>
                        </a:rPr>
                        <a:t>8.199</a:t>
                      </a:r>
                      <a:endParaRPr kumimoji="0" lang="en-US" sz="2000" b="0" i="0" u="none" strike="noStrike" cap="none" normalizeH="0" baseline="0" dirty="0" smtClean="0">
                        <a:ln>
                          <a:noFill/>
                        </a:ln>
                        <a:solidFill>
                          <a:schemeClr val="tx1"/>
                        </a:solidFill>
                        <a:effectLst/>
                        <a:latin typeface="Times New Roman" pitchFamily="18" charset="0"/>
                      </a:endParaRPr>
                    </a:p>
                  </a:txBody>
                  <a:tcPr marL="18000" marR="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tr-TR" sz="2000" b="0" i="0" u="none" strike="noStrike" cap="none" normalizeH="0" baseline="0" dirty="0" smtClean="0">
                          <a:ln>
                            <a:noFill/>
                          </a:ln>
                          <a:solidFill>
                            <a:schemeClr val="tx1"/>
                          </a:solidFill>
                          <a:effectLst/>
                          <a:latin typeface="Times New Roman" pitchFamily="18" charset="0"/>
                        </a:rPr>
                        <a:t>107</a:t>
                      </a:r>
                      <a:endParaRPr kumimoji="0" lang="en-US" sz="2000" b="0" i="0" u="none" strike="noStrike" cap="none" normalizeH="0" baseline="0" dirty="0" smtClean="0">
                        <a:ln>
                          <a:noFill/>
                        </a:ln>
                        <a:solidFill>
                          <a:schemeClr val="tx1"/>
                        </a:solidFill>
                        <a:effectLst/>
                        <a:latin typeface="Times New Roman" pitchFamily="18" charset="0"/>
                      </a:endParaRPr>
                    </a:p>
                  </a:txBody>
                  <a:tcPr marL="18000" marR="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515">
                <a:tc>
                  <a:txBody>
                    <a:bodyPr/>
                    <a:lstStyle/>
                    <a:p>
                      <a:pPr algn="ctr"/>
                      <a:r>
                        <a:rPr lang="tr-TR" sz="2000" dirty="0" smtClean="0">
                          <a:latin typeface="Times New Roman" panose="02020603050405020304" pitchFamily="18" charset="0"/>
                          <a:cs typeface="Times New Roman" panose="02020603050405020304" pitchFamily="18" charset="0"/>
                        </a:rPr>
                        <a:t>2013</a:t>
                      </a:r>
                      <a:endParaRPr lang="tr-TR" sz="2000" dirty="0">
                        <a:latin typeface="Times New Roman" panose="02020603050405020304" pitchFamily="18" charset="0"/>
                        <a:cs typeface="Times New Roman" panose="02020603050405020304" pitchFamily="18" charset="0"/>
                      </a:endParaRPr>
                    </a:p>
                  </a:txBody>
                  <a:tcPr marL="18000" marR="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indent="0" algn="r">
                        <a:spcBef>
                          <a:spcPts val="600"/>
                        </a:spcBef>
                        <a:spcAft>
                          <a:spcPts val="600"/>
                        </a:spcAft>
                      </a:pPr>
                      <a:r>
                        <a:rPr lang="tr-TR" sz="2000" dirty="0" smtClean="0">
                          <a:effectLst/>
                          <a:latin typeface="Times New Roman" panose="02020603050405020304" pitchFamily="18" charset="0"/>
                          <a:ea typeface="Times"/>
                          <a:cs typeface="Times New Roman" panose="02020603050405020304" pitchFamily="18" charset="0"/>
                        </a:rPr>
                        <a:t>     14.415</a:t>
                      </a:r>
                      <a:endParaRPr lang="tr-TR" sz="2000" dirty="0">
                        <a:effectLst/>
                        <a:latin typeface="Times New Roman" panose="02020603050405020304" pitchFamily="18" charset="0"/>
                        <a:ea typeface="Times"/>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indent="514985" algn="r">
                        <a:spcBef>
                          <a:spcPts val="600"/>
                        </a:spcBef>
                        <a:spcAft>
                          <a:spcPts val="600"/>
                        </a:spcAft>
                      </a:pPr>
                      <a:r>
                        <a:rPr lang="tr-TR" sz="2000" dirty="0">
                          <a:effectLst/>
                          <a:latin typeface="Times New Roman" panose="02020603050405020304" pitchFamily="18" charset="0"/>
                          <a:ea typeface="Times"/>
                          <a:cs typeface="Times New Roman" panose="02020603050405020304" pitchFamily="18" charset="0"/>
                        </a:rPr>
                        <a:t>29.284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indent="514985" algn="r">
                        <a:spcBef>
                          <a:spcPts val="600"/>
                        </a:spcBef>
                        <a:spcAft>
                          <a:spcPts val="600"/>
                        </a:spcAft>
                      </a:pPr>
                      <a:r>
                        <a:rPr lang="tr-TR" sz="2000" dirty="0" smtClean="0">
                          <a:effectLst/>
                          <a:latin typeface="Times New Roman" panose="02020603050405020304" pitchFamily="18" charset="0"/>
                          <a:ea typeface="Times"/>
                          <a:cs typeface="Times New Roman" panose="02020603050405020304" pitchFamily="18" charset="0"/>
                        </a:rPr>
                        <a:t>166</a:t>
                      </a:r>
                      <a:endParaRPr lang="tr-TR" sz="2000" dirty="0">
                        <a:effectLst/>
                        <a:latin typeface="Times New Roman" panose="02020603050405020304" pitchFamily="18" charset="0"/>
                        <a:ea typeface="Times"/>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indent="514985" algn="r">
                        <a:spcBef>
                          <a:spcPts val="600"/>
                        </a:spcBef>
                        <a:spcAft>
                          <a:spcPts val="600"/>
                        </a:spcAft>
                      </a:pPr>
                      <a:r>
                        <a:rPr lang="tr-TR" sz="2000" dirty="0" smtClean="0">
                          <a:effectLst/>
                          <a:latin typeface="Times New Roman" panose="02020603050405020304" pitchFamily="18" charset="0"/>
                          <a:ea typeface="Times"/>
                          <a:cs typeface="Times New Roman" panose="02020603050405020304" pitchFamily="18" charset="0"/>
                        </a:rPr>
                        <a:t>9.059</a:t>
                      </a:r>
                      <a:endParaRPr lang="tr-TR" sz="2000" dirty="0">
                        <a:effectLst/>
                        <a:latin typeface="Times New Roman" panose="02020603050405020304" pitchFamily="18" charset="0"/>
                        <a:ea typeface="Times"/>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indent="514985" algn="r">
                        <a:spcBef>
                          <a:spcPts val="600"/>
                        </a:spcBef>
                        <a:spcAft>
                          <a:spcPts val="600"/>
                        </a:spcAft>
                      </a:pPr>
                      <a:r>
                        <a:rPr lang="tr-TR" sz="2000" dirty="0">
                          <a:effectLst/>
                          <a:latin typeface="Times New Roman" panose="02020603050405020304" pitchFamily="18" charset="0"/>
                          <a:ea typeface="Times"/>
                          <a:cs typeface="Times New Roman" panose="02020603050405020304" pitchFamily="18" charset="0"/>
                        </a:rPr>
                        <a:t>118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515">
                <a:tc>
                  <a:txBody>
                    <a:bodyPr/>
                    <a:lstStyle/>
                    <a:p>
                      <a:pPr algn="ctr"/>
                      <a:r>
                        <a:rPr lang="tr-TR" dirty="0" smtClean="0"/>
                        <a:t>2014</a:t>
                      </a:r>
                      <a:endParaRPr lang="tr-TR" dirty="0"/>
                    </a:p>
                  </a:txBody>
                  <a:tcPr marL="18000" marR="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r>
                        <a:rPr lang="tr-TR" sz="1800" dirty="0" smtClean="0">
                          <a:effectLst/>
                          <a:latin typeface="Times New Roman"/>
                          <a:ea typeface="Calibri"/>
                        </a:rPr>
                        <a:t>14.123</a:t>
                      </a:r>
                      <a:endParaRPr lang="tr-TR"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r>
                        <a:rPr lang="tr-TR" sz="1800" dirty="0" smtClean="0">
                          <a:effectLst/>
                          <a:latin typeface="Times New Roman"/>
                          <a:ea typeface="Calibri"/>
                        </a:rPr>
                        <a:t>31.115</a:t>
                      </a:r>
                      <a:endParaRPr lang="tr-TR"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r>
                        <a:rPr lang="tr-TR" sz="1800" dirty="0" smtClean="0">
                          <a:effectLst/>
                          <a:latin typeface="Times New Roman"/>
                          <a:ea typeface="Calibri"/>
                        </a:rPr>
                        <a:t>178</a:t>
                      </a:r>
                      <a:endParaRPr lang="tr-TR"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r>
                        <a:rPr lang="tr-TR" sz="1800" dirty="0" smtClean="0">
                          <a:effectLst/>
                          <a:latin typeface="Times New Roman"/>
                          <a:ea typeface="Calibri"/>
                        </a:rPr>
                        <a:t>10.169</a:t>
                      </a:r>
                      <a:endParaRPr lang="tr-TR"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r>
                        <a:rPr lang="tr-TR" sz="1800" dirty="0" smtClean="0">
                          <a:effectLst/>
                          <a:latin typeface="Times New Roman"/>
                          <a:ea typeface="Calibri"/>
                        </a:rPr>
                        <a:t>122</a:t>
                      </a:r>
                      <a:endParaRPr lang="tr-TR"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8424" y="6430835"/>
            <a:ext cx="755576" cy="42716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4 Dikdörtgen"/>
          <p:cNvSpPr/>
          <p:nvPr/>
        </p:nvSpPr>
        <p:spPr>
          <a:xfrm>
            <a:off x="323528" y="6180892"/>
            <a:ext cx="8215370" cy="677108"/>
          </a:xfrm>
          <a:prstGeom prst="rect">
            <a:avLst/>
          </a:prstGeom>
        </p:spPr>
        <p:txBody>
          <a:bodyPr wrap="square">
            <a:spAutoFit/>
          </a:bodyPr>
          <a:lstStyle/>
          <a:p>
            <a:pPr marL="263525"/>
            <a:endParaRPr lang="tr-TR" sz="2000" b="1" i="1" dirty="0" smtClean="0">
              <a:solidFill>
                <a:prstClr val="black"/>
              </a:solidFill>
              <a:latin typeface="Times New Roman" panose="02020603050405020304" pitchFamily="18" charset="0"/>
              <a:cs typeface="Times New Roman" panose="02020603050405020304" pitchFamily="18" charset="0"/>
            </a:endParaRPr>
          </a:p>
          <a:p>
            <a:r>
              <a:rPr lang="tr-TR" dirty="0" smtClean="0">
                <a:solidFill>
                  <a:prstClr val="black"/>
                </a:solidFill>
              </a:rPr>
              <a:t>Kaynak</a:t>
            </a:r>
            <a:r>
              <a:rPr lang="tr-TR" dirty="0">
                <a:solidFill>
                  <a:prstClr val="black"/>
                </a:solidFill>
              </a:rPr>
              <a:t>: Türkiye İstatistik </a:t>
            </a:r>
            <a:r>
              <a:rPr lang="tr-TR" dirty="0" smtClean="0">
                <a:solidFill>
                  <a:prstClr val="black"/>
                </a:solidFill>
              </a:rPr>
              <a:t>Kurumu</a:t>
            </a:r>
            <a:endParaRPr lang="tr-TR" dirty="0">
              <a:solidFill>
                <a:prstClr val="black"/>
              </a:solidFill>
            </a:endParaRPr>
          </a:p>
        </p:txBody>
      </p:sp>
      <p:sp>
        <p:nvSpPr>
          <p:cNvPr id="6" name="Başlık 1"/>
          <p:cNvSpPr txBox="1">
            <a:spLocks/>
          </p:cNvSpPr>
          <p:nvPr/>
        </p:nvSpPr>
        <p:spPr bwMode="auto">
          <a:xfrm>
            <a:off x="6963" y="0"/>
            <a:ext cx="9144001" cy="692696"/>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Aft>
                <a:spcPts val="1000"/>
              </a:spcAft>
            </a:pPr>
            <a:r>
              <a:rPr lang="tr-TR" sz="3600" b="1" dirty="0" smtClean="0">
                <a:solidFill>
                  <a:prstClr val="black"/>
                </a:solidFill>
                <a:ea typeface="+mj-ea"/>
                <a:cs typeface="+mj-cs"/>
              </a:rPr>
              <a:t>Türkiye Hayvan Varlığı (x1000)</a:t>
            </a:r>
            <a:endParaRPr lang="tr-TR" sz="3600" dirty="0">
              <a:solidFill>
                <a:prstClr val="white"/>
              </a:solidFill>
            </a:endParaRPr>
          </a:p>
        </p:txBody>
      </p:sp>
      <p:sp>
        <p:nvSpPr>
          <p:cNvPr id="8" name="Başlık 1"/>
          <p:cNvSpPr txBox="1">
            <a:spLocks/>
          </p:cNvSpPr>
          <p:nvPr/>
        </p:nvSpPr>
        <p:spPr bwMode="auto">
          <a:xfrm>
            <a:off x="0" y="6439643"/>
            <a:ext cx="8388424" cy="418355"/>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gn="l">
              <a:lnSpc>
                <a:spcPct val="115000"/>
              </a:lnSpc>
              <a:spcAft>
                <a:spcPts val="1000"/>
              </a:spcAft>
            </a:pPr>
            <a:r>
              <a:rPr lang="tr-TR" sz="3600" dirty="0" smtClean="0">
                <a:solidFill>
                  <a:prstClr val="white"/>
                </a:solidFill>
              </a:rPr>
              <a:t>Kaynak:  TUİK</a:t>
            </a:r>
            <a:endParaRPr lang="tr-TR" sz="3600" dirty="0">
              <a:solidFill>
                <a:prstClr val="white"/>
              </a:solidFill>
            </a:endParaRPr>
          </a:p>
        </p:txBody>
      </p:sp>
      <p:sp>
        <p:nvSpPr>
          <p:cNvPr id="9" name="İçerik Yer Tutucusu 2"/>
          <p:cNvSpPr txBox="1">
            <a:spLocks/>
          </p:cNvSpPr>
          <p:nvPr/>
        </p:nvSpPr>
        <p:spPr bwMode="auto">
          <a:xfrm>
            <a:off x="-17822" y="0"/>
            <a:ext cx="9161822" cy="692696"/>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eaLnBrk="1" hangingPunct="1">
              <a:lnSpc>
                <a:spcPct val="115000"/>
              </a:lnSpc>
              <a:spcAft>
                <a:spcPts val="1000"/>
              </a:spcAft>
              <a:buNone/>
            </a:pPr>
            <a:r>
              <a:rPr lang="tr-TR" sz="4000" dirty="0" smtClean="0">
                <a:solidFill>
                  <a:prstClr val="white"/>
                </a:solidFill>
              </a:rPr>
              <a:t> </a:t>
            </a:r>
            <a:r>
              <a:rPr lang="tr-TR" sz="4400" b="1" dirty="0" smtClean="0">
                <a:solidFill>
                  <a:prstClr val="white"/>
                </a:solidFill>
              </a:rPr>
              <a:t>Türkiye Hayvan Varlığı (x1000)</a:t>
            </a:r>
            <a:endParaRPr lang="tr-TR" sz="4400" b="1" dirty="0" smtClean="0">
              <a:solidFill>
                <a:prstClr val="black"/>
              </a:solidFill>
            </a:endParaRPr>
          </a:p>
        </p:txBody>
      </p:sp>
    </p:spTree>
    <p:extLst>
      <p:ext uri="{BB962C8B-B14F-4D97-AF65-F5344CB8AC3E}">
        <p14:creationId xmlns:p14="http://schemas.microsoft.com/office/powerpoint/2010/main" val="4148816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500034" y="0"/>
            <a:ext cx="8229600" cy="650857"/>
          </a:xfrm>
        </p:spPr>
        <p:txBody>
          <a:bodyPr>
            <a:normAutofit fontScale="90000"/>
          </a:bodyPr>
          <a:lstStyle/>
          <a:p>
            <a:pPr>
              <a:defRPr/>
            </a:pPr>
            <a:r>
              <a:rPr lang="tr-TR" dirty="0" smtClean="0"/>
              <a:t>Türkiye hayvan varlığı (x1000)</a:t>
            </a:r>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8424" y="6430835"/>
            <a:ext cx="755576" cy="42716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Başlık 1"/>
          <p:cNvSpPr txBox="1">
            <a:spLocks/>
          </p:cNvSpPr>
          <p:nvPr/>
        </p:nvSpPr>
        <p:spPr bwMode="auto">
          <a:xfrm>
            <a:off x="6963" y="0"/>
            <a:ext cx="9144001" cy="692696"/>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Aft>
                <a:spcPts val="1000"/>
              </a:spcAft>
            </a:pPr>
            <a:r>
              <a:rPr lang="tr-TR" sz="3600" b="1" dirty="0" smtClean="0">
                <a:solidFill>
                  <a:prstClr val="black"/>
                </a:solidFill>
                <a:ea typeface="+mj-ea"/>
                <a:cs typeface="+mj-cs"/>
              </a:rPr>
              <a:t>Türkiye Hayvan Varlığı (x1000)</a:t>
            </a:r>
            <a:endParaRPr lang="tr-TR" sz="3600" dirty="0">
              <a:solidFill>
                <a:prstClr val="white"/>
              </a:solidFill>
            </a:endParaRPr>
          </a:p>
        </p:txBody>
      </p:sp>
      <p:sp>
        <p:nvSpPr>
          <p:cNvPr id="8" name="Başlık 1"/>
          <p:cNvSpPr txBox="1">
            <a:spLocks/>
          </p:cNvSpPr>
          <p:nvPr/>
        </p:nvSpPr>
        <p:spPr bwMode="auto">
          <a:xfrm>
            <a:off x="0" y="6439643"/>
            <a:ext cx="8388424" cy="418355"/>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gn="l">
              <a:lnSpc>
                <a:spcPct val="115000"/>
              </a:lnSpc>
              <a:spcAft>
                <a:spcPts val="1000"/>
              </a:spcAft>
            </a:pPr>
            <a:r>
              <a:rPr lang="tr-TR" sz="3600" dirty="0" smtClean="0">
                <a:solidFill>
                  <a:prstClr val="white"/>
                </a:solidFill>
              </a:rPr>
              <a:t>Kaynak:  TUİK</a:t>
            </a:r>
            <a:endParaRPr lang="tr-TR" sz="3600" dirty="0">
              <a:solidFill>
                <a:prstClr val="white"/>
              </a:solidFill>
            </a:endParaRPr>
          </a:p>
        </p:txBody>
      </p:sp>
      <p:graphicFrame>
        <p:nvGraphicFramePr>
          <p:cNvPr id="10" name="Tablo Yer Tutucusu 9"/>
          <p:cNvGraphicFramePr>
            <a:graphicFrameLocks noGrp="1"/>
          </p:cNvGraphicFramePr>
          <p:nvPr>
            <p:ph type="tbl" idx="1"/>
            <p:extLst>
              <p:ext uri="{D42A27DB-BD31-4B8C-83A1-F6EECF244321}">
                <p14:modId xmlns:p14="http://schemas.microsoft.com/office/powerpoint/2010/main" val="834259446"/>
              </p:ext>
            </p:extLst>
          </p:nvPr>
        </p:nvGraphicFramePr>
        <p:xfrm>
          <a:off x="6963" y="692697"/>
          <a:ext cx="8679837" cy="4464496"/>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
          <p:cNvSpPr>
            <a:spLocks noChangeArrowheads="1"/>
          </p:cNvSpPr>
          <p:nvPr/>
        </p:nvSpPr>
        <p:spPr bwMode="auto">
          <a:xfrm>
            <a:off x="179512" y="4985010"/>
            <a:ext cx="85867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49263" algn="just" fontAlgn="base">
              <a:spcBef>
                <a:spcPct val="0"/>
              </a:spcBef>
              <a:spcAft>
                <a:spcPct val="0"/>
              </a:spcAft>
            </a:pPr>
            <a:r>
              <a:rPr kumimoji="0" lang="tr-TR" sz="2800" b="1" i="0" u="none" strike="noStrike" cap="none" normalizeH="0" baseline="0" dirty="0" smtClean="0">
                <a:ln>
                  <a:noFill/>
                </a:ln>
                <a:effectLst/>
                <a:latin typeface="Arial" pitchFamily="34" charset="0"/>
                <a:ea typeface="Times New Roman" pitchFamily="18" charset="0"/>
                <a:cs typeface="Arial" pitchFamily="34" charset="0"/>
              </a:rPr>
              <a:t>Hayvancılığa </a:t>
            </a:r>
            <a:r>
              <a:rPr lang="tr-TR" sz="2800" b="1" dirty="0">
                <a:latin typeface="Arial" pitchFamily="34" charset="0"/>
                <a:ea typeface="Times New Roman" pitchFamily="18" charset="0"/>
                <a:cs typeface="Arial" pitchFamily="34" charset="0"/>
              </a:rPr>
              <a:t>son yıllarda uygulanan </a:t>
            </a:r>
            <a:r>
              <a:rPr kumimoji="0" lang="tr-TR" sz="2800" b="1" i="0" u="none" strike="noStrike" cap="none" normalizeH="0" baseline="0" dirty="0" smtClean="0">
                <a:ln>
                  <a:noFill/>
                </a:ln>
                <a:effectLst/>
                <a:latin typeface="Arial" pitchFamily="34" charset="0"/>
                <a:ea typeface="Times New Roman" pitchFamily="18" charset="0"/>
                <a:cs typeface="Arial" pitchFamily="34" charset="0"/>
              </a:rPr>
              <a:t>destekleme politikalarıyla hayvan varlığında </a:t>
            </a:r>
            <a:r>
              <a:rPr kumimoji="0" lang="tr-TR" sz="2800" b="1" i="0" u="none" strike="noStrike" cap="none" normalizeH="0" baseline="0" dirty="0" smtClean="0">
                <a:ln>
                  <a:noFill/>
                </a:ln>
                <a:effectLst/>
                <a:latin typeface="Calibri"/>
                <a:ea typeface="Times New Roman" pitchFamily="18" charset="0"/>
                <a:cs typeface="Arial" pitchFamily="34" charset="0"/>
              </a:rPr>
              <a:t>ö</a:t>
            </a:r>
            <a:r>
              <a:rPr kumimoji="0" lang="tr-TR" sz="2800" b="1" i="0" u="none" strike="noStrike" cap="none" normalizeH="0" baseline="0" dirty="0" smtClean="0">
                <a:ln>
                  <a:noFill/>
                </a:ln>
                <a:effectLst/>
                <a:latin typeface="Arial" pitchFamily="34" charset="0"/>
                <a:ea typeface="Times New Roman" pitchFamily="18" charset="0"/>
                <a:cs typeface="Arial" pitchFamily="34" charset="0"/>
              </a:rPr>
              <a:t>nemli artışlar yaşanmıştır</a:t>
            </a: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p>
        </p:txBody>
      </p:sp>
      <p:sp>
        <p:nvSpPr>
          <p:cNvPr id="12" name="İçerik Yer Tutucusu 2"/>
          <p:cNvSpPr txBox="1">
            <a:spLocks/>
          </p:cNvSpPr>
          <p:nvPr/>
        </p:nvSpPr>
        <p:spPr bwMode="auto">
          <a:xfrm>
            <a:off x="-17822" y="0"/>
            <a:ext cx="9161822" cy="692696"/>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eaLnBrk="1" hangingPunct="1">
              <a:lnSpc>
                <a:spcPct val="115000"/>
              </a:lnSpc>
              <a:spcAft>
                <a:spcPts val="1000"/>
              </a:spcAft>
              <a:buNone/>
            </a:pPr>
            <a:r>
              <a:rPr lang="tr-TR" sz="4400" dirty="0" smtClean="0">
                <a:solidFill>
                  <a:prstClr val="white"/>
                </a:solidFill>
              </a:rPr>
              <a:t> </a:t>
            </a:r>
            <a:r>
              <a:rPr lang="tr-TR" sz="4400" b="1" dirty="0" smtClean="0">
                <a:solidFill>
                  <a:prstClr val="white"/>
                </a:solidFill>
              </a:rPr>
              <a:t>Türkiye Hayvan Varlığı (x1000)</a:t>
            </a:r>
            <a:endParaRPr lang="tr-TR" sz="4400" b="1" dirty="0" smtClean="0">
              <a:solidFill>
                <a:prstClr val="black"/>
              </a:solidFill>
            </a:endParaRPr>
          </a:p>
        </p:txBody>
      </p:sp>
    </p:spTree>
    <p:extLst>
      <p:ext uri="{BB962C8B-B14F-4D97-AF65-F5344CB8AC3E}">
        <p14:creationId xmlns:p14="http://schemas.microsoft.com/office/powerpoint/2010/main" val="3484550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1"/>
          <p:cNvGraphicFramePr>
            <a:graphicFrameLocks noGrp="1"/>
          </p:cNvGraphicFramePr>
          <p:nvPr>
            <p:ph idx="1"/>
            <p:extLst>
              <p:ext uri="{D42A27DB-BD31-4B8C-83A1-F6EECF244321}">
                <p14:modId xmlns:p14="http://schemas.microsoft.com/office/powerpoint/2010/main" val="4235543473"/>
              </p:ext>
            </p:extLst>
          </p:nvPr>
        </p:nvGraphicFramePr>
        <p:xfrm>
          <a:off x="-2" y="769440"/>
          <a:ext cx="9144002" cy="5652966"/>
        </p:xfrm>
        <a:graphic>
          <a:graphicData uri="http://schemas.openxmlformats.org/drawingml/2006/table">
            <a:tbl>
              <a:tblPr firstRow="1" firstCol="1" bandRow="1"/>
              <a:tblGrid>
                <a:gridCol w="1649308"/>
                <a:gridCol w="1188487"/>
                <a:gridCol w="1010096"/>
                <a:gridCol w="1518940"/>
                <a:gridCol w="1243215"/>
                <a:gridCol w="1243215"/>
                <a:gridCol w="1290741"/>
              </a:tblGrid>
              <a:tr h="571328">
                <a:tc>
                  <a:txBody>
                    <a:bodyPr/>
                    <a:lstStyle/>
                    <a:p>
                      <a:pPr algn="ctr">
                        <a:lnSpc>
                          <a:spcPct val="115000"/>
                        </a:lnSpc>
                        <a:spcAft>
                          <a:spcPts val="0"/>
                        </a:spcAft>
                      </a:pPr>
                      <a:r>
                        <a:rPr lang="tr-TR" sz="2000" dirty="0">
                          <a:effectLst/>
                          <a:latin typeface="Calibri"/>
                          <a:ea typeface="Times New Roman"/>
                          <a:cs typeface="Tahoma"/>
                        </a:rPr>
                        <a:t>Kapasite Aralığı</a:t>
                      </a:r>
                      <a:endParaRPr lang="tr-TR"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lnSpc>
                          <a:spcPct val="115000"/>
                        </a:lnSpc>
                        <a:spcAft>
                          <a:spcPts val="0"/>
                        </a:spcAft>
                      </a:pPr>
                      <a:r>
                        <a:rPr lang="tr-TR" sz="2000" dirty="0">
                          <a:effectLst/>
                          <a:latin typeface="Calibri"/>
                          <a:ea typeface="Times New Roman"/>
                          <a:cs typeface="Tahoma"/>
                        </a:rPr>
                        <a:t>İşletme Sayısı</a:t>
                      </a:r>
                      <a:endParaRPr lang="tr-TR"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22910">
                <a:tc>
                  <a:txBody>
                    <a:bodyPr/>
                    <a:lstStyle/>
                    <a:p>
                      <a:pPr algn="ctr">
                        <a:lnSpc>
                          <a:spcPct val="115000"/>
                        </a:lnSpc>
                        <a:spcAft>
                          <a:spcPts val="0"/>
                        </a:spcAft>
                      </a:pPr>
                      <a:r>
                        <a:rPr lang="tr-TR" sz="2000">
                          <a:effectLst/>
                          <a:latin typeface="Calibri"/>
                          <a:ea typeface="Times New Roman"/>
                          <a:cs typeface="Tahoma"/>
                        </a:rPr>
                        <a:t> </a:t>
                      </a:r>
                      <a:endParaRPr lang="tr-TR" sz="20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tr-TR" sz="2000">
                          <a:effectLst/>
                          <a:latin typeface="Calibri"/>
                          <a:ea typeface="Calibri"/>
                          <a:cs typeface="Times New Roman"/>
                        </a:rPr>
                        <a:t>2011</a:t>
                      </a:r>
                      <a:endParaRPr lang="tr-TR" sz="20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a:lnSpc>
                          <a:spcPct val="115000"/>
                        </a:lnSpc>
                        <a:spcAft>
                          <a:spcPts val="0"/>
                        </a:spcAft>
                      </a:pPr>
                      <a:r>
                        <a:rPr lang="tr-TR" sz="2000" dirty="0">
                          <a:effectLst/>
                          <a:latin typeface="Calibri"/>
                          <a:ea typeface="Calibri"/>
                          <a:cs typeface="Times New Roman"/>
                        </a:rPr>
                        <a:t>2012</a:t>
                      </a:r>
                      <a:endParaRPr lang="tr-TR"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a:lnSpc>
                          <a:spcPct val="115000"/>
                        </a:lnSpc>
                        <a:spcAft>
                          <a:spcPts val="0"/>
                        </a:spcAft>
                      </a:pPr>
                      <a:r>
                        <a:rPr lang="tr-TR" sz="2000" dirty="0">
                          <a:effectLst/>
                          <a:latin typeface="Calibri"/>
                          <a:ea typeface="Calibri"/>
                          <a:cs typeface="Times New Roman"/>
                        </a:rPr>
                        <a:t>2013</a:t>
                      </a:r>
                      <a:endParaRPr lang="tr-TR"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489918">
                <a:tc>
                  <a:txBody>
                    <a:bodyPr/>
                    <a:lstStyle/>
                    <a:p>
                      <a:pPr algn="ctr">
                        <a:lnSpc>
                          <a:spcPct val="115000"/>
                        </a:lnSpc>
                        <a:spcAft>
                          <a:spcPts val="0"/>
                        </a:spcAft>
                      </a:pPr>
                      <a:r>
                        <a:rPr lang="tr-TR" sz="2000">
                          <a:effectLst/>
                          <a:latin typeface="Calibri"/>
                          <a:ea typeface="Times New Roman"/>
                          <a:cs typeface="Tahoma"/>
                        </a:rPr>
                        <a:t> </a:t>
                      </a:r>
                      <a:endParaRPr lang="tr-TR" sz="20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a:effectLst/>
                          <a:latin typeface="Calibri"/>
                          <a:ea typeface="Calibri"/>
                          <a:cs typeface="Times New Roman"/>
                        </a:rPr>
                        <a:t>Adet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dirty="0">
                          <a:effectLst/>
                          <a:latin typeface="Calibri"/>
                          <a:ea typeface="Calibri"/>
                          <a:cs typeface="Times New Roman"/>
                        </a:rPr>
                        <a:t>Dağılım%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a:effectLst/>
                          <a:latin typeface="Calibri"/>
                          <a:ea typeface="Calibri"/>
                          <a:cs typeface="Times New Roman"/>
                        </a:rPr>
                        <a:t>Adet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dirty="0">
                          <a:effectLst/>
                          <a:latin typeface="Calibri"/>
                          <a:ea typeface="Calibri"/>
                          <a:cs typeface="Times New Roman"/>
                        </a:rPr>
                        <a:t>Dağılım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dirty="0">
                          <a:effectLst/>
                          <a:latin typeface="Calibri"/>
                          <a:ea typeface="Calibri"/>
                          <a:cs typeface="Times New Roman"/>
                        </a:rPr>
                        <a:t>Adet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dirty="0">
                          <a:effectLst/>
                          <a:latin typeface="Calibri"/>
                          <a:ea typeface="Calibri"/>
                          <a:cs typeface="Times New Roman"/>
                        </a:rPr>
                        <a:t>Dağılım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564">
                <a:tc>
                  <a:txBody>
                    <a:bodyPr/>
                    <a:lstStyle/>
                    <a:p>
                      <a:pPr algn="ctr">
                        <a:lnSpc>
                          <a:spcPct val="115000"/>
                        </a:lnSpc>
                        <a:spcAft>
                          <a:spcPts val="0"/>
                        </a:spcAft>
                      </a:pPr>
                      <a:r>
                        <a:rPr lang="tr-TR" sz="2000" dirty="0">
                          <a:effectLst/>
                          <a:latin typeface="Calibri"/>
                          <a:ea typeface="Times New Roman"/>
                          <a:cs typeface="Times New Roman"/>
                        </a:rPr>
                        <a:t>1-5 Baş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a:effectLst/>
                          <a:latin typeface="Calibri"/>
                          <a:ea typeface="Calibri"/>
                          <a:cs typeface="Times New Roman"/>
                        </a:rPr>
                        <a:t>1.047.778</a:t>
                      </a:r>
                      <a:endParaRPr lang="tr-TR" sz="20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dirty="0">
                          <a:effectLst/>
                          <a:latin typeface="Calibri"/>
                          <a:ea typeface="Calibri"/>
                          <a:cs typeface="Times New Roman"/>
                        </a:rPr>
                        <a:t>60,05</a:t>
                      </a:r>
                      <a:endParaRPr lang="tr-TR" sz="2000" b="1"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a:effectLst/>
                          <a:latin typeface="Calibri"/>
                          <a:ea typeface="Calibri"/>
                          <a:cs typeface="Times New Roman"/>
                        </a:rPr>
                        <a:t>811.778</a:t>
                      </a:r>
                      <a:endParaRPr lang="tr-TR" sz="20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dirty="0">
                          <a:solidFill>
                            <a:srgbClr val="000000"/>
                          </a:solidFill>
                          <a:effectLst/>
                          <a:latin typeface="Calibri"/>
                          <a:ea typeface="Times New Roman"/>
                          <a:cs typeface="Times New Roman"/>
                        </a:rPr>
                        <a:t>59</a:t>
                      </a:r>
                      <a:endParaRPr lang="tr-TR" sz="2000" b="1"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dirty="0">
                          <a:effectLst/>
                          <a:latin typeface="Calibri"/>
                          <a:ea typeface="Calibri"/>
                          <a:cs typeface="Times New Roman"/>
                        </a:rPr>
                        <a:t>701.907</a:t>
                      </a:r>
                      <a:endParaRPr lang="tr-TR"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dirty="0">
                          <a:effectLst/>
                          <a:latin typeface="Calibri"/>
                          <a:ea typeface="Times New Roman"/>
                          <a:cs typeface="Times New Roman"/>
                        </a:rPr>
                        <a:t>56,11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691">
                <a:tc>
                  <a:txBody>
                    <a:bodyPr/>
                    <a:lstStyle/>
                    <a:p>
                      <a:pPr algn="ctr">
                        <a:lnSpc>
                          <a:spcPct val="115000"/>
                        </a:lnSpc>
                        <a:spcAft>
                          <a:spcPts val="0"/>
                        </a:spcAft>
                      </a:pPr>
                      <a:r>
                        <a:rPr lang="tr-TR" sz="2000" dirty="0">
                          <a:effectLst/>
                          <a:latin typeface="Calibri"/>
                          <a:ea typeface="Times New Roman"/>
                          <a:cs typeface="Times New Roman"/>
                        </a:rPr>
                        <a:t>6-9 Baş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a:effectLst/>
                          <a:latin typeface="Calibri"/>
                          <a:ea typeface="Calibri"/>
                          <a:cs typeface="Times New Roman"/>
                        </a:rPr>
                        <a:t>363.683</a:t>
                      </a:r>
                      <a:endParaRPr lang="tr-TR" sz="20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dirty="0">
                          <a:effectLst/>
                          <a:latin typeface="Calibri"/>
                          <a:ea typeface="Calibri"/>
                          <a:cs typeface="Times New Roman"/>
                        </a:rPr>
                        <a:t>20,85</a:t>
                      </a:r>
                      <a:endParaRPr lang="tr-TR" sz="2000" b="1"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a:effectLst/>
                          <a:latin typeface="Calibri"/>
                          <a:ea typeface="Calibri"/>
                          <a:cs typeface="Times New Roman"/>
                        </a:rPr>
                        <a:t>293.399</a:t>
                      </a:r>
                      <a:endParaRPr lang="tr-TR" sz="20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dirty="0">
                          <a:solidFill>
                            <a:srgbClr val="000000"/>
                          </a:solidFill>
                          <a:effectLst/>
                          <a:latin typeface="Calibri"/>
                          <a:ea typeface="Times New Roman"/>
                          <a:cs typeface="Times New Roman"/>
                        </a:rPr>
                        <a:t>21</a:t>
                      </a:r>
                      <a:endParaRPr lang="tr-TR" sz="2000" b="1"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dirty="0">
                          <a:effectLst/>
                          <a:latin typeface="Calibri"/>
                          <a:ea typeface="Calibri"/>
                          <a:cs typeface="Times New Roman"/>
                        </a:rPr>
                        <a:t>252.776</a:t>
                      </a:r>
                      <a:endParaRPr lang="tr-TR"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dirty="0">
                          <a:effectLst/>
                          <a:latin typeface="Calibri"/>
                          <a:ea typeface="Times New Roman"/>
                          <a:cs typeface="Times New Roman"/>
                        </a:rPr>
                        <a:t>20,21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564">
                <a:tc>
                  <a:txBody>
                    <a:bodyPr/>
                    <a:lstStyle/>
                    <a:p>
                      <a:pPr algn="ctr">
                        <a:lnSpc>
                          <a:spcPct val="115000"/>
                        </a:lnSpc>
                        <a:spcAft>
                          <a:spcPts val="0"/>
                        </a:spcAft>
                      </a:pPr>
                      <a:r>
                        <a:rPr lang="tr-TR" sz="2000" dirty="0">
                          <a:effectLst/>
                          <a:latin typeface="Calibri"/>
                          <a:ea typeface="Times New Roman"/>
                          <a:cs typeface="Times New Roman"/>
                        </a:rPr>
                        <a:t>10-19 Baş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a:effectLst/>
                          <a:latin typeface="Calibri"/>
                          <a:ea typeface="Calibri"/>
                          <a:cs typeface="Times New Roman"/>
                        </a:rPr>
                        <a:t>234.714</a:t>
                      </a:r>
                      <a:endParaRPr lang="tr-TR" sz="20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dirty="0">
                          <a:effectLst/>
                          <a:latin typeface="Calibri"/>
                          <a:ea typeface="Calibri"/>
                          <a:cs typeface="Times New Roman"/>
                        </a:rPr>
                        <a:t>13,45</a:t>
                      </a:r>
                      <a:endParaRPr lang="tr-TR" sz="2000" b="1"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dirty="0">
                          <a:effectLst/>
                          <a:latin typeface="Calibri"/>
                          <a:ea typeface="Calibri"/>
                          <a:cs typeface="Times New Roman"/>
                        </a:rPr>
                        <a:t>198.117</a:t>
                      </a:r>
                      <a:endParaRPr lang="tr-TR"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dirty="0">
                          <a:solidFill>
                            <a:srgbClr val="000000"/>
                          </a:solidFill>
                          <a:effectLst/>
                          <a:latin typeface="Calibri"/>
                          <a:ea typeface="Times New Roman"/>
                          <a:cs typeface="Times New Roman"/>
                        </a:rPr>
                        <a:t>14</a:t>
                      </a:r>
                      <a:endParaRPr lang="tr-TR" sz="2000" b="1"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dirty="0">
                          <a:effectLst/>
                          <a:latin typeface="Calibri"/>
                          <a:ea typeface="Calibri"/>
                          <a:cs typeface="Times New Roman"/>
                        </a:rPr>
                        <a:t>190.009</a:t>
                      </a:r>
                      <a:endParaRPr lang="tr-TR"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dirty="0">
                          <a:effectLst/>
                          <a:latin typeface="Calibri"/>
                          <a:ea typeface="Times New Roman"/>
                          <a:cs typeface="Times New Roman"/>
                        </a:rPr>
                        <a:t>15,19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564">
                <a:tc>
                  <a:txBody>
                    <a:bodyPr/>
                    <a:lstStyle/>
                    <a:p>
                      <a:pPr algn="ctr">
                        <a:lnSpc>
                          <a:spcPct val="115000"/>
                        </a:lnSpc>
                        <a:spcAft>
                          <a:spcPts val="0"/>
                        </a:spcAft>
                      </a:pPr>
                      <a:r>
                        <a:rPr lang="tr-TR" sz="2000">
                          <a:effectLst/>
                          <a:latin typeface="Calibri"/>
                          <a:ea typeface="Times New Roman"/>
                          <a:cs typeface="Times New Roman"/>
                        </a:rPr>
                        <a:t>20-49 Baş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a:effectLst/>
                          <a:latin typeface="Calibri"/>
                          <a:ea typeface="Calibri"/>
                          <a:cs typeface="Times New Roman"/>
                        </a:rPr>
                        <a:t>74.920</a:t>
                      </a:r>
                      <a:endParaRPr lang="tr-TR" sz="20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dirty="0">
                          <a:effectLst/>
                          <a:latin typeface="Calibri"/>
                          <a:ea typeface="Calibri"/>
                          <a:cs typeface="Times New Roman"/>
                        </a:rPr>
                        <a:t>4,29</a:t>
                      </a:r>
                      <a:endParaRPr lang="tr-TR" sz="2000" b="1"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a:effectLst/>
                          <a:latin typeface="Calibri"/>
                          <a:ea typeface="Calibri"/>
                          <a:cs typeface="Times New Roman"/>
                        </a:rPr>
                        <a:t>60.570</a:t>
                      </a:r>
                      <a:endParaRPr lang="tr-TR" sz="20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dirty="0">
                          <a:solidFill>
                            <a:srgbClr val="000000"/>
                          </a:solidFill>
                          <a:effectLst/>
                          <a:latin typeface="Calibri"/>
                          <a:ea typeface="Times New Roman"/>
                          <a:cs typeface="Times New Roman"/>
                        </a:rPr>
                        <a:t>4</a:t>
                      </a:r>
                      <a:endParaRPr lang="tr-TR" sz="2000" b="1"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dirty="0">
                          <a:effectLst/>
                          <a:latin typeface="Calibri"/>
                          <a:ea typeface="Calibri"/>
                          <a:cs typeface="Times New Roman"/>
                        </a:rPr>
                        <a:t>85.910</a:t>
                      </a:r>
                      <a:endParaRPr lang="tr-TR"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dirty="0">
                          <a:effectLst/>
                          <a:latin typeface="Calibri"/>
                          <a:ea typeface="Times New Roman"/>
                          <a:cs typeface="Times New Roman"/>
                        </a:rPr>
                        <a:t>6,87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691">
                <a:tc>
                  <a:txBody>
                    <a:bodyPr/>
                    <a:lstStyle/>
                    <a:p>
                      <a:pPr algn="ctr">
                        <a:lnSpc>
                          <a:spcPct val="115000"/>
                        </a:lnSpc>
                        <a:spcAft>
                          <a:spcPts val="0"/>
                        </a:spcAft>
                      </a:pPr>
                      <a:r>
                        <a:rPr lang="tr-TR" sz="2000" dirty="0">
                          <a:effectLst/>
                          <a:latin typeface="Calibri"/>
                          <a:ea typeface="Times New Roman"/>
                          <a:cs typeface="Times New Roman"/>
                        </a:rPr>
                        <a:t>50-99 Baş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a:effectLst/>
                          <a:latin typeface="Calibri"/>
                          <a:ea typeface="Calibri"/>
                          <a:cs typeface="Times New Roman"/>
                        </a:rPr>
                        <a:t>17.496</a:t>
                      </a:r>
                      <a:endParaRPr lang="tr-TR" sz="20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dirty="0">
                          <a:effectLst/>
                          <a:latin typeface="Calibri"/>
                          <a:ea typeface="Calibri"/>
                          <a:cs typeface="Times New Roman"/>
                        </a:rPr>
                        <a:t>1.00</a:t>
                      </a:r>
                      <a:endParaRPr lang="tr-TR" sz="2000" b="1"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a:effectLst/>
                          <a:latin typeface="Calibri"/>
                          <a:ea typeface="Calibri"/>
                          <a:cs typeface="Times New Roman"/>
                        </a:rPr>
                        <a:t>14.228</a:t>
                      </a:r>
                      <a:endParaRPr lang="tr-TR" sz="20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dirty="0">
                          <a:solidFill>
                            <a:srgbClr val="000000"/>
                          </a:solidFill>
                          <a:effectLst/>
                          <a:latin typeface="Calibri"/>
                          <a:ea typeface="Times New Roman"/>
                          <a:cs typeface="Times New Roman"/>
                        </a:rPr>
                        <a:t>1</a:t>
                      </a:r>
                      <a:endParaRPr lang="tr-TR" sz="2000" b="1"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a:effectLst/>
                          <a:latin typeface="Calibri"/>
                          <a:ea typeface="Calibri"/>
                          <a:cs typeface="Times New Roman"/>
                        </a:rPr>
                        <a:t>16.204</a:t>
                      </a:r>
                      <a:endParaRPr lang="tr-TR" sz="20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dirty="0">
                          <a:effectLst/>
                          <a:latin typeface="Calibri"/>
                          <a:ea typeface="Times New Roman"/>
                          <a:cs typeface="Times New Roman"/>
                        </a:rPr>
                        <a:t>1,30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564">
                <a:tc>
                  <a:txBody>
                    <a:bodyPr/>
                    <a:lstStyle/>
                    <a:p>
                      <a:pPr algn="ctr">
                        <a:lnSpc>
                          <a:spcPct val="115000"/>
                        </a:lnSpc>
                        <a:spcAft>
                          <a:spcPts val="0"/>
                        </a:spcAft>
                      </a:pPr>
                      <a:r>
                        <a:rPr lang="tr-TR" sz="2000" dirty="0">
                          <a:effectLst/>
                          <a:latin typeface="Calibri"/>
                          <a:ea typeface="Times New Roman"/>
                          <a:cs typeface="Times New Roman"/>
                        </a:rPr>
                        <a:t>100-199 Baş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a:effectLst/>
                          <a:latin typeface="Calibri"/>
                          <a:ea typeface="Calibri"/>
                          <a:cs typeface="Times New Roman"/>
                        </a:rPr>
                        <a:t>4.500</a:t>
                      </a:r>
                      <a:endParaRPr lang="tr-TR" sz="20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dirty="0">
                          <a:effectLst/>
                          <a:latin typeface="Calibri"/>
                          <a:ea typeface="Calibri"/>
                          <a:cs typeface="Times New Roman"/>
                        </a:rPr>
                        <a:t>0,26</a:t>
                      </a:r>
                      <a:endParaRPr lang="tr-TR" sz="2000" b="1"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a:effectLst/>
                          <a:latin typeface="Calibri"/>
                          <a:ea typeface="Calibri"/>
                          <a:cs typeface="Times New Roman"/>
                        </a:rPr>
                        <a:t>2.798</a:t>
                      </a:r>
                      <a:endParaRPr lang="tr-TR" sz="20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dirty="0">
                          <a:solidFill>
                            <a:srgbClr val="000000"/>
                          </a:solidFill>
                          <a:effectLst/>
                          <a:latin typeface="Calibri"/>
                          <a:ea typeface="Times New Roman"/>
                          <a:cs typeface="Times New Roman"/>
                        </a:rPr>
                        <a:t>&gt;1</a:t>
                      </a:r>
                      <a:endParaRPr lang="tr-TR" sz="2000" b="1"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dirty="0">
                          <a:effectLst/>
                          <a:latin typeface="Calibri"/>
                          <a:ea typeface="Calibri"/>
                          <a:cs typeface="Times New Roman"/>
                        </a:rPr>
                        <a:t>3.141</a:t>
                      </a:r>
                      <a:endParaRPr lang="tr-TR"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dirty="0">
                          <a:effectLst/>
                          <a:latin typeface="Calibri"/>
                          <a:ea typeface="Times New Roman"/>
                          <a:cs typeface="Times New Roman"/>
                        </a:rPr>
                        <a:t>0,25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564">
                <a:tc>
                  <a:txBody>
                    <a:bodyPr/>
                    <a:lstStyle/>
                    <a:p>
                      <a:pPr algn="ctr">
                        <a:lnSpc>
                          <a:spcPct val="115000"/>
                        </a:lnSpc>
                        <a:spcAft>
                          <a:spcPts val="0"/>
                        </a:spcAft>
                      </a:pPr>
                      <a:r>
                        <a:rPr lang="tr-TR" sz="2000" dirty="0">
                          <a:effectLst/>
                          <a:latin typeface="Calibri"/>
                          <a:ea typeface="Times New Roman"/>
                          <a:cs typeface="Times New Roman"/>
                        </a:rPr>
                        <a:t>200-499 Baş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a:effectLst/>
                          <a:latin typeface="Calibri"/>
                          <a:ea typeface="Calibri"/>
                          <a:cs typeface="Times New Roman"/>
                        </a:rPr>
                        <a:t>1.765</a:t>
                      </a:r>
                      <a:endParaRPr lang="tr-TR" sz="20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dirty="0">
                          <a:effectLst/>
                          <a:latin typeface="Calibri"/>
                          <a:ea typeface="Calibri"/>
                          <a:cs typeface="Times New Roman"/>
                        </a:rPr>
                        <a:t>0,10</a:t>
                      </a:r>
                      <a:endParaRPr lang="tr-TR" sz="2000" b="1"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a:effectLst/>
                          <a:latin typeface="Calibri"/>
                          <a:ea typeface="Calibri"/>
                          <a:cs typeface="Times New Roman"/>
                        </a:rPr>
                        <a:t>1.190</a:t>
                      </a:r>
                      <a:endParaRPr lang="tr-TR" sz="20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dirty="0">
                          <a:solidFill>
                            <a:srgbClr val="000000"/>
                          </a:solidFill>
                          <a:effectLst/>
                          <a:latin typeface="Calibri"/>
                          <a:ea typeface="Times New Roman"/>
                          <a:cs typeface="Times New Roman"/>
                        </a:rPr>
                        <a:t>&gt;1</a:t>
                      </a:r>
                      <a:endParaRPr lang="tr-TR" sz="2000" b="1"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dirty="0">
                          <a:effectLst/>
                          <a:latin typeface="Calibri"/>
                          <a:ea typeface="Calibri"/>
                          <a:cs typeface="Times New Roman"/>
                        </a:rPr>
                        <a:t>783</a:t>
                      </a:r>
                      <a:endParaRPr lang="tr-TR"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dirty="0">
                          <a:effectLst/>
                          <a:latin typeface="Calibri"/>
                          <a:ea typeface="Times New Roman"/>
                          <a:cs typeface="Times New Roman"/>
                        </a:rPr>
                        <a:t>0,06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5633">
                <a:tc>
                  <a:txBody>
                    <a:bodyPr/>
                    <a:lstStyle/>
                    <a:p>
                      <a:pPr algn="ctr">
                        <a:lnSpc>
                          <a:spcPct val="115000"/>
                        </a:lnSpc>
                        <a:spcAft>
                          <a:spcPts val="0"/>
                        </a:spcAft>
                      </a:pPr>
                      <a:r>
                        <a:rPr lang="tr-TR" sz="2000" dirty="0">
                          <a:effectLst/>
                          <a:latin typeface="Calibri"/>
                          <a:ea typeface="Times New Roman"/>
                          <a:cs typeface="Times New Roman"/>
                        </a:rPr>
                        <a:t>500 Baş ve Üzeri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a:effectLst/>
                          <a:latin typeface="Calibri"/>
                          <a:ea typeface="Calibri"/>
                          <a:cs typeface="Times New Roman"/>
                        </a:rPr>
                        <a:t> </a:t>
                      </a:r>
                      <a:endParaRPr lang="tr-TR" sz="20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dirty="0">
                          <a:effectLst/>
                          <a:latin typeface="Calibri"/>
                          <a:ea typeface="Calibri"/>
                          <a:cs typeface="Times New Roman"/>
                        </a:rPr>
                        <a:t> </a:t>
                      </a:r>
                      <a:endParaRPr lang="tr-TR" sz="2000" b="1"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a:effectLst/>
                          <a:latin typeface="Calibri"/>
                          <a:ea typeface="Calibri"/>
                          <a:cs typeface="Times New Roman"/>
                        </a:rPr>
                        <a:t> </a:t>
                      </a:r>
                      <a:endParaRPr lang="tr-TR" sz="20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dirty="0">
                          <a:effectLst/>
                          <a:latin typeface="Calibri"/>
                          <a:ea typeface="Calibri"/>
                          <a:cs typeface="Times New Roman"/>
                        </a:rPr>
                        <a:t> </a:t>
                      </a:r>
                      <a:endParaRPr lang="tr-TR" sz="2000" b="1"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dirty="0">
                          <a:effectLst/>
                          <a:latin typeface="Calibri"/>
                          <a:ea typeface="Calibri"/>
                          <a:cs typeface="Times New Roman"/>
                        </a:rPr>
                        <a:t>217</a:t>
                      </a:r>
                      <a:endParaRPr lang="tr-TR"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dirty="0">
                          <a:effectLst/>
                          <a:latin typeface="Calibri"/>
                          <a:ea typeface="Times New Roman"/>
                          <a:cs typeface="Times New Roman"/>
                        </a:rPr>
                        <a:t>0,02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564">
                <a:tc>
                  <a:txBody>
                    <a:bodyPr/>
                    <a:lstStyle/>
                    <a:p>
                      <a:pPr algn="ctr">
                        <a:lnSpc>
                          <a:spcPct val="115000"/>
                        </a:lnSpc>
                        <a:spcAft>
                          <a:spcPts val="0"/>
                        </a:spcAft>
                      </a:pPr>
                      <a:r>
                        <a:rPr lang="tr-TR" sz="1800" dirty="0">
                          <a:effectLst/>
                          <a:latin typeface="Calibri"/>
                          <a:ea typeface="Calibri"/>
                          <a:cs typeface="Times New Roman"/>
                        </a:rPr>
                        <a:t> </a:t>
                      </a:r>
                      <a:endParaRPr lang="tr-TR" sz="18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dirty="0">
                          <a:solidFill>
                            <a:srgbClr val="000000"/>
                          </a:solidFill>
                          <a:effectLst/>
                          <a:latin typeface="Calibri"/>
                          <a:ea typeface="Times New Roman"/>
                          <a:cs typeface="Times New Roman"/>
                        </a:rPr>
                        <a:t>1.744.859</a:t>
                      </a:r>
                      <a:endParaRPr lang="tr-TR" sz="18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dirty="0">
                          <a:solidFill>
                            <a:srgbClr val="000000"/>
                          </a:solidFill>
                          <a:effectLst/>
                          <a:latin typeface="Calibri"/>
                          <a:ea typeface="Times New Roman"/>
                          <a:cs typeface="Times New Roman"/>
                        </a:rPr>
                        <a:t>100</a:t>
                      </a:r>
                      <a:endParaRPr lang="tr-TR" sz="18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dirty="0">
                          <a:solidFill>
                            <a:srgbClr val="000000"/>
                          </a:solidFill>
                          <a:effectLst/>
                          <a:latin typeface="Calibri"/>
                          <a:ea typeface="Times New Roman"/>
                          <a:cs typeface="Times New Roman"/>
                        </a:rPr>
                        <a:t>1.382.080</a:t>
                      </a:r>
                      <a:endParaRPr lang="tr-TR" sz="18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dirty="0">
                          <a:effectLst/>
                          <a:latin typeface="Calibri"/>
                          <a:ea typeface="Calibri"/>
                          <a:cs typeface="Times New Roman"/>
                        </a:rPr>
                        <a:t>100</a:t>
                      </a:r>
                      <a:endParaRPr lang="tr-TR" sz="18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dirty="0">
                          <a:effectLst/>
                          <a:latin typeface="Calibri"/>
                          <a:ea typeface="Calibri"/>
                          <a:cs typeface="Times New Roman"/>
                        </a:rPr>
                        <a:t>1.250.947</a:t>
                      </a:r>
                      <a:endParaRPr lang="tr-TR" sz="18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dirty="0">
                          <a:effectLst/>
                          <a:latin typeface="Calibri"/>
                          <a:ea typeface="Times New Roman"/>
                          <a:cs typeface="Times New Roman"/>
                        </a:rPr>
                        <a:t>100</a:t>
                      </a:r>
                      <a:endParaRPr lang="tr-TR" sz="18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5 Dikdörtgen"/>
          <p:cNvSpPr/>
          <p:nvPr/>
        </p:nvSpPr>
        <p:spPr>
          <a:xfrm>
            <a:off x="755576" y="0"/>
            <a:ext cx="8001056" cy="769441"/>
          </a:xfrm>
          <a:prstGeom prst="rect">
            <a:avLst/>
          </a:prstGeom>
        </p:spPr>
        <p:txBody>
          <a:bodyPr wrap="square">
            <a:spAutoFit/>
          </a:bodyPr>
          <a:lstStyle/>
          <a:p>
            <a:pPr algn="ctr"/>
            <a:r>
              <a:rPr lang="tr-TR" sz="4400" dirty="0" smtClean="0">
                <a:solidFill>
                  <a:prstClr val="black"/>
                </a:solidFill>
              </a:rPr>
              <a:t>Türkiye Sığırcılık işletmeleri</a:t>
            </a:r>
            <a:endParaRPr lang="tr-TR" sz="4400" dirty="0">
              <a:solidFill>
                <a:prstClr val="black"/>
              </a:solidFill>
            </a:endParaRP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6139364"/>
            <a:ext cx="1090263" cy="7186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Başlık 1"/>
          <p:cNvSpPr txBox="1">
            <a:spLocks/>
          </p:cNvSpPr>
          <p:nvPr/>
        </p:nvSpPr>
        <p:spPr bwMode="auto">
          <a:xfrm>
            <a:off x="-1" y="0"/>
            <a:ext cx="9144001" cy="769441"/>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Aft>
                <a:spcPts val="1000"/>
              </a:spcAft>
            </a:pPr>
            <a:r>
              <a:rPr lang="tr-TR" sz="3600" b="1" dirty="0" smtClean="0">
                <a:solidFill>
                  <a:prstClr val="black"/>
                </a:solidFill>
                <a:ea typeface="+mj-ea"/>
                <a:cs typeface="+mj-cs"/>
              </a:rPr>
              <a:t>Türkiye Sığırcılık İşletmeleri</a:t>
            </a:r>
            <a:endParaRPr lang="tr-TR" sz="3600" dirty="0">
              <a:solidFill>
                <a:prstClr val="white"/>
              </a:solidFill>
            </a:endParaRPr>
          </a:p>
        </p:txBody>
      </p:sp>
      <p:sp>
        <p:nvSpPr>
          <p:cNvPr id="6" name="Başlık 1"/>
          <p:cNvSpPr txBox="1">
            <a:spLocks/>
          </p:cNvSpPr>
          <p:nvPr/>
        </p:nvSpPr>
        <p:spPr bwMode="auto">
          <a:xfrm>
            <a:off x="-1" y="6381328"/>
            <a:ext cx="7793471" cy="476670"/>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gn="l">
              <a:lnSpc>
                <a:spcPct val="115000"/>
              </a:lnSpc>
              <a:spcAft>
                <a:spcPts val="1000"/>
              </a:spcAft>
            </a:pPr>
            <a:r>
              <a:rPr lang="tr-TR" sz="3600" dirty="0" smtClean="0">
                <a:solidFill>
                  <a:prstClr val="white"/>
                </a:solidFill>
              </a:rPr>
              <a:t>Kaynak: </a:t>
            </a:r>
            <a:r>
              <a:rPr lang="tr-TR" sz="3600" dirty="0" err="1" smtClean="0">
                <a:solidFill>
                  <a:prstClr val="white"/>
                </a:solidFill>
              </a:rPr>
              <a:t>Haygem</a:t>
            </a:r>
            <a:endParaRPr lang="tr-TR" sz="3600" dirty="0">
              <a:solidFill>
                <a:prstClr val="white"/>
              </a:solidFill>
            </a:endParaRPr>
          </a:p>
        </p:txBody>
      </p:sp>
      <p:sp>
        <p:nvSpPr>
          <p:cNvPr id="9" name="İçerik Yer Tutucusu 2"/>
          <p:cNvSpPr txBox="1">
            <a:spLocks/>
          </p:cNvSpPr>
          <p:nvPr/>
        </p:nvSpPr>
        <p:spPr bwMode="auto">
          <a:xfrm>
            <a:off x="0" y="0"/>
            <a:ext cx="9161822" cy="769441"/>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eaLnBrk="1" hangingPunct="1">
              <a:lnSpc>
                <a:spcPct val="115000"/>
              </a:lnSpc>
              <a:spcAft>
                <a:spcPts val="1000"/>
              </a:spcAft>
              <a:buNone/>
            </a:pPr>
            <a:r>
              <a:rPr lang="tr-TR" sz="4000" dirty="0" smtClean="0">
                <a:solidFill>
                  <a:prstClr val="white"/>
                </a:solidFill>
              </a:rPr>
              <a:t> </a:t>
            </a:r>
            <a:r>
              <a:rPr lang="tr-TR" sz="4800" b="1" dirty="0" smtClean="0">
                <a:solidFill>
                  <a:prstClr val="white"/>
                </a:solidFill>
              </a:rPr>
              <a:t>Türkiye  Sığırcılık İşletmeleri</a:t>
            </a:r>
            <a:endParaRPr lang="tr-TR" sz="4800" b="1" dirty="0" smtClean="0">
              <a:solidFill>
                <a:prstClr val="black"/>
              </a:solidFill>
            </a:endParaRPr>
          </a:p>
        </p:txBody>
      </p:sp>
    </p:spTree>
    <p:extLst>
      <p:ext uri="{BB962C8B-B14F-4D97-AF65-F5344CB8AC3E}">
        <p14:creationId xmlns:p14="http://schemas.microsoft.com/office/powerpoint/2010/main" val="5518829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6" name="4 Dikdörtgen"/>
          <p:cNvSpPr/>
          <p:nvPr/>
        </p:nvSpPr>
        <p:spPr>
          <a:xfrm>
            <a:off x="395536" y="5568450"/>
            <a:ext cx="8215370" cy="369332"/>
          </a:xfrm>
          <a:prstGeom prst="rect">
            <a:avLst/>
          </a:prstGeom>
        </p:spPr>
        <p:txBody>
          <a:bodyPr wrap="square">
            <a:spAutoFit/>
          </a:bodyPr>
          <a:lstStyle/>
          <a:p>
            <a:r>
              <a:rPr lang="tr-TR" dirty="0">
                <a:solidFill>
                  <a:prstClr val="black"/>
                </a:solidFill>
              </a:rPr>
              <a:t>Kaynak: Türkiye İstatistik </a:t>
            </a:r>
            <a:r>
              <a:rPr lang="tr-TR" dirty="0" smtClean="0">
                <a:solidFill>
                  <a:prstClr val="black"/>
                </a:solidFill>
              </a:rPr>
              <a:t>Kurumu</a:t>
            </a:r>
            <a:endParaRPr lang="tr-TR" dirty="0">
              <a:solidFill>
                <a:prstClr val="black"/>
              </a:solidFill>
            </a:endParaRPr>
          </a:p>
        </p:txBody>
      </p:sp>
      <p:sp>
        <p:nvSpPr>
          <p:cNvPr id="9" name="İçerik Yer Tutucusu 8"/>
          <p:cNvSpPr>
            <a:spLocks noGrp="1"/>
          </p:cNvSpPr>
          <p:nvPr>
            <p:ph idx="1"/>
          </p:nvPr>
        </p:nvSpPr>
        <p:spPr/>
        <p:txBody>
          <a:bodyPr/>
          <a:lstStyle/>
          <a:p>
            <a:endParaRPr lang="tr-TR"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841"/>
            <a:ext cx="9144000" cy="6977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388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 y="0"/>
            <a:ext cx="9161822" cy="1417638"/>
          </a:xfrm>
        </p:spPr>
        <p:style>
          <a:lnRef idx="1">
            <a:schemeClr val="accent3"/>
          </a:lnRef>
          <a:fillRef idx="3">
            <a:schemeClr val="accent3"/>
          </a:fillRef>
          <a:effectRef idx="2">
            <a:schemeClr val="accent3"/>
          </a:effectRef>
          <a:fontRef idx="minor">
            <a:schemeClr val="lt1"/>
          </a:fontRef>
        </p:style>
        <p:txBody>
          <a:bodyPr/>
          <a:lstStyle/>
          <a:p>
            <a:pPr lvl="0">
              <a:lnSpc>
                <a:spcPct val="115000"/>
              </a:lnSpc>
              <a:spcBef>
                <a:spcPct val="20000"/>
              </a:spcBef>
              <a:spcAft>
                <a:spcPts val="1000"/>
              </a:spcAft>
            </a:pPr>
            <a:r>
              <a:rPr lang="tr-TR" sz="2000" b="1" dirty="0" smtClean="0">
                <a:ea typeface="Calibri"/>
                <a:cs typeface="Times New Roman"/>
              </a:rPr>
              <a:t/>
            </a:r>
            <a:br>
              <a:rPr lang="tr-TR" sz="2000" b="1" dirty="0" smtClean="0">
                <a:ea typeface="Calibri"/>
                <a:cs typeface="Times New Roman"/>
              </a:rPr>
            </a:br>
            <a:r>
              <a:rPr lang="tr-TR" sz="2000" b="1" dirty="0" smtClean="0">
                <a:ea typeface="Calibri"/>
                <a:cs typeface="Times New Roman"/>
              </a:rPr>
              <a:t/>
            </a:r>
            <a:br>
              <a:rPr lang="tr-TR" sz="2000" b="1" dirty="0" smtClean="0">
                <a:ea typeface="Calibri"/>
                <a:cs typeface="Times New Roman"/>
              </a:rPr>
            </a:br>
            <a:r>
              <a:rPr lang="tr-TR" sz="2000" b="1" dirty="0">
                <a:ea typeface="Calibri"/>
                <a:cs typeface="Times New Roman"/>
              </a:rPr>
              <a:t/>
            </a:r>
            <a:br>
              <a:rPr lang="tr-TR" sz="2000" b="1" dirty="0">
                <a:ea typeface="Calibri"/>
                <a:cs typeface="Times New Roman"/>
              </a:rPr>
            </a:br>
            <a:r>
              <a:rPr lang="tr-TR" sz="2000" b="1" dirty="0" smtClean="0">
                <a:ea typeface="Calibri"/>
                <a:cs typeface="Times New Roman"/>
              </a:rPr>
              <a:t/>
            </a:r>
            <a:br>
              <a:rPr lang="tr-TR" sz="2000" b="1" dirty="0" smtClean="0">
                <a:ea typeface="Calibri"/>
                <a:cs typeface="Times New Roman"/>
              </a:rPr>
            </a:br>
            <a:r>
              <a:rPr lang="tr-TR" b="1" dirty="0" smtClean="0">
                <a:solidFill>
                  <a:prstClr val="white"/>
                </a:solidFill>
              </a:rPr>
              <a:t>Ambalajlı </a:t>
            </a:r>
            <a:r>
              <a:rPr lang="tr-TR" b="1" dirty="0">
                <a:solidFill>
                  <a:prstClr val="white"/>
                </a:solidFill>
              </a:rPr>
              <a:t>Süt ve Süt Ürünleri Sanayicileri Derneği (ASÜD)</a:t>
            </a:r>
            <a:r>
              <a:rPr lang="tr-TR" sz="1500" dirty="0">
                <a:solidFill>
                  <a:prstClr val="white"/>
                </a:solidFill>
                <a:ea typeface="Calibri"/>
                <a:cs typeface="Times New Roman"/>
              </a:rPr>
              <a:t/>
            </a:r>
            <a:br>
              <a:rPr lang="tr-TR" sz="1500" dirty="0">
                <a:solidFill>
                  <a:prstClr val="white"/>
                </a:solidFill>
                <a:ea typeface="Calibri"/>
                <a:cs typeface="Times New Roman"/>
              </a:rPr>
            </a:br>
            <a:endParaRPr lang="tr-TR" sz="8000" dirty="0"/>
          </a:p>
        </p:txBody>
      </p:sp>
      <p:sp>
        <p:nvSpPr>
          <p:cNvPr id="3" name="İçerik Yer Tutucusu 2"/>
          <p:cNvSpPr>
            <a:spLocks noGrp="1"/>
          </p:cNvSpPr>
          <p:nvPr>
            <p:ph idx="1"/>
          </p:nvPr>
        </p:nvSpPr>
        <p:spPr>
          <a:xfrm>
            <a:off x="0" y="1556792"/>
            <a:ext cx="9144000" cy="4277072"/>
          </a:xfrm>
        </p:spPr>
        <p:txBody>
          <a:bodyPr/>
          <a:lstStyle/>
          <a:p>
            <a:pPr marL="0" indent="0" algn="ctr">
              <a:buNone/>
            </a:pPr>
            <a:endParaRPr lang="tr-TR" sz="4800" b="1" dirty="0" smtClean="0"/>
          </a:p>
          <a:p>
            <a:pPr marL="0" indent="0" algn="ctr">
              <a:buNone/>
            </a:pPr>
            <a:endParaRPr lang="tr-TR" sz="4800" b="1"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4535" y="5318423"/>
            <a:ext cx="2427288" cy="1539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Başlık 1"/>
          <p:cNvSpPr txBox="1">
            <a:spLocks/>
          </p:cNvSpPr>
          <p:nvPr/>
        </p:nvSpPr>
        <p:spPr bwMode="auto">
          <a:xfrm>
            <a:off x="395536" y="5661248"/>
            <a:ext cx="6552728" cy="9694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115000"/>
              </a:lnSpc>
              <a:spcBef>
                <a:spcPct val="20000"/>
              </a:spcBef>
              <a:spcAft>
                <a:spcPts val="1000"/>
              </a:spcAft>
            </a:pPr>
            <a:r>
              <a:rPr lang="tr-TR" sz="2000" b="1" dirty="0" smtClean="0">
                <a:solidFill>
                  <a:prstClr val="black"/>
                </a:solidFill>
                <a:ea typeface="Calibri"/>
                <a:cs typeface="Times New Roman"/>
              </a:rPr>
              <a:t/>
            </a:r>
            <a:br>
              <a:rPr lang="tr-TR" sz="2000" b="1" dirty="0" smtClean="0">
                <a:solidFill>
                  <a:prstClr val="black"/>
                </a:solidFill>
                <a:ea typeface="Calibri"/>
                <a:cs typeface="Times New Roman"/>
              </a:rPr>
            </a:br>
            <a:r>
              <a:rPr lang="tr-TR" sz="2000" b="1" dirty="0" smtClean="0">
                <a:solidFill>
                  <a:prstClr val="black"/>
                </a:solidFill>
                <a:ea typeface="Calibri"/>
                <a:cs typeface="Times New Roman"/>
              </a:rPr>
              <a:t/>
            </a:r>
            <a:br>
              <a:rPr lang="tr-TR" sz="2000" b="1" dirty="0" smtClean="0">
                <a:solidFill>
                  <a:prstClr val="black"/>
                </a:solidFill>
                <a:ea typeface="Calibri"/>
                <a:cs typeface="Times New Roman"/>
              </a:rPr>
            </a:br>
            <a:r>
              <a:rPr lang="tr-TR" sz="2000" b="1" dirty="0" smtClean="0">
                <a:solidFill>
                  <a:prstClr val="black"/>
                </a:solidFill>
                <a:ea typeface="Calibri"/>
                <a:cs typeface="Times New Roman"/>
              </a:rPr>
              <a:t>		</a:t>
            </a:r>
            <a:r>
              <a:rPr lang="tr-TR" sz="1500" dirty="0" smtClean="0">
                <a:solidFill>
                  <a:prstClr val="black"/>
                </a:solidFill>
                <a:ea typeface="Calibri"/>
                <a:cs typeface="Times New Roman"/>
              </a:rPr>
              <a:t/>
            </a:r>
            <a:br>
              <a:rPr lang="tr-TR" sz="1500" dirty="0" smtClean="0">
                <a:solidFill>
                  <a:prstClr val="black"/>
                </a:solidFill>
                <a:ea typeface="Calibri"/>
                <a:cs typeface="Times New Roman"/>
              </a:rPr>
            </a:br>
            <a:endParaRPr lang="tr-TR" dirty="0">
              <a:solidFill>
                <a:prstClr val="black"/>
              </a:solidFill>
            </a:endParaRPr>
          </a:p>
        </p:txBody>
      </p:sp>
      <p:sp>
        <p:nvSpPr>
          <p:cNvPr id="5" name="Dikdörtgen 4"/>
          <p:cNvSpPr/>
          <p:nvPr/>
        </p:nvSpPr>
        <p:spPr>
          <a:xfrm>
            <a:off x="0" y="1556791"/>
            <a:ext cx="9090748" cy="4622804"/>
          </a:xfrm>
          <a:prstGeom prst="rect">
            <a:avLst/>
          </a:prstGeom>
        </p:spPr>
        <p:txBody>
          <a:bodyPr wrap="square">
            <a:spAutoFit/>
          </a:bodyPr>
          <a:lstStyle/>
          <a:p>
            <a:pPr lvl="0" eaLnBrk="0" hangingPunct="0">
              <a:spcBef>
                <a:spcPct val="20000"/>
              </a:spcBef>
            </a:pPr>
            <a:r>
              <a:rPr lang="tr-TR" sz="3600" b="1" dirty="0" smtClean="0">
                <a:solidFill>
                  <a:schemeClr val="accent3">
                    <a:lumMod val="50000"/>
                  </a:schemeClr>
                </a:solidFill>
                <a:latin typeface="Calibri"/>
              </a:rPr>
              <a:t>ASÜD:</a:t>
            </a:r>
          </a:p>
          <a:p>
            <a:pPr marL="342900" lvl="0" indent="-342900" eaLnBrk="0" hangingPunct="0">
              <a:spcBef>
                <a:spcPct val="20000"/>
              </a:spcBef>
              <a:buFont typeface="Arial" charset="0"/>
              <a:buChar char="•"/>
            </a:pPr>
            <a:r>
              <a:rPr lang="tr-TR" sz="3200" dirty="0" smtClean="0">
                <a:solidFill>
                  <a:prstClr val="black"/>
                </a:solidFill>
                <a:latin typeface="Calibri"/>
              </a:rPr>
              <a:t>06 </a:t>
            </a:r>
            <a:r>
              <a:rPr lang="tr-TR" sz="3200" dirty="0">
                <a:solidFill>
                  <a:prstClr val="black"/>
                </a:solidFill>
                <a:latin typeface="Calibri"/>
              </a:rPr>
              <a:t>Mart 2009’da </a:t>
            </a:r>
            <a:r>
              <a:rPr lang="tr-TR" sz="3200" dirty="0" smtClean="0">
                <a:solidFill>
                  <a:prstClr val="black"/>
                </a:solidFill>
                <a:latin typeface="Calibri"/>
              </a:rPr>
              <a:t>tarihinde kuruldu</a:t>
            </a:r>
            <a:r>
              <a:rPr lang="tr-TR" sz="3200" dirty="0">
                <a:solidFill>
                  <a:prstClr val="black"/>
                </a:solidFill>
                <a:latin typeface="Calibri"/>
              </a:rPr>
              <a:t>.</a:t>
            </a:r>
          </a:p>
          <a:p>
            <a:pPr marL="342900" lvl="0" indent="-342900" eaLnBrk="0" hangingPunct="0">
              <a:spcBef>
                <a:spcPct val="20000"/>
              </a:spcBef>
              <a:buFont typeface="Arial" charset="0"/>
              <a:buChar char="•"/>
            </a:pPr>
            <a:r>
              <a:rPr lang="tr-TR" sz="3200" dirty="0" smtClean="0">
                <a:solidFill>
                  <a:prstClr val="black"/>
                </a:solidFill>
                <a:latin typeface="Calibri"/>
              </a:rPr>
              <a:t>127’a </a:t>
            </a:r>
            <a:r>
              <a:rPr lang="tr-TR" sz="3200" dirty="0">
                <a:solidFill>
                  <a:prstClr val="black"/>
                </a:solidFill>
                <a:latin typeface="Calibri"/>
              </a:rPr>
              <a:t>ulaşan üye sayısı ile süt sektörünün en büyük ve en yetkili kuruluşudur. </a:t>
            </a:r>
            <a:r>
              <a:rPr lang="tr-TR" sz="3200" dirty="0" smtClean="0">
                <a:solidFill>
                  <a:prstClr val="black"/>
                </a:solidFill>
                <a:latin typeface="Calibri"/>
              </a:rPr>
              <a:t>Toplam yıllık </a:t>
            </a:r>
            <a:r>
              <a:rPr lang="tr-TR" sz="3200" dirty="0">
                <a:solidFill>
                  <a:prstClr val="black"/>
                </a:solidFill>
                <a:latin typeface="Calibri"/>
              </a:rPr>
              <a:t>süt işleme kapasitesi </a:t>
            </a:r>
            <a:r>
              <a:rPr lang="tr-TR" sz="3200" dirty="0" smtClean="0">
                <a:solidFill>
                  <a:prstClr val="black"/>
                </a:solidFill>
                <a:latin typeface="Calibri"/>
              </a:rPr>
              <a:t>6 milyon </a:t>
            </a:r>
            <a:r>
              <a:rPr lang="tr-TR" sz="3200" dirty="0">
                <a:solidFill>
                  <a:prstClr val="black"/>
                </a:solidFill>
                <a:latin typeface="Calibri"/>
              </a:rPr>
              <a:t>tonun </a:t>
            </a:r>
            <a:r>
              <a:rPr lang="tr-TR" sz="3200" dirty="0" smtClean="0">
                <a:solidFill>
                  <a:prstClr val="black"/>
                </a:solidFill>
                <a:latin typeface="Calibri"/>
              </a:rPr>
              <a:t>üzerindedir. Alt </a:t>
            </a:r>
            <a:r>
              <a:rPr lang="tr-TR" sz="3200" dirty="0">
                <a:solidFill>
                  <a:prstClr val="black"/>
                </a:solidFill>
                <a:latin typeface="Calibri"/>
              </a:rPr>
              <a:t>sektörlere göre değişmekle birlikte sektörün </a:t>
            </a:r>
            <a:r>
              <a:rPr lang="tr-TR" sz="3200" dirty="0" smtClean="0">
                <a:solidFill>
                  <a:prstClr val="black"/>
                </a:solidFill>
                <a:latin typeface="Calibri"/>
              </a:rPr>
              <a:t>% 75’ini </a:t>
            </a:r>
            <a:r>
              <a:rPr lang="tr-TR" sz="3200" dirty="0">
                <a:solidFill>
                  <a:prstClr val="black"/>
                </a:solidFill>
                <a:latin typeface="Calibri"/>
              </a:rPr>
              <a:t>temsil etmektedir</a:t>
            </a:r>
            <a:r>
              <a:rPr lang="tr-TR" sz="3200" dirty="0" smtClean="0">
                <a:solidFill>
                  <a:prstClr val="black"/>
                </a:solidFill>
                <a:latin typeface="Calibri"/>
              </a:rPr>
              <a:t>.</a:t>
            </a:r>
            <a:r>
              <a:rPr lang="tr-TR" sz="3200" dirty="0">
                <a:solidFill>
                  <a:prstClr val="black"/>
                </a:solidFill>
                <a:latin typeface="Calibri"/>
              </a:rPr>
              <a:t> Bu sebeple de Ulusal Süt Konseyinde süt sanayini ASÜD temsil etmektedir.</a:t>
            </a:r>
          </a:p>
          <a:p>
            <a:pPr marL="342900" lvl="0" indent="-342900" eaLnBrk="0" hangingPunct="0">
              <a:spcBef>
                <a:spcPct val="20000"/>
              </a:spcBef>
              <a:buFont typeface="Arial" charset="0"/>
              <a:buChar char="•"/>
            </a:pPr>
            <a:endParaRPr lang="tr-TR" dirty="0"/>
          </a:p>
        </p:txBody>
      </p:sp>
      <p:sp>
        <p:nvSpPr>
          <p:cNvPr id="7" name="İçerik Yer Tutucusu 2"/>
          <p:cNvSpPr txBox="1">
            <a:spLocks/>
          </p:cNvSpPr>
          <p:nvPr/>
        </p:nvSpPr>
        <p:spPr bwMode="auto">
          <a:xfrm>
            <a:off x="0" y="0"/>
            <a:ext cx="9161822" cy="1556792"/>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eaLnBrk="1" hangingPunct="1">
              <a:lnSpc>
                <a:spcPct val="115000"/>
              </a:lnSpc>
              <a:spcAft>
                <a:spcPts val="1000"/>
              </a:spcAft>
              <a:buNone/>
            </a:pPr>
            <a:r>
              <a:rPr lang="tr-TR" sz="4000" b="1" dirty="0" smtClean="0">
                <a:solidFill>
                  <a:prstClr val="white"/>
                </a:solidFill>
                <a:ea typeface="Calibri"/>
                <a:cs typeface="Times New Roman"/>
              </a:rPr>
              <a:t>Ambalajlı </a:t>
            </a:r>
            <a:r>
              <a:rPr lang="tr-TR" sz="4000" b="1" dirty="0">
                <a:solidFill>
                  <a:prstClr val="white"/>
                </a:solidFill>
                <a:ea typeface="Calibri"/>
                <a:cs typeface="Times New Roman"/>
              </a:rPr>
              <a:t>Süt </a:t>
            </a:r>
            <a:r>
              <a:rPr lang="tr-TR" sz="4000" b="1" dirty="0" smtClean="0">
                <a:solidFill>
                  <a:prstClr val="white"/>
                </a:solidFill>
                <a:ea typeface="Calibri"/>
                <a:cs typeface="Times New Roman"/>
              </a:rPr>
              <a:t>ve Süt Mamulleri Sanayicileri Derneği (ASÜD) </a:t>
            </a:r>
            <a:endParaRPr lang="tr-TR" sz="4000" b="1" dirty="0">
              <a:solidFill>
                <a:prstClr val="white"/>
              </a:solidFill>
            </a:endParaRPr>
          </a:p>
          <a:p>
            <a:pPr marL="0" indent="0" algn="ctr">
              <a:buFont typeface="Arial" charset="0"/>
              <a:buNone/>
            </a:pPr>
            <a:endParaRPr lang="tr-TR" sz="4400" b="1" dirty="0" smtClean="0">
              <a:solidFill>
                <a:prstClr val="black"/>
              </a:solidFill>
            </a:endParaRPr>
          </a:p>
        </p:txBody>
      </p:sp>
    </p:spTree>
    <p:extLst>
      <p:ext uri="{BB962C8B-B14F-4D97-AF65-F5344CB8AC3E}">
        <p14:creationId xmlns:p14="http://schemas.microsoft.com/office/powerpoint/2010/main" val="12767060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sz="3600" b="1" dirty="0"/>
          </a:p>
        </p:txBody>
      </p:sp>
      <p:sp>
        <p:nvSpPr>
          <p:cNvPr id="6" name="4 Dikdörtgen"/>
          <p:cNvSpPr/>
          <p:nvPr/>
        </p:nvSpPr>
        <p:spPr>
          <a:xfrm>
            <a:off x="395536" y="5568450"/>
            <a:ext cx="8215370" cy="369332"/>
          </a:xfrm>
          <a:prstGeom prst="rect">
            <a:avLst/>
          </a:prstGeom>
        </p:spPr>
        <p:txBody>
          <a:bodyPr wrap="square">
            <a:spAutoFit/>
          </a:bodyPr>
          <a:lstStyle/>
          <a:p>
            <a:r>
              <a:rPr lang="tr-TR" dirty="0">
                <a:solidFill>
                  <a:prstClr val="black"/>
                </a:solidFill>
              </a:rPr>
              <a:t>Kaynak: Türkiye İstatistik </a:t>
            </a:r>
            <a:r>
              <a:rPr lang="tr-TR" dirty="0" smtClean="0">
                <a:solidFill>
                  <a:prstClr val="black"/>
                </a:solidFill>
              </a:rPr>
              <a:t>Kurumu</a:t>
            </a:r>
            <a:endParaRPr lang="tr-TR" dirty="0">
              <a:solidFill>
                <a:prstClr val="black"/>
              </a:solidFill>
            </a:endParaRPr>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3684" y="6021288"/>
            <a:ext cx="1210798" cy="83671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İçerik Yer Tutucusu 8"/>
          <p:cNvGraphicFramePr>
            <a:graphicFrameLocks noGrp="1"/>
          </p:cNvGraphicFramePr>
          <p:nvPr>
            <p:ph idx="1"/>
            <p:extLst>
              <p:ext uri="{D42A27DB-BD31-4B8C-83A1-F6EECF244321}">
                <p14:modId xmlns:p14="http://schemas.microsoft.com/office/powerpoint/2010/main" val="4052907948"/>
              </p:ext>
            </p:extLst>
          </p:nvPr>
        </p:nvGraphicFramePr>
        <p:xfrm>
          <a:off x="1" y="1196752"/>
          <a:ext cx="9144000" cy="4929413"/>
        </p:xfrm>
        <a:graphic>
          <a:graphicData uri="http://schemas.openxmlformats.org/drawingml/2006/table">
            <a:tbl>
              <a:tblPr firstRow="1" firstCol="1" bandRow="1"/>
              <a:tblGrid>
                <a:gridCol w="1766411"/>
                <a:gridCol w="1766411"/>
                <a:gridCol w="1658008"/>
                <a:gridCol w="1401429"/>
                <a:gridCol w="1401429"/>
                <a:gridCol w="1150312"/>
              </a:tblGrid>
              <a:tr h="339710">
                <a:tc rowSpan="2">
                  <a:txBody>
                    <a:bodyPr/>
                    <a:lstStyle/>
                    <a:p>
                      <a:pPr marL="182880">
                        <a:lnSpc>
                          <a:spcPct val="115000"/>
                        </a:lnSpc>
                        <a:spcAft>
                          <a:spcPts val="0"/>
                        </a:spcAft>
                      </a:pPr>
                      <a:r>
                        <a:rPr lang="tr-TR" sz="1600" b="1" kern="1200" dirty="0">
                          <a:solidFill>
                            <a:srgbClr val="FFFFFF"/>
                          </a:solidFill>
                          <a:effectLst/>
                          <a:latin typeface="Calibri"/>
                          <a:ea typeface="Times New Roman"/>
                          <a:cs typeface="Arial"/>
                        </a:rPr>
                        <a:t>Yıllar</a:t>
                      </a:r>
                      <a:endParaRPr lang="tr-TR" sz="900" dirty="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gridSpan="2">
                  <a:txBody>
                    <a:bodyPr/>
                    <a:lstStyle/>
                    <a:p>
                      <a:pPr marL="182880" algn="ctr">
                        <a:lnSpc>
                          <a:spcPct val="115000"/>
                        </a:lnSpc>
                        <a:spcAft>
                          <a:spcPts val="0"/>
                        </a:spcAft>
                      </a:pPr>
                      <a:r>
                        <a:rPr lang="tr-TR" sz="1600" b="1" kern="1200">
                          <a:solidFill>
                            <a:srgbClr val="FFFFFF"/>
                          </a:solidFill>
                          <a:effectLst/>
                          <a:latin typeface="Calibri"/>
                          <a:ea typeface="Times New Roman"/>
                          <a:cs typeface="Arial"/>
                        </a:rPr>
                        <a:t>Dünya</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hMerge="1">
                  <a:txBody>
                    <a:bodyPr/>
                    <a:lstStyle/>
                    <a:p>
                      <a:endParaRPr lang="tr-TR"/>
                    </a:p>
                  </a:txBody>
                  <a:tcPr/>
                </a:tc>
                <a:tc gridSpan="3">
                  <a:txBody>
                    <a:bodyPr/>
                    <a:lstStyle/>
                    <a:p>
                      <a:pPr algn="ctr">
                        <a:lnSpc>
                          <a:spcPct val="115000"/>
                        </a:lnSpc>
                        <a:spcAft>
                          <a:spcPts val="0"/>
                        </a:spcAft>
                      </a:pPr>
                      <a:r>
                        <a:rPr lang="tr-TR" sz="1600" b="1" kern="1200">
                          <a:solidFill>
                            <a:srgbClr val="FFFFFF"/>
                          </a:solidFill>
                          <a:effectLst/>
                          <a:latin typeface="Calibri"/>
                          <a:ea typeface="Times New Roman"/>
                          <a:cs typeface="Arial"/>
                        </a:rPr>
                        <a:t>Türkiye</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hMerge="1">
                  <a:txBody>
                    <a:bodyPr/>
                    <a:lstStyle/>
                    <a:p>
                      <a:endParaRPr lang="tr-TR"/>
                    </a:p>
                  </a:txBody>
                  <a:tcPr/>
                </a:tc>
                <a:tc hMerge="1">
                  <a:txBody>
                    <a:bodyPr/>
                    <a:lstStyle/>
                    <a:p>
                      <a:endParaRPr lang="tr-TR"/>
                    </a:p>
                  </a:txBody>
                  <a:tcPr/>
                </a:tc>
              </a:tr>
              <a:tr h="1081347">
                <a:tc vMerge="1">
                  <a:txBody>
                    <a:bodyPr/>
                    <a:lstStyle/>
                    <a:p>
                      <a:endParaRPr lang="tr-TR"/>
                    </a:p>
                  </a:txBody>
                  <a:tcPr/>
                </a:tc>
                <a:tc>
                  <a:txBody>
                    <a:bodyPr/>
                    <a:lstStyle/>
                    <a:p>
                      <a:pPr indent="21590">
                        <a:lnSpc>
                          <a:spcPct val="115000"/>
                        </a:lnSpc>
                        <a:spcAft>
                          <a:spcPts val="0"/>
                        </a:spcAft>
                      </a:pPr>
                      <a:r>
                        <a:rPr lang="tr-TR" sz="1600" kern="1200">
                          <a:solidFill>
                            <a:srgbClr val="000000"/>
                          </a:solidFill>
                          <a:effectLst/>
                          <a:latin typeface="Calibri"/>
                          <a:ea typeface="Times New Roman"/>
                          <a:cs typeface="Arial"/>
                        </a:rPr>
                        <a:t>Milyon ton</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r>
                        <a:rPr lang="tr-TR" sz="1600" kern="1200">
                          <a:solidFill>
                            <a:srgbClr val="000000"/>
                          </a:solidFill>
                          <a:effectLst/>
                          <a:latin typeface="Calibri"/>
                          <a:ea typeface="Times New Roman"/>
                          <a:cs typeface="Arial"/>
                        </a:rPr>
                        <a:t>Değişim %</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21590">
                        <a:lnSpc>
                          <a:spcPct val="115000"/>
                        </a:lnSpc>
                        <a:spcAft>
                          <a:spcPts val="0"/>
                        </a:spcAft>
                      </a:pPr>
                      <a:r>
                        <a:rPr lang="tr-TR" sz="1600" kern="1200">
                          <a:solidFill>
                            <a:srgbClr val="000000"/>
                          </a:solidFill>
                          <a:effectLst/>
                          <a:latin typeface="Calibri"/>
                          <a:ea typeface="Times New Roman"/>
                          <a:cs typeface="Arial"/>
                        </a:rPr>
                        <a:t>Milyon ton</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r>
                        <a:rPr lang="tr-TR" sz="1600" kern="1200">
                          <a:solidFill>
                            <a:srgbClr val="000000"/>
                          </a:solidFill>
                          <a:effectLst/>
                          <a:latin typeface="Calibri"/>
                          <a:ea typeface="Times New Roman"/>
                          <a:cs typeface="Arial"/>
                        </a:rPr>
                        <a:t>Değişim %</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r>
                        <a:rPr lang="tr-TR" sz="1400">
                          <a:effectLst/>
                          <a:latin typeface="Arial"/>
                          <a:ea typeface="Times New Roman"/>
                          <a:cs typeface="Times New Roman"/>
                        </a:rPr>
                        <a:t>Dünya üretimindeki payı %</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39710">
                <a:tc>
                  <a:txBody>
                    <a:bodyPr/>
                    <a:lstStyle/>
                    <a:p>
                      <a:pPr marL="182880">
                        <a:lnSpc>
                          <a:spcPct val="115000"/>
                        </a:lnSpc>
                        <a:spcAft>
                          <a:spcPts val="0"/>
                        </a:spcAft>
                      </a:pPr>
                      <a:r>
                        <a:rPr lang="tr-TR" sz="1600" b="1" kern="1200">
                          <a:solidFill>
                            <a:srgbClr val="FFFFFF"/>
                          </a:solidFill>
                          <a:effectLst/>
                          <a:latin typeface="Calibri"/>
                          <a:ea typeface="Times New Roman"/>
                          <a:cs typeface="Arial"/>
                        </a:rPr>
                        <a:t>2000</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579</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182880" algn="ctr">
                        <a:lnSpc>
                          <a:spcPct val="115000"/>
                        </a:lnSpc>
                        <a:spcAft>
                          <a:spcPts val="0"/>
                        </a:spcAft>
                      </a:pPr>
                      <a:r>
                        <a:rPr lang="tr-TR" sz="1600" kern="1200" dirty="0">
                          <a:solidFill>
                            <a:srgbClr val="000000"/>
                          </a:solidFill>
                          <a:effectLst/>
                          <a:latin typeface="Calibri"/>
                          <a:ea typeface="Times New Roman"/>
                          <a:cs typeface="Arial"/>
                        </a:rPr>
                        <a:t>-</a:t>
                      </a:r>
                      <a:endParaRPr lang="tr-TR" sz="900" dirty="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9,7</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tr-TR" sz="1400">
                          <a:effectLst/>
                          <a:latin typeface="Arial"/>
                          <a:ea typeface="Times New Roman"/>
                          <a:cs typeface="Times New Roman"/>
                        </a:rPr>
                        <a:t>1,8</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39710">
                <a:tc>
                  <a:txBody>
                    <a:bodyPr/>
                    <a:lstStyle/>
                    <a:p>
                      <a:pPr marL="182880">
                        <a:lnSpc>
                          <a:spcPct val="115000"/>
                        </a:lnSpc>
                        <a:spcAft>
                          <a:spcPts val="0"/>
                        </a:spcAft>
                      </a:pPr>
                      <a:r>
                        <a:rPr lang="tr-TR" sz="1600" b="1" kern="1200">
                          <a:solidFill>
                            <a:srgbClr val="FFFFFF"/>
                          </a:solidFill>
                          <a:effectLst/>
                          <a:latin typeface="Calibri"/>
                          <a:ea typeface="Times New Roman"/>
                          <a:cs typeface="Arial"/>
                        </a:rPr>
                        <a:t>2005</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652</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12,6</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11,1</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14,4</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r>
                        <a:rPr lang="tr-TR" sz="1400">
                          <a:effectLst/>
                          <a:latin typeface="Arial"/>
                          <a:ea typeface="Times New Roman"/>
                          <a:cs typeface="Times New Roman"/>
                        </a:rPr>
                        <a:t>1,7</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39710">
                <a:tc>
                  <a:txBody>
                    <a:bodyPr/>
                    <a:lstStyle/>
                    <a:p>
                      <a:pPr marL="182880">
                        <a:lnSpc>
                          <a:spcPct val="115000"/>
                        </a:lnSpc>
                        <a:spcAft>
                          <a:spcPts val="0"/>
                        </a:spcAft>
                      </a:pPr>
                      <a:r>
                        <a:rPr lang="tr-TR" sz="1600" b="1" kern="1200">
                          <a:solidFill>
                            <a:srgbClr val="FFFFFF"/>
                          </a:solidFill>
                          <a:effectLst/>
                          <a:latin typeface="Calibri"/>
                          <a:ea typeface="Times New Roman"/>
                          <a:cs typeface="Arial"/>
                        </a:rPr>
                        <a:t>2007</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685</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5,1</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12,3</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10,8</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tr-TR" sz="1400" dirty="0">
                          <a:effectLst/>
                          <a:latin typeface="Arial"/>
                          <a:ea typeface="Times New Roman"/>
                          <a:cs typeface="Times New Roman"/>
                        </a:rPr>
                        <a:t>1,8</a:t>
                      </a:r>
                      <a:endParaRPr lang="tr-TR" sz="900" dirty="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39710">
                <a:tc>
                  <a:txBody>
                    <a:bodyPr/>
                    <a:lstStyle/>
                    <a:p>
                      <a:pPr marL="182880">
                        <a:lnSpc>
                          <a:spcPct val="115000"/>
                        </a:lnSpc>
                        <a:spcAft>
                          <a:spcPts val="0"/>
                        </a:spcAft>
                      </a:pPr>
                      <a:r>
                        <a:rPr lang="tr-TR" sz="1600" b="1" kern="1200">
                          <a:solidFill>
                            <a:srgbClr val="FFFFFF"/>
                          </a:solidFill>
                          <a:effectLst/>
                          <a:latin typeface="Calibri"/>
                          <a:ea typeface="Times New Roman"/>
                          <a:cs typeface="Arial"/>
                        </a:rPr>
                        <a:t>2008</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697</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1,8</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182880" algn="ctr">
                        <a:lnSpc>
                          <a:spcPct val="115000"/>
                        </a:lnSpc>
                        <a:spcAft>
                          <a:spcPts val="0"/>
                        </a:spcAft>
                      </a:pPr>
                      <a:r>
                        <a:rPr lang="tr-TR" sz="1600" kern="1200" dirty="0">
                          <a:solidFill>
                            <a:srgbClr val="000000"/>
                          </a:solidFill>
                          <a:effectLst/>
                          <a:latin typeface="Calibri"/>
                          <a:ea typeface="Times New Roman"/>
                          <a:cs typeface="Arial"/>
                        </a:rPr>
                        <a:t>12,2</a:t>
                      </a:r>
                      <a:endParaRPr lang="tr-TR" sz="900" dirty="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-0,9</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r>
                        <a:rPr lang="tr-TR" sz="1400" dirty="0">
                          <a:effectLst/>
                          <a:latin typeface="Arial"/>
                          <a:ea typeface="Times New Roman"/>
                          <a:cs typeface="Times New Roman"/>
                        </a:rPr>
                        <a:t>1,8</a:t>
                      </a:r>
                      <a:endParaRPr lang="tr-TR" sz="900" dirty="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39710">
                <a:tc>
                  <a:txBody>
                    <a:bodyPr/>
                    <a:lstStyle/>
                    <a:p>
                      <a:pPr marL="182880">
                        <a:lnSpc>
                          <a:spcPct val="115000"/>
                        </a:lnSpc>
                        <a:spcAft>
                          <a:spcPts val="0"/>
                        </a:spcAft>
                      </a:pPr>
                      <a:r>
                        <a:rPr lang="tr-TR" sz="1600" b="1" kern="1200" dirty="0">
                          <a:solidFill>
                            <a:srgbClr val="FFFFFF"/>
                          </a:solidFill>
                          <a:effectLst/>
                          <a:latin typeface="Calibri"/>
                          <a:ea typeface="Times New Roman"/>
                          <a:cs typeface="Arial"/>
                        </a:rPr>
                        <a:t>2009</a:t>
                      </a:r>
                      <a:endParaRPr lang="tr-TR" sz="900" dirty="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716</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0,7</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12,2</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0,0</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tr-TR" sz="1400">
                          <a:effectLst/>
                          <a:latin typeface="Arial"/>
                          <a:ea typeface="Times New Roman"/>
                          <a:cs typeface="Times New Roman"/>
                        </a:rPr>
                        <a:t>1,7</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39710">
                <a:tc>
                  <a:txBody>
                    <a:bodyPr/>
                    <a:lstStyle/>
                    <a:p>
                      <a:pPr marL="182880">
                        <a:lnSpc>
                          <a:spcPct val="115000"/>
                        </a:lnSpc>
                        <a:spcAft>
                          <a:spcPts val="0"/>
                        </a:spcAft>
                      </a:pPr>
                      <a:r>
                        <a:rPr lang="tr-TR" sz="1600" b="1" kern="1200">
                          <a:solidFill>
                            <a:srgbClr val="FFFFFF"/>
                          </a:solidFill>
                          <a:effectLst/>
                          <a:latin typeface="Calibri"/>
                          <a:ea typeface="Times New Roman"/>
                          <a:cs typeface="Arial"/>
                        </a:rPr>
                        <a:t>2010</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732</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2,4</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12,5</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2,5</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r>
                        <a:rPr lang="tr-TR" sz="1400">
                          <a:effectLst/>
                          <a:latin typeface="Arial"/>
                          <a:ea typeface="Times New Roman"/>
                          <a:cs typeface="Times New Roman"/>
                        </a:rPr>
                        <a:t>1,7</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39710">
                <a:tc>
                  <a:txBody>
                    <a:bodyPr/>
                    <a:lstStyle/>
                    <a:p>
                      <a:pPr marL="182880">
                        <a:lnSpc>
                          <a:spcPct val="115000"/>
                        </a:lnSpc>
                        <a:spcAft>
                          <a:spcPts val="0"/>
                        </a:spcAft>
                      </a:pPr>
                      <a:r>
                        <a:rPr lang="tr-TR" sz="1600" b="1" kern="1200">
                          <a:solidFill>
                            <a:srgbClr val="FFFFFF"/>
                          </a:solidFill>
                          <a:effectLst/>
                          <a:latin typeface="Calibri"/>
                          <a:ea typeface="Times New Roman"/>
                          <a:cs typeface="Arial"/>
                        </a:rPr>
                        <a:t>2011</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753</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2,8</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182880" algn="ctr">
                        <a:lnSpc>
                          <a:spcPct val="115000"/>
                        </a:lnSpc>
                        <a:spcAft>
                          <a:spcPts val="0"/>
                        </a:spcAft>
                      </a:pPr>
                      <a:r>
                        <a:rPr lang="tr-TR" sz="1600" kern="1200" dirty="0">
                          <a:solidFill>
                            <a:srgbClr val="000000"/>
                          </a:solidFill>
                          <a:effectLst/>
                          <a:latin typeface="Calibri"/>
                          <a:ea typeface="Times New Roman"/>
                          <a:cs typeface="Arial"/>
                        </a:rPr>
                        <a:t>15,05</a:t>
                      </a:r>
                      <a:endParaRPr lang="tr-TR" sz="900" dirty="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20,4</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tr-TR" sz="1400">
                          <a:effectLst/>
                          <a:latin typeface="Arial"/>
                          <a:ea typeface="Times New Roman"/>
                          <a:cs typeface="Times New Roman"/>
                        </a:rPr>
                        <a:t>2,0</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450966">
                <a:tc>
                  <a:txBody>
                    <a:bodyPr/>
                    <a:lstStyle/>
                    <a:p>
                      <a:pPr marL="182880">
                        <a:lnSpc>
                          <a:spcPct val="115000"/>
                        </a:lnSpc>
                        <a:spcAft>
                          <a:spcPts val="0"/>
                        </a:spcAft>
                      </a:pPr>
                      <a:r>
                        <a:rPr lang="tr-TR" sz="1600" b="1" kern="1200">
                          <a:solidFill>
                            <a:srgbClr val="FFFFFF"/>
                          </a:solidFill>
                          <a:effectLst/>
                          <a:latin typeface="Calibri"/>
                          <a:ea typeface="Times New Roman"/>
                          <a:cs typeface="Arial"/>
                        </a:rPr>
                        <a:t>2012</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770</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2,2</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17,4</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182880" algn="ctr">
                        <a:lnSpc>
                          <a:spcPct val="115000"/>
                        </a:lnSpc>
                        <a:spcAft>
                          <a:spcPts val="0"/>
                        </a:spcAft>
                      </a:pPr>
                      <a:r>
                        <a:rPr lang="tr-TR" sz="1600" kern="1200" dirty="0">
                          <a:solidFill>
                            <a:srgbClr val="000000"/>
                          </a:solidFill>
                          <a:effectLst/>
                          <a:latin typeface="Calibri"/>
                          <a:ea typeface="Times New Roman"/>
                          <a:cs typeface="Arial"/>
                        </a:rPr>
                        <a:t>15,6</a:t>
                      </a:r>
                      <a:endParaRPr lang="tr-TR" sz="900" dirty="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r>
                        <a:rPr lang="tr-TR" sz="1400">
                          <a:effectLst/>
                          <a:latin typeface="Arial"/>
                          <a:ea typeface="Times New Roman"/>
                          <a:cs typeface="Times New Roman"/>
                        </a:rPr>
                        <a:t>2,3</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39710">
                <a:tc>
                  <a:txBody>
                    <a:bodyPr/>
                    <a:lstStyle/>
                    <a:p>
                      <a:pPr marL="182880">
                        <a:lnSpc>
                          <a:spcPct val="115000"/>
                        </a:lnSpc>
                        <a:spcAft>
                          <a:spcPts val="0"/>
                        </a:spcAft>
                      </a:pPr>
                      <a:r>
                        <a:rPr lang="tr-TR" sz="1600" b="1" kern="1200">
                          <a:solidFill>
                            <a:srgbClr val="FFFFFF"/>
                          </a:solidFill>
                          <a:effectLst/>
                          <a:latin typeface="Calibri"/>
                          <a:ea typeface="Times New Roman"/>
                          <a:cs typeface="Arial"/>
                        </a:rPr>
                        <a:t>2013</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182880" algn="ctr">
                        <a:lnSpc>
                          <a:spcPct val="115000"/>
                        </a:lnSpc>
                        <a:spcAft>
                          <a:spcPts val="0"/>
                        </a:spcAft>
                      </a:pPr>
                      <a:r>
                        <a:rPr lang="tr-TR" sz="1600" kern="1200" dirty="0">
                          <a:solidFill>
                            <a:srgbClr val="000000"/>
                          </a:solidFill>
                          <a:effectLst/>
                          <a:latin typeface="Calibri"/>
                          <a:ea typeface="Times New Roman"/>
                          <a:cs typeface="Arial"/>
                        </a:rPr>
                        <a:t>783</a:t>
                      </a:r>
                      <a:endParaRPr lang="tr-TR" sz="900" dirty="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182880" algn="ctr">
                        <a:lnSpc>
                          <a:spcPct val="115000"/>
                        </a:lnSpc>
                        <a:spcAft>
                          <a:spcPts val="0"/>
                        </a:spcAft>
                      </a:pPr>
                      <a:r>
                        <a:rPr lang="tr-TR" sz="1600" kern="1200">
                          <a:solidFill>
                            <a:srgbClr val="000000"/>
                          </a:solidFill>
                          <a:effectLst/>
                          <a:latin typeface="Calibri"/>
                          <a:ea typeface="Calibri"/>
                          <a:cs typeface="Arial"/>
                        </a:rPr>
                        <a:t>1,3</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18,2</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4,7</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tr-TR" sz="1400">
                          <a:effectLst/>
                          <a:latin typeface="Arial"/>
                          <a:ea typeface="Times New Roman"/>
                          <a:cs typeface="Times New Roman"/>
                        </a:rPr>
                        <a:t>2,3</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39710">
                <a:tc>
                  <a:txBody>
                    <a:bodyPr/>
                    <a:lstStyle/>
                    <a:p>
                      <a:pPr marL="182880">
                        <a:lnSpc>
                          <a:spcPct val="115000"/>
                        </a:lnSpc>
                        <a:spcAft>
                          <a:spcPts val="0"/>
                        </a:spcAft>
                      </a:pPr>
                      <a:r>
                        <a:rPr lang="tr-TR" sz="1600" b="1" kern="1200" dirty="0">
                          <a:solidFill>
                            <a:srgbClr val="FFFFFF"/>
                          </a:solidFill>
                          <a:effectLst/>
                          <a:latin typeface="Calibri"/>
                          <a:ea typeface="Calibri"/>
                          <a:cs typeface="Arial"/>
                        </a:rPr>
                        <a:t>2014</a:t>
                      </a:r>
                      <a:endParaRPr lang="tr-TR" sz="900" dirty="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182880" algn="ctr">
                        <a:lnSpc>
                          <a:spcPct val="115000"/>
                        </a:lnSpc>
                        <a:spcAft>
                          <a:spcPts val="0"/>
                        </a:spcAft>
                      </a:pPr>
                      <a:r>
                        <a:rPr lang="tr-TR" sz="1600" kern="1200">
                          <a:solidFill>
                            <a:srgbClr val="000000"/>
                          </a:solidFill>
                          <a:effectLst/>
                          <a:latin typeface="Calibri"/>
                          <a:ea typeface="Calibri"/>
                          <a:cs typeface="Arial"/>
                        </a:rPr>
                        <a:t>-</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182880" algn="ctr">
                        <a:lnSpc>
                          <a:spcPct val="115000"/>
                        </a:lnSpc>
                        <a:spcAft>
                          <a:spcPts val="0"/>
                        </a:spcAft>
                      </a:pPr>
                      <a:r>
                        <a:rPr lang="tr-TR" sz="1600" kern="1200">
                          <a:solidFill>
                            <a:srgbClr val="000000"/>
                          </a:solidFill>
                          <a:effectLst/>
                          <a:latin typeface="Calibri"/>
                          <a:ea typeface="Calibri"/>
                          <a:cs typeface="Arial"/>
                        </a:rPr>
                        <a:t>-</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182880" algn="ctr">
                        <a:lnSpc>
                          <a:spcPct val="115000"/>
                        </a:lnSpc>
                        <a:spcAft>
                          <a:spcPts val="0"/>
                        </a:spcAft>
                      </a:pPr>
                      <a:r>
                        <a:rPr lang="tr-TR" sz="1600" kern="1200">
                          <a:solidFill>
                            <a:srgbClr val="000000"/>
                          </a:solidFill>
                          <a:effectLst/>
                          <a:latin typeface="Calibri"/>
                          <a:ea typeface="Calibri"/>
                          <a:cs typeface="Arial"/>
                        </a:rPr>
                        <a:t>18,5</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182880" algn="ctr">
                        <a:lnSpc>
                          <a:spcPct val="115000"/>
                        </a:lnSpc>
                        <a:spcAft>
                          <a:spcPts val="0"/>
                        </a:spcAft>
                      </a:pPr>
                      <a:r>
                        <a:rPr lang="tr-TR" sz="1600" kern="1200">
                          <a:solidFill>
                            <a:srgbClr val="000000"/>
                          </a:solidFill>
                          <a:effectLst/>
                          <a:latin typeface="Calibri"/>
                          <a:ea typeface="Calibri"/>
                          <a:cs typeface="Arial"/>
                        </a:rPr>
                        <a:t>1,5</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pPr>
                      <a:endParaRPr lang="tr-TR" sz="900" dirty="0">
                        <a:effectLst/>
                        <a:latin typeface="Calibri"/>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bl>
          </a:graphicData>
        </a:graphic>
      </p:graphicFrame>
      <p:sp>
        <p:nvSpPr>
          <p:cNvPr id="8" name="Başlık 1"/>
          <p:cNvSpPr txBox="1">
            <a:spLocks/>
          </p:cNvSpPr>
          <p:nvPr/>
        </p:nvSpPr>
        <p:spPr bwMode="auto">
          <a:xfrm>
            <a:off x="-1" y="6165303"/>
            <a:ext cx="7793471" cy="692695"/>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gn="l">
              <a:lnSpc>
                <a:spcPct val="115000"/>
              </a:lnSpc>
              <a:spcAft>
                <a:spcPts val="1000"/>
              </a:spcAft>
            </a:pPr>
            <a:r>
              <a:rPr lang="tr-TR" sz="3600" dirty="0" smtClean="0">
                <a:solidFill>
                  <a:prstClr val="white"/>
                </a:solidFill>
              </a:rPr>
              <a:t>Kaynak: FAO ve TUİK</a:t>
            </a:r>
            <a:endParaRPr lang="tr-TR" sz="3600" dirty="0">
              <a:solidFill>
                <a:prstClr val="white"/>
              </a:solidFill>
            </a:endParaRPr>
          </a:p>
        </p:txBody>
      </p:sp>
      <p:sp>
        <p:nvSpPr>
          <p:cNvPr id="10" name="Başlık 1"/>
          <p:cNvSpPr txBox="1">
            <a:spLocks/>
          </p:cNvSpPr>
          <p:nvPr/>
        </p:nvSpPr>
        <p:spPr bwMode="auto">
          <a:xfrm>
            <a:off x="-1" y="0"/>
            <a:ext cx="9144001" cy="1196752"/>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gn="l">
              <a:lnSpc>
                <a:spcPct val="115000"/>
              </a:lnSpc>
              <a:spcAft>
                <a:spcPts val="1000"/>
              </a:spcAft>
            </a:pPr>
            <a:r>
              <a:rPr lang="tr-TR" sz="3600" b="1" dirty="0">
                <a:solidFill>
                  <a:prstClr val="black"/>
                </a:solidFill>
                <a:ea typeface="+mj-ea"/>
                <a:cs typeface="+mj-cs"/>
              </a:rPr>
              <a:t>Dünyadaki ve Türkiye’deki Çiğ Süt Üretimi</a:t>
            </a:r>
            <a:endParaRPr lang="tr-TR" sz="3600" dirty="0">
              <a:solidFill>
                <a:prstClr val="white"/>
              </a:solidFill>
            </a:endParaRPr>
          </a:p>
        </p:txBody>
      </p:sp>
      <p:sp>
        <p:nvSpPr>
          <p:cNvPr id="11" name="İçerik Yer Tutucusu 2"/>
          <p:cNvSpPr txBox="1">
            <a:spLocks/>
          </p:cNvSpPr>
          <p:nvPr/>
        </p:nvSpPr>
        <p:spPr bwMode="auto">
          <a:xfrm>
            <a:off x="-17822" y="0"/>
            <a:ext cx="9161822" cy="1196752"/>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eaLnBrk="1" hangingPunct="1">
              <a:lnSpc>
                <a:spcPct val="115000"/>
              </a:lnSpc>
              <a:spcAft>
                <a:spcPts val="1000"/>
              </a:spcAft>
              <a:buNone/>
            </a:pPr>
            <a:r>
              <a:rPr lang="tr-TR" sz="4000" dirty="0" smtClean="0">
                <a:solidFill>
                  <a:prstClr val="white"/>
                </a:solidFill>
              </a:rPr>
              <a:t> </a:t>
            </a:r>
            <a:r>
              <a:rPr lang="tr-TR" sz="4000" b="1" dirty="0" smtClean="0">
                <a:solidFill>
                  <a:prstClr val="white"/>
                </a:solidFill>
              </a:rPr>
              <a:t>Dünyada ve Türkiye’de Çiğ Süt Üretimi</a:t>
            </a:r>
            <a:endParaRPr lang="tr-TR" sz="4400" b="1" dirty="0" smtClean="0">
              <a:solidFill>
                <a:prstClr val="black"/>
              </a:solidFill>
            </a:endParaRPr>
          </a:p>
        </p:txBody>
      </p:sp>
    </p:spTree>
    <p:extLst>
      <p:ext uri="{BB962C8B-B14F-4D97-AF65-F5344CB8AC3E}">
        <p14:creationId xmlns:p14="http://schemas.microsoft.com/office/powerpoint/2010/main" val="21297258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6030083"/>
            <a:ext cx="1498360" cy="8367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5" name="İçerik Yer Tutucusu 4"/>
          <p:cNvGraphicFramePr>
            <a:graphicFrameLocks noGrp="1"/>
          </p:cNvGraphicFramePr>
          <p:nvPr>
            <p:ph idx="1"/>
            <p:extLst>
              <p:ext uri="{D42A27DB-BD31-4B8C-83A1-F6EECF244321}">
                <p14:modId xmlns:p14="http://schemas.microsoft.com/office/powerpoint/2010/main" val="2284468093"/>
              </p:ext>
            </p:extLst>
          </p:nvPr>
        </p:nvGraphicFramePr>
        <p:xfrm>
          <a:off x="0" y="1412775"/>
          <a:ext cx="9143999" cy="4602782"/>
        </p:xfrm>
        <a:graphic>
          <a:graphicData uri="http://schemas.openxmlformats.org/drawingml/2006/table">
            <a:tbl>
              <a:tblPr firstRow="1" firstCol="1" bandRow="1"/>
              <a:tblGrid>
                <a:gridCol w="1473212"/>
                <a:gridCol w="1658628"/>
                <a:gridCol w="2304256"/>
                <a:gridCol w="1584176"/>
                <a:gridCol w="2123727"/>
              </a:tblGrid>
              <a:tr h="360041">
                <a:tc rowSpan="2">
                  <a:txBody>
                    <a:bodyPr/>
                    <a:lstStyle/>
                    <a:p>
                      <a:pPr>
                        <a:lnSpc>
                          <a:spcPct val="115000"/>
                        </a:lnSpc>
                        <a:spcAft>
                          <a:spcPts val="0"/>
                        </a:spcAft>
                      </a:pPr>
                      <a:r>
                        <a:rPr lang="tr-TR" sz="2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2800" dirty="0" smtClean="0">
                          <a:effectLst/>
                          <a:latin typeface="Calibri"/>
                          <a:ea typeface="Calibri"/>
                          <a:cs typeface="Times New Roman"/>
                        </a:rPr>
                        <a:t>Dünya</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nSpc>
                          <a:spcPct val="115000"/>
                        </a:lnSpc>
                        <a:spcAft>
                          <a:spcPts val="0"/>
                        </a:spcAft>
                      </a:pPr>
                      <a:r>
                        <a:rPr lang="tr-TR" sz="2800" dirty="0">
                          <a:effectLst/>
                          <a:latin typeface="Calibri"/>
                          <a:ea typeface="Calibri"/>
                          <a:cs typeface="Times New Roman"/>
                        </a:rPr>
                        <a:t>Türkiye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839638">
                <a:tc vMerge="1">
                  <a:txBody>
                    <a:bodyPr/>
                    <a:lstStyle/>
                    <a:p>
                      <a:endParaRPr lang="tr-TR"/>
                    </a:p>
                  </a:txBody>
                  <a:tcPr/>
                </a:tc>
                <a:tc>
                  <a:txBody>
                    <a:bodyPr/>
                    <a:lstStyle/>
                    <a:p>
                      <a:pPr>
                        <a:lnSpc>
                          <a:spcPct val="115000"/>
                        </a:lnSpc>
                        <a:spcAft>
                          <a:spcPts val="0"/>
                        </a:spcAft>
                      </a:pPr>
                      <a:r>
                        <a:rPr lang="tr-TR" sz="2800" dirty="0" smtClean="0">
                          <a:effectLst/>
                          <a:latin typeface="Calibri"/>
                          <a:ea typeface="Calibri"/>
                          <a:cs typeface="Times New Roman"/>
                        </a:rPr>
                        <a:t>Milyon Ton</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800" dirty="0">
                          <a:effectLst/>
                          <a:latin typeface="Calibri"/>
                          <a:ea typeface="Calibri"/>
                          <a:cs typeface="Times New Roman"/>
                        </a:rPr>
                        <a:t>Toplam </a:t>
                      </a:r>
                      <a:r>
                        <a:rPr lang="tr-TR" sz="2800" dirty="0" smtClean="0">
                          <a:effectLst/>
                          <a:latin typeface="Calibri"/>
                          <a:ea typeface="Calibri"/>
                          <a:cs typeface="Times New Roman"/>
                        </a:rPr>
                        <a:t>İçindeki%</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800" dirty="0" smtClean="0">
                          <a:effectLst/>
                          <a:latin typeface="Calibri"/>
                          <a:ea typeface="Calibri"/>
                          <a:cs typeface="Times New Roman"/>
                        </a:rPr>
                        <a:t>Milyon Ton</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800" dirty="0">
                          <a:effectLst/>
                          <a:latin typeface="Calibri"/>
                          <a:ea typeface="Calibri"/>
                          <a:cs typeface="Times New Roman"/>
                        </a:rPr>
                        <a:t>Toplam </a:t>
                      </a:r>
                      <a:r>
                        <a:rPr lang="tr-TR" sz="2800" dirty="0" smtClean="0">
                          <a:effectLst/>
                          <a:latin typeface="Calibri"/>
                          <a:ea typeface="Calibri"/>
                          <a:cs typeface="Times New Roman"/>
                        </a:rPr>
                        <a:t>İçindeki %</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512">
                <a:tc>
                  <a:txBody>
                    <a:bodyPr/>
                    <a:lstStyle/>
                    <a:p>
                      <a:pPr>
                        <a:lnSpc>
                          <a:spcPct val="115000"/>
                        </a:lnSpc>
                        <a:spcAft>
                          <a:spcPts val="0"/>
                        </a:spcAft>
                      </a:pPr>
                      <a:r>
                        <a:rPr lang="tr-TR" sz="2400">
                          <a:effectLst/>
                          <a:latin typeface="Calibri"/>
                          <a:ea typeface="Calibri"/>
                          <a:cs typeface="Times New Roman"/>
                        </a:rPr>
                        <a:t>İnek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800" dirty="0">
                          <a:effectLst/>
                          <a:latin typeface="Calibri"/>
                          <a:ea typeface="Calibri"/>
                          <a:cs typeface="Times New Roman"/>
                        </a:rPr>
                        <a:t>646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b="1" dirty="0">
                          <a:effectLst/>
                          <a:latin typeface="Calibri"/>
                          <a:ea typeface="Calibri"/>
                          <a:cs typeface="Times New Roman"/>
                        </a:rPr>
                        <a:t>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800" dirty="0">
                          <a:effectLst/>
                          <a:latin typeface="Calibri"/>
                          <a:ea typeface="Calibri"/>
                          <a:cs typeface="Times New Roman"/>
                        </a:rPr>
                        <a:t>16,7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b="1" dirty="0">
                          <a:effectLst/>
                          <a:latin typeface="Calibri"/>
                          <a:ea typeface="Calibri"/>
                          <a:cs typeface="Times New Roman"/>
                        </a:rPr>
                        <a:t>91,4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512">
                <a:tc>
                  <a:txBody>
                    <a:bodyPr/>
                    <a:lstStyle/>
                    <a:p>
                      <a:pPr>
                        <a:lnSpc>
                          <a:spcPct val="115000"/>
                        </a:lnSpc>
                        <a:spcAft>
                          <a:spcPts val="0"/>
                        </a:spcAft>
                      </a:pPr>
                      <a:r>
                        <a:rPr lang="tr-TR" sz="2400">
                          <a:effectLst/>
                          <a:latin typeface="Calibri"/>
                          <a:ea typeface="Calibri"/>
                          <a:cs typeface="Times New Roman"/>
                        </a:rPr>
                        <a:t>Manda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800" dirty="0">
                          <a:effectLst/>
                          <a:latin typeface="Calibri"/>
                          <a:ea typeface="Calibri"/>
                          <a:cs typeface="Times New Roman"/>
                        </a:rPr>
                        <a:t>103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b="1" dirty="0">
                          <a:effectLst/>
                          <a:latin typeface="Calibri"/>
                          <a:ea typeface="Calibri"/>
                          <a:cs typeface="Times New Roman"/>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800" dirty="0">
                          <a:effectLst/>
                          <a:latin typeface="Calibri"/>
                          <a:ea typeface="Calibri"/>
                          <a:cs typeface="Times New Roman"/>
                        </a:rPr>
                        <a:t>0,051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b="1" dirty="0">
                          <a:effectLst/>
                          <a:latin typeface="Calibri"/>
                          <a:ea typeface="Calibri"/>
                          <a:cs typeface="Times New Roman"/>
                        </a:rPr>
                        <a:t>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512">
                <a:tc>
                  <a:txBody>
                    <a:bodyPr/>
                    <a:lstStyle/>
                    <a:p>
                      <a:pPr>
                        <a:lnSpc>
                          <a:spcPct val="115000"/>
                        </a:lnSpc>
                        <a:spcAft>
                          <a:spcPts val="0"/>
                        </a:spcAft>
                      </a:pPr>
                      <a:r>
                        <a:rPr lang="tr-TR" sz="2400">
                          <a:effectLst/>
                          <a:latin typeface="Calibri"/>
                          <a:ea typeface="Calibri"/>
                          <a:cs typeface="Times New Roman"/>
                        </a:rPr>
                        <a:t>Koyun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800" dirty="0">
                          <a:effectLst/>
                          <a:latin typeface="Calibri"/>
                          <a:ea typeface="Calibri"/>
                          <a:cs typeface="Times New Roman"/>
                        </a:rPr>
                        <a:t>10,1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b="1" dirty="0">
                          <a:effectLst/>
                          <a:latin typeface="Calibri"/>
                          <a:ea typeface="Calibri"/>
                          <a:cs typeface="Times New Roman"/>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800" dirty="0">
                          <a:effectLst/>
                          <a:latin typeface="Calibri"/>
                          <a:ea typeface="Calibri"/>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b="1" dirty="0">
                          <a:effectLst/>
                          <a:latin typeface="Calibri"/>
                          <a:ea typeface="Calibri"/>
                          <a:cs typeface="Times New Roman"/>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2275">
                <a:tc>
                  <a:txBody>
                    <a:bodyPr/>
                    <a:lstStyle/>
                    <a:p>
                      <a:pPr>
                        <a:lnSpc>
                          <a:spcPct val="115000"/>
                        </a:lnSpc>
                        <a:spcAft>
                          <a:spcPts val="0"/>
                        </a:spcAft>
                      </a:pPr>
                      <a:r>
                        <a:rPr lang="tr-TR" sz="2400">
                          <a:effectLst/>
                          <a:latin typeface="Calibri"/>
                          <a:ea typeface="Calibri"/>
                          <a:cs typeface="Times New Roman"/>
                        </a:rPr>
                        <a:t>Keçi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800" dirty="0">
                          <a:effectLst/>
                          <a:latin typeface="Calibri"/>
                          <a:ea typeface="Calibri"/>
                          <a:cs typeface="Times New Roman"/>
                        </a:rPr>
                        <a:t>18,7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b="1" dirty="0">
                          <a:effectLst/>
                          <a:latin typeface="Calibri"/>
                          <a:ea typeface="Calibri"/>
                          <a:cs typeface="Times New Roman"/>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800" dirty="0">
                          <a:effectLst/>
                          <a:latin typeface="Calibri"/>
                          <a:ea typeface="Calibri"/>
                          <a:cs typeface="Times New Roman"/>
                        </a:rPr>
                        <a:t>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b="1" dirty="0">
                          <a:effectLst/>
                          <a:latin typeface="Calibri"/>
                          <a:ea typeface="Calibri"/>
                          <a:cs typeface="Times New Roman"/>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512">
                <a:tc>
                  <a:txBody>
                    <a:bodyPr/>
                    <a:lstStyle/>
                    <a:p>
                      <a:pPr>
                        <a:lnSpc>
                          <a:spcPct val="115000"/>
                        </a:lnSpc>
                        <a:spcAft>
                          <a:spcPts val="0"/>
                        </a:spcAft>
                      </a:pPr>
                      <a:r>
                        <a:rPr lang="tr-TR" sz="2400">
                          <a:effectLst/>
                          <a:latin typeface="Calibri"/>
                          <a:ea typeface="Calibri"/>
                          <a:cs typeface="Times New Roman"/>
                        </a:rPr>
                        <a:t>Deve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800" dirty="0">
                          <a:effectLst/>
                          <a:latin typeface="Calibri"/>
                          <a:ea typeface="Calibri"/>
                          <a:cs typeface="Times New Roman"/>
                        </a:rPr>
                        <a:t>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b="1" dirty="0">
                          <a:effectLst/>
                          <a:latin typeface="Calibri"/>
                          <a:ea typeface="Calibri"/>
                          <a:cs typeface="Times New Roman"/>
                        </a:rPr>
                        <a:t>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800" dirty="0">
                          <a:effectLst/>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b="1" dirty="0">
                          <a:effectLst/>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2275">
                <a:tc>
                  <a:txBody>
                    <a:bodyPr/>
                    <a:lstStyle/>
                    <a:p>
                      <a:pPr>
                        <a:lnSpc>
                          <a:spcPct val="115000"/>
                        </a:lnSpc>
                        <a:spcAft>
                          <a:spcPts val="0"/>
                        </a:spcAft>
                      </a:pPr>
                      <a:r>
                        <a:rPr lang="tr-TR" sz="2400" dirty="0">
                          <a:effectLst/>
                          <a:latin typeface="Calibri"/>
                          <a:ea typeface="Calibri"/>
                          <a:cs typeface="Times New Roman"/>
                        </a:rPr>
                        <a:t>Toplam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800" dirty="0">
                          <a:effectLst/>
                          <a:latin typeface="Calibri"/>
                          <a:ea typeface="Calibri"/>
                          <a:cs typeface="Times New Roman"/>
                        </a:rPr>
                        <a:t>782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b="1" dirty="0">
                          <a:effectLst/>
                          <a:latin typeface="Calibri"/>
                          <a:ea typeface="Calibri"/>
                          <a:cs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800" dirty="0">
                          <a:effectLst/>
                          <a:latin typeface="Calibri"/>
                          <a:ea typeface="Calibri"/>
                          <a:cs typeface="Times New Roman"/>
                        </a:rPr>
                        <a:t>18,2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b="1" dirty="0">
                          <a:effectLst/>
                          <a:latin typeface="Calibri"/>
                          <a:ea typeface="Calibri"/>
                          <a:cs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Başlık 1"/>
          <p:cNvSpPr txBox="1">
            <a:spLocks/>
          </p:cNvSpPr>
          <p:nvPr/>
        </p:nvSpPr>
        <p:spPr bwMode="auto">
          <a:xfrm>
            <a:off x="22703" y="0"/>
            <a:ext cx="9144001" cy="1412775"/>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Aft>
                <a:spcPts val="1000"/>
              </a:spcAft>
            </a:pPr>
            <a:r>
              <a:rPr lang="tr-TR" b="1" dirty="0">
                <a:solidFill>
                  <a:prstClr val="black"/>
                </a:solidFill>
                <a:ea typeface="+mj-ea"/>
                <a:cs typeface="+mj-cs"/>
              </a:rPr>
              <a:t>2013 Yılı Dünya ve Türkiye’de </a:t>
            </a:r>
            <a:endParaRPr lang="tr-TR" b="1" dirty="0" smtClean="0">
              <a:solidFill>
                <a:prstClr val="black"/>
              </a:solidFill>
              <a:ea typeface="+mj-ea"/>
              <a:cs typeface="+mj-cs"/>
            </a:endParaRPr>
          </a:p>
          <a:p>
            <a:pPr>
              <a:lnSpc>
                <a:spcPct val="115000"/>
              </a:lnSpc>
              <a:spcAft>
                <a:spcPts val="1000"/>
              </a:spcAft>
            </a:pPr>
            <a:r>
              <a:rPr lang="tr-TR" b="1" dirty="0" smtClean="0">
                <a:solidFill>
                  <a:prstClr val="black"/>
                </a:solidFill>
                <a:ea typeface="+mj-ea"/>
                <a:cs typeface="+mj-cs"/>
              </a:rPr>
              <a:t>Türlere Göre Çiğ </a:t>
            </a:r>
            <a:r>
              <a:rPr lang="tr-TR" b="1" dirty="0">
                <a:solidFill>
                  <a:prstClr val="black"/>
                </a:solidFill>
                <a:ea typeface="+mj-ea"/>
                <a:cs typeface="+mj-cs"/>
              </a:rPr>
              <a:t>Süt Üretimi</a:t>
            </a:r>
            <a:endParaRPr lang="tr-TR" dirty="0">
              <a:solidFill>
                <a:prstClr val="white"/>
              </a:solidFill>
            </a:endParaRPr>
          </a:p>
        </p:txBody>
      </p:sp>
      <p:sp>
        <p:nvSpPr>
          <p:cNvPr id="8" name="5 Yuvarlatılmış Dikdörtgen"/>
          <p:cNvSpPr/>
          <p:nvPr/>
        </p:nvSpPr>
        <p:spPr>
          <a:xfrm>
            <a:off x="1" y="5877272"/>
            <a:ext cx="7668343" cy="9807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lvl="0"/>
            <a:r>
              <a:rPr lang="tr-TR" sz="2800" dirty="0" smtClean="0">
                <a:solidFill>
                  <a:prstClr val="white"/>
                </a:solidFill>
              </a:rPr>
              <a:t>Kaynak: IDF ve TUİK</a:t>
            </a:r>
            <a:endParaRPr lang="tr-TR" sz="2800" dirty="0">
              <a:solidFill>
                <a:prstClr val="white"/>
              </a:solidFill>
            </a:endParaRPr>
          </a:p>
        </p:txBody>
      </p:sp>
      <p:sp>
        <p:nvSpPr>
          <p:cNvPr id="9" name="İçerik Yer Tutucusu 2"/>
          <p:cNvSpPr txBox="1">
            <a:spLocks/>
          </p:cNvSpPr>
          <p:nvPr/>
        </p:nvSpPr>
        <p:spPr bwMode="auto">
          <a:xfrm>
            <a:off x="-17822" y="-1"/>
            <a:ext cx="9184526" cy="1484785"/>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eaLnBrk="1" hangingPunct="1">
              <a:lnSpc>
                <a:spcPct val="115000"/>
              </a:lnSpc>
              <a:spcAft>
                <a:spcPts val="1000"/>
              </a:spcAft>
              <a:buNone/>
            </a:pPr>
            <a:r>
              <a:rPr lang="tr-TR" sz="4000" dirty="0" smtClean="0">
                <a:solidFill>
                  <a:prstClr val="white"/>
                </a:solidFill>
              </a:rPr>
              <a:t> </a:t>
            </a:r>
            <a:r>
              <a:rPr lang="tr-TR" sz="4000" b="1" dirty="0" smtClean="0">
                <a:solidFill>
                  <a:prstClr val="white"/>
                </a:solidFill>
              </a:rPr>
              <a:t>2013 Yılı Dünyada ve Türkiye’de  Türlere Göre Çiğ Süt Üretimi</a:t>
            </a:r>
            <a:endParaRPr lang="tr-TR" sz="4400" b="1" dirty="0" smtClean="0">
              <a:solidFill>
                <a:prstClr val="black"/>
              </a:solidFill>
            </a:endParaRPr>
          </a:p>
        </p:txBody>
      </p:sp>
    </p:spTree>
    <p:extLst>
      <p:ext uri="{BB962C8B-B14F-4D97-AF65-F5344CB8AC3E}">
        <p14:creationId xmlns:p14="http://schemas.microsoft.com/office/powerpoint/2010/main" val="21951642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 y="0"/>
            <a:ext cx="9161822" cy="1417638"/>
          </a:xfrm>
        </p:spPr>
        <p:style>
          <a:lnRef idx="1">
            <a:schemeClr val="accent3"/>
          </a:lnRef>
          <a:fillRef idx="3">
            <a:schemeClr val="accent3"/>
          </a:fillRef>
          <a:effectRef idx="2">
            <a:schemeClr val="accent3"/>
          </a:effectRef>
          <a:fontRef idx="minor">
            <a:schemeClr val="lt1"/>
          </a:fontRef>
        </p:style>
        <p:txBody>
          <a:bodyPr/>
          <a:lstStyle/>
          <a:p>
            <a:pPr>
              <a:spcAft>
                <a:spcPts val="1000"/>
              </a:spcAft>
            </a:pPr>
            <a:r>
              <a:rPr lang="tr-TR" sz="2000" b="1" dirty="0" smtClean="0">
                <a:ea typeface="Calibri"/>
                <a:cs typeface="Times New Roman"/>
              </a:rPr>
              <a:t/>
            </a:r>
            <a:br>
              <a:rPr lang="tr-TR" sz="2000" b="1" dirty="0" smtClean="0">
                <a:ea typeface="Calibri"/>
                <a:cs typeface="Times New Roman"/>
              </a:rPr>
            </a:br>
            <a:r>
              <a:rPr lang="tr-TR" sz="2000" b="1" dirty="0">
                <a:ea typeface="Calibri"/>
                <a:cs typeface="Times New Roman"/>
              </a:rPr>
              <a:t/>
            </a:r>
            <a:br>
              <a:rPr lang="tr-TR" sz="2000" b="1" dirty="0">
                <a:ea typeface="Calibri"/>
                <a:cs typeface="Times New Roman"/>
              </a:rPr>
            </a:br>
            <a:r>
              <a:rPr lang="tr-TR" sz="2000" b="1" dirty="0" smtClean="0">
                <a:ea typeface="Calibri"/>
                <a:cs typeface="Times New Roman"/>
              </a:rPr>
              <a:t/>
            </a:r>
            <a:br>
              <a:rPr lang="tr-TR" sz="2000" b="1" dirty="0" smtClean="0">
                <a:ea typeface="Calibri"/>
                <a:cs typeface="Times New Roman"/>
              </a:rPr>
            </a:br>
            <a:r>
              <a:rPr lang="tr-TR" sz="2000" b="1" dirty="0">
                <a:ea typeface="Calibri"/>
                <a:cs typeface="Times New Roman"/>
              </a:rPr>
              <a:t/>
            </a:r>
            <a:br>
              <a:rPr lang="tr-TR" sz="2000" b="1" dirty="0">
                <a:ea typeface="Calibri"/>
                <a:cs typeface="Times New Roman"/>
              </a:rPr>
            </a:br>
            <a:r>
              <a:rPr lang="tr-TR" sz="4000" b="1" dirty="0" smtClean="0">
                <a:ea typeface="Calibri"/>
                <a:cs typeface="Times New Roman"/>
              </a:rPr>
              <a:t>DÜNYA VE TÜRKİYE’DE BAZI ÜRÜNLERİN </a:t>
            </a:r>
            <a:r>
              <a:rPr lang="tr-TR" sz="4000" b="1" dirty="0" smtClean="0">
                <a:solidFill>
                  <a:schemeClr val="bg1"/>
                </a:solidFill>
                <a:ea typeface="Times New Roman"/>
                <a:cs typeface="Calibri"/>
              </a:rPr>
              <a:t>ÜRETİM DEĞERİ</a:t>
            </a:r>
            <a:r>
              <a:rPr lang="tr-TR" dirty="0" smtClean="0">
                <a:ea typeface="Calibri"/>
                <a:cs typeface="Times New Roman"/>
              </a:rPr>
              <a:t/>
            </a:r>
            <a:br>
              <a:rPr lang="tr-TR" dirty="0" smtClean="0">
                <a:ea typeface="Calibri"/>
                <a:cs typeface="Times New Roman"/>
              </a:rPr>
            </a:br>
            <a:endParaRPr lang="tr-TR" dirty="0"/>
          </a:p>
        </p:txBody>
      </p:sp>
      <p:sp>
        <p:nvSpPr>
          <p:cNvPr id="3" name="İçerik Yer Tutucusu 2"/>
          <p:cNvSpPr>
            <a:spLocks noGrp="1"/>
          </p:cNvSpPr>
          <p:nvPr>
            <p:ph idx="1"/>
          </p:nvPr>
        </p:nvSpPr>
        <p:spPr>
          <a:xfrm>
            <a:off x="0" y="1556792"/>
            <a:ext cx="9144000" cy="4277072"/>
          </a:xfrm>
        </p:spPr>
        <p:txBody>
          <a:bodyPr/>
          <a:lstStyle/>
          <a:p>
            <a:pPr marL="0" indent="0" algn="ctr">
              <a:buNone/>
            </a:pPr>
            <a:endParaRPr lang="tr-TR" sz="4800" b="1" dirty="0" smtClean="0"/>
          </a:p>
          <a:p>
            <a:pPr marL="0" indent="0" algn="ctr">
              <a:buNone/>
            </a:pPr>
            <a:endParaRPr lang="tr-TR" b="1" dirty="0" smtClean="0"/>
          </a:p>
          <a:p>
            <a:pPr marL="0" indent="0" algn="ctr">
              <a:buNone/>
            </a:pPr>
            <a:endParaRPr lang="tr-TR" b="1" dirty="0" smtClean="0"/>
          </a:p>
        </p:txBody>
      </p:sp>
      <p:sp>
        <p:nvSpPr>
          <p:cNvPr id="6" name="Başlık 1"/>
          <p:cNvSpPr txBox="1">
            <a:spLocks/>
          </p:cNvSpPr>
          <p:nvPr/>
        </p:nvSpPr>
        <p:spPr bwMode="auto">
          <a:xfrm>
            <a:off x="2563138" y="5888546"/>
            <a:ext cx="6552728" cy="9694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lnSpc>
                <a:spcPct val="115000"/>
              </a:lnSpc>
              <a:spcAft>
                <a:spcPts val="0"/>
              </a:spcAft>
            </a:pPr>
            <a:endParaRPr lang="tr-TR" sz="3200" dirty="0">
              <a:solidFill>
                <a:prstClr val="black"/>
              </a:solidFill>
              <a:ea typeface="Times New Roman"/>
              <a:cs typeface="Times New Roman"/>
            </a:endParaRPr>
          </a:p>
        </p:txBody>
      </p:sp>
      <p:graphicFrame>
        <p:nvGraphicFramePr>
          <p:cNvPr id="4" name="Tablo 3"/>
          <p:cNvGraphicFramePr>
            <a:graphicFrameLocks noGrp="1"/>
          </p:cNvGraphicFramePr>
          <p:nvPr>
            <p:extLst>
              <p:ext uri="{D42A27DB-BD31-4B8C-83A1-F6EECF244321}">
                <p14:modId xmlns:p14="http://schemas.microsoft.com/office/powerpoint/2010/main" val="3046416746"/>
              </p:ext>
            </p:extLst>
          </p:nvPr>
        </p:nvGraphicFramePr>
        <p:xfrm>
          <a:off x="19089" y="1362586"/>
          <a:ext cx="9124911" cy="5214348"/>
        </p:xfrm>
        <a:graphic>
          <a:graphicData uri="http://schemas.openxmlformats.org/drawingml/2006/table">
            <a:tbl>
              <a:tblPr firstRow="1" firstCol="1" bandRow="1"/>
              <a:tblGrid>
                <a:gridCol w="1312551"/>
                <a:gridCol w="864096"/>
                <a:gridCol w="864096"/>
                <a:gridCol w="864096"/>
                <a:gridCol w="864096"/>
                <a:gridCol w="864096"/>
                <a:gridCol w="936104"/>
                <a:gridCol w="936104"/>
                <a:gridCol w="1619672"/>
              </a:tblGrid>
              <a:tr h="1177284">
                <a:tc>
                  <a:txBody>
                    <a:bodyPr/>
                    <a:lstStyle/>
                    <a:p>
                      <a:endParaRPr lang="tr-TR" sz="1600" dirty="0">
                        <a:solidFill>
                          <a:srgbClr val="1F497D"/>
                        </a:solidFill>
                        <a:effectLst/>
                        <a:latin typeface="Calibri"/>
                        <a:ea typeface="Times New Roman"/>
                      </a:endParaRPr>
                    </a:p>
                  </a:txBody>
                  <a:tcPr marL="63235" marR="63235" marT="0" marB="0">
                    <a:lnL w="19050" cap="flat" cmpd="sng" algn="ctr">
                      <a:solidFill>
                        <a:srgbClr val="4A442A"/>
                      </a:solidFill>
                      <a:prstDash val="solid"/>
                      <a:round/>
                      <a:headEnd type="none" w="med" len="med"/>
                      <a:tailEnd type="none" w="med" len="med"/>
                    </a:lnL>
                    <a:lnR>
                      <a:noFill/>
                    </a:lnR>
                    <a:lnT w="19050" cap="flat" cmpd="sng" algn="ctr">
                      <a:solidFill>
                        <a:srgbClr val="4A442A"/>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4BC96"/>
                    </a:solidFill>
                  </a:tcPr>
                </a:tc>
                <a:tc>
                  <a:txBody>
                    <a:bodyPr/>
                    <a:lstStyle/>
                    <a:p>
                      <a:pPr algn="ctr">
                        <a:lnSpc>
                          <a:spcPct val="115000"/>
                        </a:lnSpc>
                        <a:spcAft>
                          <a:spcPts val="0"/>
                        </a:spcAft>
                      </a:pPr>
                      <a:r>
                        <a:rPr lang="tr-TR" sz="1600" b="1" dirty="0">
                          <a:solidFill>
                            <a:srgbClr val="000000"/>
                          </a:solidFill>
                          <a:effectLst/>
                          <a:latin typeface="Calibri"/>
                          <a:ea typeface="Times New Roman"/>
                          <a:cs typeface="Calibri"/>
                        </a:rPr>
                        <a:t>2000</a:t>
                      </a:r>
                      <a:endParaRPr lang="tr-TR" sz="1600" dirty="0">
                        <a:solidFill>
                          <a:srgbClr val="1F497D"/>
                        </a:solidFill>
                        <a:effectLst/>
                        <a:latin typeface="Calibri"/>
                        <a:ea typeface="Calibri"/>
                        <a:cs typeface="Times New Roman"/>
                      </a:endParaRPr>
                    </a:p>
                  </a:txBody>
                  <a:tcPr marL="63235" marR="63235" marT="0" marB="0" anchor="ctr">
                    <a:lnL>
                      <a:noFill/>
                    </a:lnL>
                    <a:lnR>
                      <a:noFill/>
                    </a:lnR>
                    <a:lnT w="19050" cap="flat" cmpd="sng" algn="ctr">
                      <a:solidFill>
                        <a:srgbClr val="4A442A"/>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4BC96"/>
                    </a:solidFill>
                  </a:tcPr>
                </a:tc>
                <a:tc>
                  <a:txBody>
                    <a:bodyPr/>
                    <a:lstStyle/>
                    <a:p>
                      <a:pPr algn="ctr">
                        <a:lnSpc>
                          <a:spcPct val="115000"/>
                        </a:lnSpc>
                        <a:spcAft>
                          <a:spcPts val="0"/>
                        </a:spcAft>
                      </a:pPr>
                      <a:r>
                        <a:rPr lang="tr-TR" sz="1600" b="1" dirty="0">
                          <a:solidFill>
                            <a:srgbClr val="000000"/>
                          </a:solidFill>
                          <a:effectLst/>
                          <a:latin typeface="Calibri"/>
                          <a:ea typeface="Times New Roman"/>
                          <a:cs typeface="Calibri"/>
                        </a:rPr>
                        <a:t>2005</a:t>
                      </a:r>
                      <a:endParaRPr lang="tr-TR" sz="1600" dirty="0">
                        <a:solidFill>
                          <a:srgbClr val="1F497D"/>
                        </a:solidFill>
                        <a:effectLst/>
                        <a:latin typeface="Calibri"/>
                        <a:ea typeface="Calibri"/>
                        <a:cs typeface="Times New Roman"/>
                      </a:endParaRPr>
                    </a:p>
                  </a:txBody>
                  <a:tcPr marL="63235" marR="63235" marT="0" marB="0" anchor="ctr">
                    <a:lnL>
                      <a:noFill/>
                    </a:lnL>
                    <a:lnR>
                      <a:noFill/>
                    </a:lnR>
                    <a:lnT w="19050" cap="flat" cmpd="sng" algn="ctr">
                      <a:solidFill>
                        <a:srgbClr val="4A442A"/>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4BC96"/>
                    </a:solidFill>
                  </a:tcPr>
                </a:tc>
                <a:tc>
                  <a:txBody>
                    <a:bodyPr/>
                    <a:lstStyle/>
                    <a:p>
                      <a:pPr algn="ctr">
                        <a:lnSpc>
                          <a:spcPct val="115000"/>
                        </a:lnSpc>
                        <a:spcAft>
                          <a:spcPts val="0"/>
                        </a:spcAft>
                      </a:pPr>
                      <a:r>
                        <a:rPr lang="tr-TR" sz="1600" b="1" dirty="0">
                          <a:solidFill>
                            <a:srgbClr val="000000"/>
                          </a:solidFill>
                          <a:effectLst/>
                          <a:latin typeface="Calibri"/>
                          <a:ea typeface="Times New Roman"/>
                          <a:cs typeface="Calibri"/>
                        </a:rPr>
                        <a:t>2008</a:t>
                      </a:r>
                      <a:endParaRPr lang="tr-TR" sz="1600" dirty="0">
                        <a:solidFill>
                          <a:srgbClr val="1F497D"/>
                        </a:solidFill>
                        <a:effectLst/>
                        <a:latin typeface="Calibri"/>
                        <a:ea typeface="Calibri"/>
                        <a:cs typeface="Times New Roman"/>
                      </a:endParaRPr>
                    </a:p>
                  </a:txBody>
                  <a:tcPr marL="63235" marR="63235" marT="0" marB="0" anchor="ctr">
                    <a:lnL>
                      <a:noFill/>
                    </a:lnL>
                    <a:lnR>
                      <a:noFill/>
                    </a:lnR>
                    <a:lnT w="19050" cap="flat" cmpd="sng" algn="ctr">
                      <a:solidFill>
                        <a:srgbClr val="4A442A"/>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4BC96"/>
                    </a:solidFill>
                  </a:tcPr>
                </a:tc>
                <a:tc>
                  <a:txBody>
                    <a:bodyPr/>
                    <a:lstStyle/>
                    <a:p>
                      <a:pPr algn="ctr">
                        <a:lnSpc>
                          <a:spcPct val="115000"/>
                        </a:lnSpc>
                        <a:spcAft>
                          <a:spcPts val="0"/>
                        </a:spcAft>
                      </a:pPr>
                      <a:r>
                        <a:rPr lang="tr-TR" sz="1600" b="1" dirty="0">
                          <a:solidFill>
                            <a:srgbClr val="000000"/>
                          </a:solidFill>
                          <a:effectLst/>
                          <a:latin typeface="Calibri"/>
                          <a:ea typeface="Times New Roman"/>
                          <a:cs typeface="Calibri"/>
                        </a:rPr>
                        <a:t>2009</a:t>
                      </a:r>
                      <a:endParaRPr lang="tr-TR" sz="1600" dirty="0">
                        <a:solidFill>
                          <a:srgbClr val="1F497D"/>
                        </a:solidFill>
                        <a:effectLst/>
                        <a:latin typeface="Calibri"/>
                        <a:ea typeface="Calibri"/>
                        <a:cs typeface="Times New Roman"/>
                      </a:endParaRPr>
                    </a:p>
                  </a:txBody>
                  <a:tcPr marL="63235" marR="63235" marT="0" marB="0" anchor="ctr">
                    <a:lnL>
                      <a:noFill/>
                    </a:lnL>
                    <a:lnR>
                      <a:noFill/>
                    </a:lnR>
                    <a:lnT w="19050" cap="flat" cmpd="sng" algn="ctr">
                      <a:solidFill>
                        <a:srgbClr val="4A442A"/>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4BC96"/>
                    </a:solidFill>
                  </a:tcPr>
                </a:tc>
                <a:tc>
                  <a:txBody>
                    <a:bodyPr/>
                    <a:lstStyle/>
                    <a:p>
                      <a:pPr algn="ctr">
                        <a:lnSpc>
                          <a:spcPct val="115000"/>
                        </a:lnSpc>
                        <a:spcAft>
                          <a:spcPts val="0"/>
                        </a:spcAft>
                      </a:pPr>
                      <a:r>
                        <a:rPr lang="tr-TR" sz="1600" b="1" dirty="0">
                          <a:solidFill>
                            <a:srgbClr val="000000"/>
                          </a:solidFill>
                          <a:effectLst/>
                          <a:latin typeface="Calibri"/>
                          <a:ea typeface="Times New Roman"/>
                          <a:cs typeface="Calibri"/>
                        </a:rPr>
                        <a:t>2010</a:t>
                      </a:r>
                      <a:endParaRPr lang="tr-TR" sz="1600" dirty="0">
                        <a:solidFill>
                          <a:srgbClr val="1F497D"/>
                        </a:solidFill>
                        <a:effectLst/>
                        <a:latin typeface="Calibri"/>
                        <a:ea typeface="Calibri"/>
                        <a:cs typeface="Times New Roman"/>
                      </a:endParaRPr>
                    </a:p>
                  </a:txBody>
                  <a:tcPr marL="63235" marR="63235" marT="0" marB="0" anchor="ctr">
                    <a:lnL>
                      <a:noFill/>
                    </a:lnL>
                    <a:lnR>
                      <a:noFill/>
                    </a:lnR>
                    <a:lnT w="19050" cap="flat" cmpd="sng" algn="ctr">
                      <a:solidFill>
                        <a:srgbClr val="4A442A"/>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4BC96"/>
                    </a:solidFill>
                  </a:tcPr>
                </a:tc>
                <a:tc>
                  <a:txBody>
                    <a:bodyPr/>
                    <a:lstStyle/>
                    <a:p>
                      <a:r>
                        <a:rPr lang="tr-TR" b="1" dirty="0" smtClean="0"/>
                        <a:t>2011</a:t>
                      </a:r>
                      <a:endParaRPr lang="tr-TR" b="1" dirty="0"/>
                    </a:p>
                  </a:txBody>
                  <a:tcPr marL="63235" marR="63235" marT="0" marB="0" anchor="ctr">
                    <a:lnL>
                      <a:noFill/>
                    </a:lnL>
                    <a:lnR>
                      <a:noFill/>
                    </a:lnR>
                    <a:lnT w="19050" cap="flat" cmpd="sng" algn="ctr">
                      <a:solidFill>
                        <a:srgbClr val="4A442A"/>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4BC96"/>
                    </a:solidFill>
                  </a:tcPr>
                </a:tc>
                <a:tc>
                  <a:txBody>
                    <a:bodyPr/>
                    <a:lstStyle/>
                    <a:p>
                      <a:r>
                        <a:rPr lang="tr-TR" b="1" dirty="0" smtClean="0"/>
                        <a:t>2012</a:t>
                      </a:r>
                      <a:endParaRPr lang="tr-TR" b="1" dirty="0"/>
                    </a:p>
                  </a:txBody>
                  <a:tcPr marL="63235" marR="63235" marT="0" marB="0" anchor="ctr">
                    <a:lnL>
                      <a:noFill/>
                    </a:lnL>
                    <a:lnR>
                      <a:noFill/>
                    </a:lnR>
                    <a:lnT w="19050" cap="flat" cmpd="sng" algn="ctr">
                      <a:solidFill>
                        <a:srgbClr val="4A442A"/>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4BC96"/>
                    </a:solidFill>
                  </a:tcPr>
                </a:tc>
                <a:tc>
                  <a:txBody>
                    <a:bodyPr/>
                    <a:lstStyle/>
                    <a:p>
                      <a:pPr algn="ctr">
                        <a:lnSpc>
                          <a:spcPct val="115000"/>
                        </a:lnSpc>
                        <a:spcAft>
                          <a:spcPts val="0"/>
                        </a:spcAft>
                      </a:pPr>
                      <a:r>
                        <a:rPr lang="tr-TR" sz="1600" b="1" dirty="0">
                          <a:solidFill>
                            <a:srgbClr val="000000"/>
                          </a:solidFill>
                          <a:effectLst/>
                          <a:latin typeface="Calibri"/>
                          <a:ea typeface="Times New Roman"/>
                          <a:cs typeface="Calibri"/>
                        </a:rPr>
                        <a:t>Türkiye Üretiminin Dünya Üretimindeki Payı, </a:t>
                      </a:r>
                      <a:r>
                        <a:rPr lang="tr-TR" sz="1600" b="1" dirty="0" smtClean="0">
                          <a:solidFill>
                            <a:srgbClr val="000000"/>
                          </a:solidFill>
                          <a:effectLst/>
                          <a:latin typeface="Calibri"/>
                          <a:ea typeface="Times New Roman"/>
                          <a:cs typeface="Calibri"/>
                        </a:rPr>
                        <a:t>2011 </a:t>
                      </a:r>
                      <a:r>
                        <a:rPr lang="tr-TR" sz="1600" b="1" dirty="0">
                          <a:solidFill>
                            <a:srgbClr val="000000"/>
                          </a:solidFill>
                          <a:effectLst/>
                          <a:latin typeface="Calibri"/>
                          <a:ea typeface="Times New Roman"/>
                          <a:cs typeface="Calibri"/>
                        </a:rPr>
                        <a:t>(%)</a:t>
                      </a:r>
                      <a:endParaRPr lang="tr-TR" sz="1600" dirty="0">
                        <a:solidFill>
                          <a:srgbClr val="1F497D"/>
                        </a:solidFill>
                        <a:effectLst/>
                        <a:latin typeface="Calibri"/>
                        <a:ea typeface="Calibri"/>
                        <a:cs typeface="Times New Roman"/>
                      </a:endParaRPr>
                    </a:p>
                  </a:txBody>
                  <a:tcPr marL="63235" marR="63235" marT="0" marB="0" anchor="ctr">
                    <a:lnL>
                      <a:noFill/>
                    </a:lnL>
                    <a:lnR w="19050" cap="flat" cmpd="sng" algn="ctr">
                      <a:solidFill>
                        <a:srgbClr val="4A442A"/>
                      </a:solidFill>
                      <a:prstDash val="solid"/>
                      <a:round/>
                      <a:headEnd type="none" w="med" len="med"/>
                      <a:tailEnd type="none" w="med" len="med"/>
                    </a:lnR>
                    <a:lnT w="19050" cap="flat" cmpd="sng" algn="ctr">
                      <a:solidFill>
                        <a:srgbClr val="4A442A"/>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4BC96"/>
                    </a:solidFill>
                  </a:tcPr>
                </a:tc>
              </a:tr>
              <a:tr h="223229">
                <a:tc>
                  <a:txBody>
                    <a:bodyPr/>
                    <a:lstStyle/>
                    <a:p>
                      <a:pPr>
                        <a:lnSpc>
                          <a:spcPct val="115000"/>
                        </a:lnSpc>
                        <a:spcAft>
                          <a:spcPts val="0"/>
                        </a:spcAft>
                      </a:pPr>
                      <a:r>
                        <a:rPr lang="tr-TR" sz="1600" b="1">
                          <a:solidFill>
                            <a:srgbClr val="C00000"/>
                          </a:solidFill>
                          <a:effectLst/>
                          <a:latin typeface="Calibri"/>
                          <a:ea typeface="Times New Roman"/>
                          <a:cs typeface="Calibri"/>
                        </a:rPr>
                        <a:t>Türkiye</a:t>
                      </a:r>
                      <a:endParaRPr lang="tr-TR" sz="1600">
                        <a:solidFill>
                          <a:srgbClr val="1F497D"/>
                        </a:solidFill>
                        <a:effectLst/>
                        <a:latin typeface="Calibri"/>
                        <a:ea typeface="Calibri"/>
                        <a:cs typeface="Times New Roman"/>
                      </a:endParaRPr>
                    </a:p>
                  </a:txBody>
                  <a:tcPr marL="63235" marR="63235" marT="0" marB="0">
                    <a:lnL w="19050" cap="flat" cmpd="sng" algn="ctr">
                      <a:solidFill>
                        <a:srgbClr val="4A442A"/>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endParaRPr lang="tr-TR" sz="1600">
                        <a:solidFill>
                          <a:srgbClr val="1F497D"/>
                        </a:solidFill>
                        <a:effectLst/>
                        <a:latin typeface="Calibri"/>
                        <a:ea typeface="Times New Roman"/>
                      </a:endParaRPr>
                    </a:p>
                  </a:txBody>
                  <a:tcPr marL="63235" marR="63235" marT="0" marB="0" anchor="ctr">
                    <a:lnL w="12700" cap="flat" cmpd="sng" algn="ctr">
                      <a:solidFill>
                        <a:srgbClr val="808080"/>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endParaRPr lang="tr-TR" sz="1600">
                        <a:solidFill>
                          <a:srgbClr val="1F497D"/>
                        </a:solidFill>
                        <a:effectLst/>
                        <a:latin typeface="Calibri"/>
                        <a:ea typeface="Times New Roman"/>
                      </a:endParaRPr>
                    </a:p>
                  </a:txBody>
                  <a:tcPr marL="63235" marR="63235"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endParaRPr lang="tr-TR" sz="1600">
                        <a:solidFill>
                          <a:srgbClr val="1F497D"/>
                        </a:solidFill>
                        <a:effectLst/>
                        <a:latin typeface="Calibri"/>
                        <a:ea typeface="Times New Roman"/>
                      </a:endParaRPr>
                    </a:p>
                  </a:txBody>
                  <a:tcPr marL="63235" marR="63235"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endParaRPr lang="tr-TR" sz="1600" dirty="0">
                        <a:solidFill>
                          <a:srgbClr val="1F497D"/>
                        </a:solidFill>
                        <a:effectLst/>
                        <a:latin typeface="Calibri"/>
                        <a:ea typeface="Times New Roman"/>
                      </a:endParaRPr>
                    </a:p>
                  </a:txBody>
                  <a:tcPr marL="63235" marR="63235"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endParaRPr lang="tr-TR" sz="1600" dirty="0">
                        <a:solidFill>
                          <a:srgbClr val="1F497D"/>
                        </a:solidFill>
                        <a:effectLst/>
                        <a:latin typeface="Calibri"/>
                        <a:ea typeface="Times New Roman"/>
                      </a:endParaRPr>
                    </a:p>
                  </a:txBody>
                  <a:tcPr marL="63235" marR="63235"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endParaRPr lang="tr-TR"/>
                    </a:p>
                  </a:txBody>
                  <a:tcPr marL="63235" marR="63235"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endParaRPr lang="tr-TR"/>
                    </a:p>
                  </a:txBody>
                  <a:tcPr marL="63235" marR="63235"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endParaRPr lang="tr-TR" sz="1600">
                        <a:solidFill>
                          <a:srgbClr val="1F497D"/>
                        </a:solidFill>
                        <a:effectLst/>
                        <a:latin typeface="Calibri"/>
                        <a:ea typeface="Times New Roman"/>
                      </a:endParaRPr>
                    </a:p>
                  </a:txBody>
                  <a:tcPr marL="63235" marR="63235" marT="0" marB="0" anchor="ctr">
                    <a:lnL>
                      <a:noFill/>
                    </a:lnL>
                    <a:lnR w="19050" cap="flat" cmpd="sng" algn="ctr">
                      <a:solidFill>
                        <a:srgbClr val="4A442A"/>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92428">
                <a:tc>
                  <a:txBody>
                    <a:bodyPr/>
                    <a:lstStyle/>
                    <a:p>
                      <a:pPr>
                        <a:lnSpc>
                          <a:spcPct val="115000"/>
                        </a:lnSpc>
                        <a:spcAft>
                          <a:spcPts val="0"/>
                        </a:spcAft>
                      </a:pPr>
                      <a:r>
                        <a:rPr lang="tr-TR" sz="1600" b="1" dirty="0">
                          <a:solidFill>
                            <a:srgbClr val="000000"/>
                          </a:solidFill>
                          <a:effectLst/>
                          <a:latin typeface="Calibri"/>
                          <a:ea typeface="Times New Roman"/>
                          <a:cs typeface="Calibri"/>
                        </a:rPr>
                        <a:t> </a:t>
                      </a:r>
                      <a:r>
                        <a:rPr lang="tr-TR" sz="1600" b="1" dirty="0" smtClean="0">
                          <a:solidFill>
                            <a:srgbClr val="000000"/>
                          </a:solidFill>
                          <a:effectLst/>
                          <a:latin typeface="Calibri"/>
                          <a:ea typeface="Times New Roman"/>
                          <a:cs typeface="Calibri"/>
                        </a:rPr>
                        <a:t>Çiğ İnek </a:t>
                      </a:r>
                      <a:r>
                        <a:rPr lang="tr-TR" sz="1600" b="1" dirty="0">
                          <a:solidFill>
                            <a:srgbClr val="000000"/>
                          </a:solidFill>
                          <a:effectLst/>
                          <a:latin typeface="Calibri"/>
                          <a:ea typeface="Times New Roman"/>
                          <a:cs typeface="Calibri"/>
                        </a:rPr>
                        <a:t>Sütü</a:t>
                      </a:r>
                      <a:endParaRPr lang="tr-TR" sz="1600" dirty="0">
                        <a:solidFill>
                          <a:srgbClr val="1F497D"/>
                        </a:solidFill>
                        <a:effectLst/>
                        <a:latin typeface="Calibri"/>
                        <a:ea typeface="Calibri"/>
                        <a:cs typeface="Times New Roman"/>
                      </a:endParaRPr>
                    </a:p>
                  </a:txBody>
                  <a:tcPr marL="63235" marR="63235" marT="0" marB="0">
                    <a:lnL w="19050" cap="flat" cmpd="sng" algn="ctr">
                      <a:solidFill>
                        <a:srgbClr val="4A442A"/>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2,725</a:t>
                      </a:r>
                      <a:endParaRPr lang="tr-TR" sz="1600" dirty="0">
                        <a:solidFill>
                          <a:srgbClr val="1F497D"/>
                        </a:solidFill>
                        <a:effectLst/>
                        <a:latin typeface="Calibri"/>
                        <a:ea typeface="Calibri"/>
                        <a:cs typeface="Times New Roman"/>
                      </a:endParaRPr>
                    </a:p>
                  </a:txBody>
                  <a:tcPr marL="63235" marR="63235" marT="0" marB="0" anchor="ctr">
                    <a:lnL w="12700" cap="flat" cmpd="sng" algn="ctr">
                      <a:solidFill>
                        <a:srgbClr val="808080"/>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3,129</a:t>
                      </a:r>
                      <a:endParaRPr lang="tr-TR" sz="1600" dirty="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lnSpc>
                          <a:spcPct val="115000"/>
                        </a:lnSpc>
                        <a:spcAft>
                          <a:spcPts val="0"/>
                        </a:spcAft>
                      </a:pPr>
                      <a:r>
                        <a:rPr lang="tr-TR" sz="1600">
                          <a:solidFill>
                            <a:srgbClr val="000000"/>
                          </a:solidFill>
                          <a:effectLst/>
                          <a:latin typeface="Calibri"/>
                          <a:ea typeface="Times New Roman"/>
                          <a:cs typeface="Calibri"/>
                        </a:rPr>
                        <a:t>3,512</a:t>
                      </a:r>
                      <a:endParaRPr lang="tr-TR" sz="160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3,615</a:t>
                      </a:r>
                      <a:endParaRPr lang="tr-TR" sz="1600" dirty="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3,895</a:t>
                      </a:r>
                      <a:endParaRPr lang="tr-TR" sz="1600" dirty="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r>
                        <a:rPr lang="tr-TR" dirty="0" smtClean="0"/>
                        <a:t>4,307</a:t>
                      </a:r>
                      <a:endParaRPr lang="tr-TR" dirty="0"/>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r>
                        <a:rPr lang="tr-TR" dirty="0" smtClean="0"/>
                        <a:t>4,986</a:t>
                      </a:r>
                      <a:endParaRPr lang="tr-TR" dirty="0"/>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ctr">
                        <a:lnSpc>
                          <a:spcPct val="115000"/>
                        </a:lnSpc>
                        <a:spcAft>
                          <a:spcPts val="0"/>
                        </a:spcAft>
                      </a:pPr>
                      <a:r>
                        <a:rPr lang="tr-TR" sz="1600" dirty="0">
                          <a:solidFill>
                            <a:srgbClr val="000000"/>
                          </a:solidFill>
                          <a:effectLst/>
                          <a:latin typeface="Calibri"/>
                          <a:ea typeface="Times New Roman"/>
                          <a:cs typeface="Calibri"/>
                        </a:rPr>
                        <a:t>2.2</a:t>
                      </a:r>
                      <a:endParaRPr lang="tr-TR" sz="1600" dirty="0">
                        <a:solidFill>
                          <a:srgbClr val="1F497D"/>
                        </a:solidFill>
                        <a:effectLst/>
                        <a:latin typeface="Calibri"/>
                        <a:ea typeface="Calibri"/>
                        <a:cs typeface="Times New Roman"/>
                      </a:endParaRPr>
                    </a:p>
                  </a:txBody>
                  <a:tcPr marL="63235" marR="63235" marT="0" marB="0" anchor="ctr">
                    <a:lnL>
                      <a:noFill/>
                    </a:lnL>
                    <a:lnR w="19050" cap="flat" cmpd="sng" algn="ctr">
                      <a:solidFill>
                        <a:srgbClr val="4A442A"/>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r>
              <a:tr h="224651">
                <a:tc>
                  <a:txBody>
                    <a:bodyPr/>
                    <a:lstStyle/>
                    <a:p>
                      <a:pPr>
                        <a:lnSpc>
                          <a:spcPct val="115000"/>
                        </a:lnSpc>
                        <a:spcAft>
                          <a:spcPts val="0"/>
                        </a:spcAft>
                      </a:pPr>
                      <a:r>
                        <a:rPr lang="tr-TR" sz="1600" b="1" dirty="0">
                          <a:solidFill>
                            <a:srgbClr val="000000"/>
                          </a:solidFill>
                          <a:effectLst/>
                          <a:latin typeface="Calibri"/>
                          <a:ea typeface="Times New Roman"/>
                          <a:cs typeface="Calibri"/>
                        </a:rPr>
                        <a:t>  </a:t>
                      </a:r>
                      <a:r>
                        <a:rPr lang="tr-TR" sz="1600" b="1" dirty="0" smtClean="0">
                          <a:solidFill>
                            <a:srgbClr val="000000"/>
                          </a:solidFill>
                          <a:effectLst/>
                          <a:latin typeface="Calibri"/>
                          <a:ea typeface="Times New Roman"/>
                          <a:cs typeface="Calibri"/>
                        </a:rPr>
                        <a:t>Domates</a:t>
                      </a:r>
                      <a:endParaRPr lang="tr-TR" sz="1600" dirty="0">
                        <a:solidFill>
                          <a:srgbClr val="1F497D"/>
                        </a:solidFill>
                        <a:effectLst/>
                        <a:latin typeface="Calibri"/>
                        <a:ea typeface="Calibri"/>
                        <a:cs typeface="Times New Roman"/>
                      </a:endParaRPr>
                    </a:p>
                  </a:txBody>
                  <a:tcPr marL="63235" marR="63235" marT="0" marB="0">
                    <a:lnL w="19050" cap="flat" cmpd="sng" algn="ctr">
                      <a:solidFill>
                        <a:srgbClr val="4A442A"/>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Aft>
                          <a:spcPts val="0"/>
                        </a:spcAft>
                      </a:pPr>
                      <a:r>
                        <a:rPr lang="tr-TR" sz="1600">
                          <a:solidFill>
                            <a:srgbClr val="000000"/>
                          </a:solidFill>
                          <a:effectLst/>
                          <a:latin typeface="Calibri"/>
                          <a:ea typeface="Times New Roman"/>
                          <a:cs typeface="Calibri"/>
                        </a:rPr>
                        <a:t>2,793</a:t>
                      </a:r>
                      <a:endParaRPr lang="tr-TR" sz="1600">
                        <a:solidFill>
                          <a:srgbClr val="1F497D"/>
                        </a:solidFill>
                        <a:effectLst/>
                        <a:latin typeface="Calibri"/>
                        <a:ea typeface="Calibri"/>
                        <a:cs typeface="Times New Roman"/>
                      </a:endParaRPr>
                    </a:p>
                  </a:txBody>
                  <a:tcPr marL="63235" marR="63235" marT="0" marB="0"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Aft>
                          <a:spcPts val="0"/>
                        </a:spcAft>
                      </a:pPr>
                      <a:r>
                        <a:rPr lang="tr-TR" sz="1600">
                          <a:solidFill>
                            <a:srgbClr val="000000"/>
                          </a:solidFill>
                          <a:effectLst/>
                          <a:latin typeface="Calibri"/>
                          <a:ea typeface="Times New Roman"/>
                          <a:cs typeface="Calibri"/>
                        </a:rPr>
                        <a:t>3,157</a:t>
                      </a:r>
                      <a:endParaRPr lang="tr-TR" sz="160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3,451</a:t>
                      </a:r>
                      <a:endParaRPr lang="tr-TR" sz="1600" dirty="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3,376</a:t>
                      </a:r>
                      <a:endParaRPr lang="tr-TR" sz="1600" dirty="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3,158</a:t>
                      </a:r>
                      <a:endParaRPr lang="tr-TR" sz="1600" dirty="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r>
                        <a:rPr lang="tr-TR" dirty="0" smtClean="0"/>
                        <a:t>3,456</a:t>
                      </a:r>
                      <a:endParaRPr lang="tr-TR" dirty="0"/>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r>
                        <a:rPr lang="tr-TR" dirty="0" smtClean="0"/>
                        <a:t>3,565</a:t>
                      </a:r>
                      <a:endParaRPr lang="tr-TR" dirty="0"/>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15000"/>
                        </a:lnSpc>
                        <a:spcAft>
                          <a:spcPts val="0"/>
                        </a:spcAft>
                      </a:pPr>
                      <a:r>
                        <a:rPr lang="tr-TR" sz="1600" dirty="0">
                          <a:solidFill>
                            <a:srgbClr val="000000"/>
                          </a:solidFill>
                          <a:effectLst/>
                          <a:latin typeface="Calibri"/>
                          <a:ea typeface="Times New Roman"/>
                          <a:cs typeface="Calibri"/>
                        </a:rPr>
                        <a:t>5.9</a:t>
                      </a:r>
                      <a:endParaRPr lang="tr-TR" sz="1600" dirty="0">
                        <a:solidFill>
                          <a:srgbClr val="1F497D"/>
                        </a:solidFill>
                        <a:effectLst/>
                        <a:latin typeface="Calibri"/>
                        <a:ea typeface="Calibri"/>
                        <a:cs typeface="Times New Roman"/>
                      </a:endParaRPr>
                    </a:p>
                  </a:txBody>
                  <a:tcPr marL="63235" marR="63235" marT="0" marB="0" anchor="ctr">
                    <a:lnL>
                      <a:noFill/>
                    </a:lnL>
                    <a:lnR w="19050" cap="flat" cmpd="sng" algn="ctr">
                      <a:solidFill>
                        <a:srgbClr val="4A442A"/>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224651">
                <a:tc>
                  <a:txBody>
                    <a:bodyPr/>
                    <a:lstStyle/>
                    <a:p>
                      <a:pPr>
                        <a:lnSpc>
                          <a:spcPct val="115000"/>
                        </a:lnSpc>
                        <a:spcAft>
                          <a:spcPts val="0"/>
                        </a:spcAft>
                      </a:pPr>
                      <a:r>
                        <a:rPr lang="tr-TR" sz="1600" b="1" dirty="0">
                          <a:solidFill>
                            <a:srgbClr val="000000"/>
                          </a:solidFill>
                          <a:effectLst/>
                          <a:latin typeface="Calibri"/>
                          <a:ea typeface="Times New Roman"/>
                          <a:cs typeface="Calibri"/>
                        </a:rPr>
                        <a:t>  </a:t>
                      </a:r>
                      <a:r>
                        <a:rPr lang="tr-TR" sz="1600" b="1" dirty="0" smtClean="0">
                          <a:solidFill>
                            <a:srgbClr val="000000"/>
                          </a:solidFill>
                          <a:effectLst/>
                          <a:latin typeface="Calibri"/>
                          <a:ea typeface="Times New Roman"/>
                          <a:cs typeface="Calibri"/>
                        </a:rPr>
                        <a:t>Buğday</a:t>
                      </a:r>
                      <a:endParaRPr lang="tr-TR" sz="1600" dirty="0">
                        <a:solidFill>
                          <a:srgbClr val="1F497D"/>
                        </a:solidFill>
                        <a:effectLst/>
                        <a:latin typeface="Calibri"/>
                        <a:ea typeface="Calibri"/>
                        <a:cs typeface="Times New Roman"/>
                      </a:endParaRPr>
                    </a:p>
                  </a:txBody>
                  <a:tcPr marL="63235" marR="63235" marT="0" marB="0">
                    <a:lnL w="19050" cap="flat" cmpd="sng" algn="ctr">
                      <a:solidFill>
                        <a:srgbClr val="4A442A"/>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lnSpc>
                          <a:spcPct val="115000"/>
                        </a:lnSpc>
                        <a:spcAft>
                          <a:spcPts val="0"/>
                        </a:spcAft>
                      </a:pPr>
                      <a:r>
                        <a:rPr lang="tr-TR" sz="1600">
                          <a:solidFill>
                            <a:srgbClr val="000000"/>
                          </a:solidFill>
                          <a:effectLst/>
                          <a:latin typeface="Calibri"/>
                          <a:ea typeface="Times New Roman"/>
                          <a:cs typeface="Calibri"/>
                        </a:rPr>
                        <a:t>2,889</a:t>
                      </a:r>
                      <a:endParaRPr lang="tr-TR" sz="1600">
                        <a:solidFill>
                          <a:srgbClr val="1F497D"/>
                        </a:solidFill>
                        <a:effectLst/>
                        <a:latin typeface="Calibri"/>
                        <a:ea typeface="Calibri"/>
                        <a:cs typeface="Times New Roman"/>
                      </a:endParaRPr>
                    </a:p>
                  </a:txBody>
                  <a:tcPr marL="63235" marR="63235" marT="0" marB="0" anchor="ctr">
                    <a:lnL w="12700" cap="flat" cmpd="sng" algn="ctr">
                      <a:solidFill>
                        <a:srgbClr val="808080"/>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2,993</a:t>
                      </a:r>
                      <a:endParaRPr lang="tr-TR" sz="1600" dirty="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2,457</a:t>
                      </a:r>
                      <a:endParaRPr lang="tr-TR" sz="1600" dirty="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2,894</a:t>
                      </a:r>
                      <a:endParaRPr lang="tr-TR" sz="1600" dirty="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2,746</a:t>
                      </a:r>
                      <a:endParaRPr lang="tr-TR" sz="1600" dirty="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r>
                        <a:rPr lang="tr-TR" dirty="0" smtClean="0"/>
                        <a:t>3,155</a:t>
                      </a:r>
                      <a:endParaRPr lang="tr-TR" dirty="0"/>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r>
                        <a:rPr lang="tr-TR" dirty="0" smtClean="0"/>
                        <a:t>2,870</a:t>
                      </a:r>
                      <a:endParaRPr lang="tr-TR" dirty="0"/>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ctr">
                        <a:lnSpc>
                          <a:spcPct val="115000"/>
                        </a:lnSpc>
                        <a:spcAft>
                          <a:spcPts val="0"/>
                        </a:spcAft>
                      </a:pPr>
                      <a:r>
                        <a:rPr lang="tr-TR" sz="1600" dirty="0">
                          <a:solidFill>
                            <a:srgbClr val="000000"/>
                          </a:solidFill>
                          <a:effectLst/>
                          <a:latin typeface="Calibri"/>
                          <a:ea typeface="Times New Roman"/>
                          <a:cs typeface="Calibri"/>
                        </a:rPr>
                        <a:t>3.4</a:t>
                      </a:r>
                      <a:endParaRPr lang="tr-TR" sz="1600" dirty="0">
                        <a:solidFill>
                          <a:srgbClr val="1F497D"/>
                        </a:solidFill>
                        <a:effectLst/>
                        <a:latin typeface="Calibri"/>
                        <a:ea typeface="Calibri"/>
                        <a:cs typeface="Times New Roman"/>
                      </a:endParaRPr>
                    </a:p>
                  </a:txBody>
                  <a:tcPr marL="63235" marR="63235" marT="0" marB="0" anchor="ctr">
                    <a:lnL>
                      <a:noFill/>
                    </a:lnL>
                    <a:lnR w="19050" cap="flat" cmpd="sng" algn="ctr">
                      <a:solidFill>
                        <a:srgbClr val="4A442A"/>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r>
              <a:tr h="224651">
                <a:tc>
                  <a:txBody>
                    <a:bodyPr/>
                    <a:lstStyle/>
                    <a:p>
                      <a:pPr>
                        <a:lnSpc>
                          <a:spcPct val="115000"/>
                        </a:lnSpc>
                        <a:spcAft>
                          <a:spcPts val="0"/>
                        </a:spcAft>
                      </a:pPr>
                      <a:r>
                        <a:rPr lang="tr-TR" sz="1600" b="1" dirty="0">
                          <a:solidFill>
                            <a:srgbClr val="000000"/>
                          </a:solidFill>
                          <a:effectLst/>
                          <a:latin typeface="Calibri"/>
                          <a:ea typeface="Times New Roman"/>
                          <a:cs typeface="Calibri"/>
                        </a:rPr>
                        <a:t>  </a:t>
                      </a:r>
                      <a:r>
                        <a:rPr lang="tr-TR" sz="1600" b="1" dirty="0" smtClean="0">
                          <a:solidFill>
                            <a:srgbClr val="000000"/>
                          </a:solidFill>
                          <a:effectLst/>
                          <a:latin typeface="Calibri"/>
                          <a:ea typeface="Times New Roman"/>
                          <a:cs typeface="Calibri"/>
                        </a:rPr>
                        <a:t>Üzüm</a:t>
                      </a:r>
                      <a:endParaRPr lang="tr-TR" sz="1600" dirty="0">
                        <a:solidFill>
                          <a:srgbClr val="1F497D"/>
                        </a:solidFill>
                        <a:effectLst/>
                        <a:latin typeface="Calibri"/>
                        <a:ea typeface="Calibri"/>
                        <a:cs typeface="Times New Roman"/>
                      </a:endParaRPr>
                    </a:p>
                  </a:txBody>
                  <a:tcPr marL="63235" marR="63235" marT="0" marB="0">
                    <a:lnL w="19050" cap="flat" cmpd="sng" algn="ctr">
                      <a:solidFill>
                        <a:srgbClr val="4A442A"/>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Aft>
                          <a:spcPts val="0"/>
                        </a:spcAft>
                      </a:pPr>
                      <a:r>
                        <a:rPr lang="tr-TR" sz="1600">
                          <a:solidFill>
                            <a:srgbClr val="000000"/>
                          </a:solidFill>
                          <a:effectLst/>
                          <a:latin typeface="Calibri"/>
                          <a:ea typeface="Times New Roman"/>
                          <a:cs typeface="Calibri"/>
                        </a:rPr>
                        <a:t>2,058</a:t>
                      </a:r>
                      <a:endParaRPr lang="tr-TR" sz="1600">
                        <a:solidFill>
                          <a:srgbClr val="1F497D"/>
                        </a:solidFill>
                        <a:effectLst/>
                        <a:latin typeface="Calibri"/>
                        <a:ea typeface="Calibri"/>
                        <a:cs typeface="Times New Roman"/>
                      </a:endParaRPr>
                    </a:p>
                  </a:txBody>
                  <a:tcPr marL="63235" marR="63235" marT="0" marB="0"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Aft>
                          <a:spcPts val="0"/>
                        </a:spcAft>
                      </a:pPr>
                      <a:r>
                        <a:rPr lang="tr-TR" sz="1600">
                          <a:solidFill>
                            <a:srgbClr val="000000"/>
                          </a:solidFill>
                          <a:effectLst/>
                          <a:latin typeface="Calibri"/>
                          <a:ea typeface="Times New Roman"/>
                          <a:cs typeface="Calibri"/>
                        </a:rPr>
                        <a:t>2,201</a:t>
                      </a:r>
                      <a:endParaRPr lang="tr-TR" sz="160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Aft>
                          <a:spcPts val="0"/>
                        </a:spcAft>
                      </a:pPr>
                      <a:r>
                        <a:rPr lang="tr-TR" sz="1600">
                          <a:solidFill>
                            <a:srgbClr val="000000"/>
                          </a:solidFill>
                          <a:effectLst/>
                          <a:latin typeface="Calibri"/>
                          <a:ea typeface="Times New Roman"/>
                          <a:cs typeface="Calibri"/>
                        </a:rPr>
                        <a:t>2,240</a:t>
                      </a:r>
                      <a:endParaRPr lang="tr-TR" sz="160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2,438</a:t>
                      </a:r>
                      <a:endParaRPr lang="tr-TR" sz="1600" dirty="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2,432</a:t>
                      </a:r>
                      <a:endParaRPr lang="tr-TR" sz="1600" dirty="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r>
                        <a:rPr lang="tr-TR" dirty="0" smtClean="0"/>
                        <a:t>2,455</a:t>
                      </a:r>
                      <a:endParaRPr lang="tr-TR" dirty="0"/>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r>
                        <a:rPr lang="tr-TR" dirty="0" smtClean="0"/>
                        <a:t>2,455</a:t>
                      </a:r>
                      <a:endParaRPr lang="tr-TR" dirty="0"/>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15000"/>
                        </a:lnSpc>
                        <a:spcAft>
                          <a:spcPts val="0"/>
                        </a:spcAft>
                      </a:pPr>
                      <a:r>
                        <a:rPr lang="tr-TR" sz="1600" dirty="0">
                          <a:solidFill>
                            <a:srgbClr val="000000"/>
                          </a:solidFill>
                          <a:effectLst/>
                          <a:latin typeface="Calibri"/>
                          <a:ea typeface="Times New Roman"/>
                          <a:cs typeface="Calibri"/>
                        </a:rPr>
                        <a:t>6.2</a:t>
                      </a:r>
                      <a:endParaRPr lang="tr-TR" sz="1600" dirty="0">
                        <a:solidFill>
                          <a:srgbClr val="1F497D"/>
                        </a:solidFill>
                        <a:effectLst/>
                        <a:latin typeface="Calibri"/>
                        <a:ea typeface="Calibri"/>
                        <a:cs typeface="Times New Roman"/>
                      </a:endParaRPr>
                    </a:p>
                  </a:txBody>
                  <a:tcPr marL="63235" marR="63235" marT="0" marB="0" anchor="ctr">
                    <a:lnL>
                      <a:noFill/>
                    </a:lnL>
                    <a:lnR w="19050" cap="flat" cmpd="sng" algn="ctr">
                      <a:solidFill>
                        <a:srgbClr val="4A442A"/>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224651">
                <a:tc>
                  <a:txBody>
                    <a:bodyPr/>
                    <a:lstStyle/>
                    <a:p>
                      <a:pPr>
                        <a:lnSpc>
                          <a:spcPct val="115000"/>
                        </a:lnSpc>
                        <a:spcAft>
                          <a:spcPts val="0"/>
                        </a:spcAft>
                      </a:pPr>
                      <a:r>
                        <a:rPr lang="tr-TR" sz="1600" b="1" dirty="0">
                          <a:solidFill>
                            <a:srgbClr val="000000"/>
                          </a:solidFill>
                          <a:effectLst/>
                          <a:latin typeface="Calibri"/>
                          <a:ea typeface="Times New Roman"/>
                          <a:cs typeface="Calibri"/>
                        </a:rPr>
                        <a:t>  </a:t>
                      </a:r>
                      <a:r>
                        <a:rPr lang="tr-TR" sz="1600" b="1" dirty="0" smtClean="0">
                          <a:solidFill>
                            <a:srgbClr val="000000"/>
                          </a:solidFill>
                          <a:effectLst/>
                          <a:latin typeface="Calibri"/>
                          <a:ea typeface="Times New Roman"/>
                          <a:cs typeface="Calibri"/>
                        </a:rPr>
                        <a:t>Tavuk </a:t>
                      </a:r>
                      <a:r>
                        <a:rPr lang="tr-TR" sz="1600" b="1" dirty="0">
                          <a:solidFill>
                            <a:srgbClr val="000000"/>
                          </a:solidFill>
                          <a:effectLst/>
                          <a:latin typeface="Calibri"/>
                          <a:ea typeface="Times New Roman"/>
                          <a:cs typeface="Calibri"/>
                        </a:rPr>
                        <a:t>Eti</a:t>
                      </a:r>
                      <a:endParaRPr lang="tr-TR" sz="1600" dirty="0">
                        <a:solidFill>
                          <a:srgbClr val="1F497D"/>
                        </a:solidFill>
                        <a:effectLst/>
                        <a:latin typeface="Calibri"/>
                        <a:ea typeface="Calibri"/>
                        <a:cs typeface="Times New Roman"/>
                      </a:endParaRPr>
                    </a:p>
                  </a:txBody>
                  <a:tcPr marL="63235" marR="63235" marT="0" marB="0">
                    <a:lnL w="19050" cap="flat" cmpd="sng" algn="ctr">
                      <a:solidFill>
                        <a:srgbClr val="4A442A"/>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lnSpc>
                          <a:spcPct val="115000"/>
                        </a:lnSpc>
                        <a:spcAft>
                          <a:spcPts val="0"/>
                        </a:spcAft>
                      </a:pPr>
                      <a:r>
                        <a:rPr lang="tr-TR" sz="1600">
                          <a:solidFill>
                            <a:srgbClr val="000000"/>
                          </a:solidFill>
                          <a:effectLst/>
                          <a:latin typeface="Calibri"/>
                          <a:ea typeface="Times New Roman"/>
                          <a:cs typeface="Calibri"/>
                        </a:rPr>
                        <a:t>904</a:t>
                      </a:r>
                      <a:endParaRPr lang="tr-TR" sz="1600">
                        <a:solidFill>
                          <a:srgbClr val="1F497D"/>
                        </a:solidFill>
                        <a:effectLst/>
                        <a:latin typeface="Calibri"/>
                        <a:ea typeface="Calibri"/>
                        <a:cs typeface="Times New Roman"/>
                      </a:endParaRPr>
                    </a:p>
                  </a:txBody>
                  <a:tcPr marL="63235" marR="63235" marT="0" marB="0" anchor="ctr">
                    <a:lnL w="12700" cap="flat" cmpd="sng" algn="ctr">
                      <a:solidFill>
                        <a:srgbClr val="808080"/>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1,344</a:t>
                      </a:r>
                      <a:endParaRPr lang="tr-TR" sz="1600" dirty="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lnSpc>
                          <a:spcPct val="115000"/>
                        </a:lnSpc>
                        <a:spcAft>
                          <a:spcPts val="0"/>
                        </a:spcAft>
                      </a:pPr>
                      <a:r>
                        <a:rPr lang="tr-TR" sz="1600">
                          <a:solidFill>
                            <a:srgbClr val="000000"/>
                          </a:solidFill>
                          <a:effectLst/>
                          <a:latin typeface="Calibri"/>
                          <a:ea typeface="Times New Roman"/>
                          <a:cs typeface="Calibri"/>
                        </a:rPr>
                        <a:t>1,547</a:t>
                      </a:r>
                      <a:endParaRPr lang="tr-TR" sz="160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1,877</a:t>
                      </a:r>
                      <a:endParaRPr lang="tr-TR" sz="1600" dirty="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2,090</a:t>
                      </a:r>
                      <a:endParaRPr lang="tr-TR" sz="1600" dirty="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r>
                        <a:rPr lang="tr-TR" dirty="0" smtClean="0"/>
                        <a:t>2,298</a:t>
                      </a:r>
                      <a:endParaRPr lang="tr-TR" dirty="0"/>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r>
                        <a:rPr lang="tr-TR" dirty="0" smtClean="0"/>
                        <a:t>2,444</a:t>
                      </a:r>
                      <a:endParaRPr lang="tr-TR" dirty="0"/>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ctr">
                        <a:lnSpc>
                          <a:spcPct val="115000"/>
                        </a:lnSpc>
                        <a:spcAft>
                          <a:spcPts val="0"/>
                        </a:spcAft>
                      </a:pPr>
                      <a:r>
                        <a:rPr lang="tr-TR" sz="1600" dirty="0">
                          <a:solidFill>
                            <a:srgbClr val="000000"/>
                          </a:solidFill>
                          <a:effectLst/>
                          <a:latin typeface="Calibri"/>
                          <a:ea typeface="Times New Roman"/>
                          <a:cs typeface="Calibri"/>
                        </a:rPr>
                        <a:t>1.7</a:t>
                      </a:r>
                      <a:endParaRPr lang="tr-TR" sz="1600" dirty="0">
                        <a:solidFill>
                          <a:srgbClr val="1F497D"/>
                        </a:solidFill>
                        <a:effectLst/>
                        <a:latin typeface="Calibri"/>
                        <a:ea typeface="Calibri"/>
                        <a:cs typeface="Times New Roman"/>
                      </a:endParaRPr>
                    </a:p>
                  </a:txBody>
                  <a:tcPr marL="63235" marR="63235" marT="0" marB="0" anchor="ctr">
                    <a:lnL>
                      <a:noFill/>
                    </a:lnL>
                    <a:lnR w="19050" cap="flat" cmpd="sng" algn="ctr">
                      <a:solidFill>
                        <a:srgbClr val="4A442A"/>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r>
              <a:tr h="254488">
                <a:tc>
                  <a:txBody>
                    <a:bodyPr/>
                    <a:lstStyle/>
                    <a:p>
                      <a:pPr>
                        <a:lnSpc>
                          <a:spcPct val="115000"/>
                        </a:lnSpc>
                        <a:spcAft>
                          <a:spcPts val="0"/>
                        </a:spcAft>
                      </a:pPr>
                      <a:r>
                        <a:rPr lang="tr-TR" sz="1600" b="1" dirty="0">
                          <a:solidFill>
                            <a:srgbClr val="C00000"/>
                          </a:solidFill>
                          <a:effectLst/>
                          <a:latin typeface="Calibri"/>
                          <a:ea typeface="Times New Roman"/>
                          <a:cs typeface="Calibri"/>
                        </a:rPr>
                        <a:t>Dünya</a:t>
                      </a:r>
                      <a:endParaRPr lang="tr-TR" sz="1600" dirty="0">
                        <a:solidFill>
                          <a:srgbClr val="1F497D"/>
                        </a:solidFill>
                        <a:effectLst/>
                        <a:latin typeface="Calibri"/>
                        <a:ea typeface="Calibri"/>
                        <a:cs typeface="Times New Roman"/>
                      </a:endParaRPr>
                    </a:p>
                  </a:txBody>
                  <a:tcPr marL="63235" marR="63235" marT="0" marB="0">
                    <a:lnL w="19050" cap="flat" cmpd="sng" algn="ctr">
                      <a:solidFill>
                        <a:srgbClr val="4A442A"/>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endParaRPr lang="tr-TR" sz="1600">
                        <a:solidFill>
                          <a:srgbClr val="1F497D"/>
                        </a:solidFill>
                        <a:effectLst/>
                        <a:latin typeface="Calibri"/>
                        <a:ea typeface="Times New Roman"/>
                      </a:endParaRPr>
                    </a:p>
                  </a:txBody>
                  <a:tcPr marL="63235" marR="63235" marT="0" marB="0"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endParaRPr lang="tr-TR" sz="1600" dirty="0">
                        <a:solidFill>
                          <a:srgbClr val="1F497D"/>
                        </a:solidFill>
                        <a:effectLst/>
                        <a:latin typeface="Calibri"/>
                        <a:ea typeface="Times New Roman"/>
                      </a:endParaRPr>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endParaRPr lang="tr-TR" sz="1600" dirty="0">
                        <a:solidFill>
                          <a:srgbClr val="1F497D"/>
                        </a:solidFill>
                        <a:effectLst/>
                        <a:latin typeface="Calibri"/>
                        <a:ea typeface="Times New Roman"/>
                      </a:endParaRPr>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endParaRPr lang="tr-TR" sz="1600" dirty="0">
                        <a:solidFill>
                          <a:srgbClr val="1F497D"/>
                        </a:solidFill>
                        <a:effectLst/>
                        <a:latin typeface="Calibri"/>
                        <a:ea typeface="Times New Roman"/>
                      </a:endParaRPr>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endParaRPr lang="tr-TR" sz="1600" dirty="0">
                        <a:solidFill>
                          <a:srgbClr val="1F497D"/>
                        </a:solidFill>
                        <a:effectLst/>
                        <a:latin typeface="Calibri"/>
                        <a:ea typeface="Times New Roman"/>
                      </a:endParaRPr>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endParaRPr lang="tr-TR" dirty="0"/>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endParaRPr lang="tr-TR" dirty="0"/>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endParaRPr lang="tr-TR" sz="1600" dirty="0">
                        <a:solidFill>
                          <a:srgbClr val="1F497D"/>
                        </a:solidFill>
                        <a:effectLst/>
                        <a:latin typeface="Calibri"/>
                        <a:ea typeface="Times New Roman"/>
                      </a:endParaRPr>
                    </a:p>
                  </a:txBody>
                  <a:tcPr marL="63235" marR="63235" marT="0" marB="0" anchor="ctr">
                    <a:lnL>
                      <a:noFill/>
                    </a:lnL>
                    <a:lnR w="19050" cap="flat" cmpd="sng" algn="ctr">
                      <a:solidFill>
                        <a:srgbClr val="4A442A"/>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r>
              <a:tr h="392428">
                <a:tc>
                  <a:txBody>
                    <a:bodyPr/>
                    <a:lstStyle/>
                    <a:p>
                      <a:pPr>
                        <a:lnSpc>
                          <a:spcPct val="115000"/>
                        </a:lnSpc>
                        <a:spcAft>
                          <a:spcPts val="0"/>
                        </a:spcAft>
                      </a:pPr>
                      <a:r>
                        <a:rPr lang="tr-TR" sz="1600" b="1" dirty="0">
                          <a:solidFill>
                            <a:srgbClr val="000000"/>
                          </a:solidFill>
                          <a:effectLst/>
                          <a:latin typeface="Calibri"/>
                          <a:ea typeface="Times New Roman"/>
                          <a:cs typeface="Calibri"/>
                        </a:rPr>
                        <a:t>  </a:t>
                      </a:r>
                      <a:r>
                        <a:rPr lang="tr-TR" sz="1600" b="1" dirty="0" smtClean="0">
                          <a:solidFill>
                            <a:srgbClr val="000000"/>
                          </a:solidFill>
                          <a:effectLst/>
                          <a:latin typeface="Calibri"/>
                          <a:ea typeface="Times New Roman"/>
                          <a:cs typeface="Calibri"/>
                        </a:rPr>
                        <a:t>Çiğ </a:t>
                      </a:r>
                      <a:r>
                        <a:rPr lang="tr-TR" sz="1600" b="1" dirty="0">
                          <a:solidFill>
                            <a:srgbClr val="000000"/>
                          </a:solidFill>
                          <a:effectLst/>
                          <a:latin typeface="Calibri"/>
                          <a:ea typeface="Times New Roman"/>
                          <a:cs typeface="Calibri"/>
                        </a:rPr>
                        <a:t>İnek Sütü</a:t>
                      </a:r>
                      <a:endParaRPr lang="tr-TR" sz="1600" dirty="0">
                        <a:solidFill>
                          <a:srgbClr val="1F497D"/>
                        </a:solidFill>
                        <a:effectLst/>
                        <a:latin typeface="Calibri"/>
                        <a:ea typeface="Calibri"/>
                        <a:cs typeface="Times New Roman"/>
                      </a:endParaRPr>
                    </a:p>
                  </a:txBody>
                  <a:tcPr marL="63235" marR="63235" marT="0" marB="0">
                    <a:lnL w="19050" cap="flat" cmpd="sng" algn="ctr">
                      <a:solidFill>
                        <a:srgbClr val="4A442A"/>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147,000</a:t>
                      </a:r>
                      <a:endParaRPr lang="tr-TR" sz="1600" dirty="0">
                        <a:solidFill>
                          <a:srgbClr val="1F497D"/>
                        </a:solidFill>
                        <a:effectLst/>
                        <a:latin typeface="Calibri"/>
                        <a:ea typeface="Calibri"/>
                        <a:cs typeface="Times New Roman"/>
                      </a:endParaRPr>
                    </a:p>
                  </a:txBody>
                  <a:tcPr marL="63235" marR="63235" marT="0" marB="0"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Aft>
                          <a:spcPts val="0"/>
                        </a:spcAft>
                      </a:pPr>
                      <a:r>
                        <a:rPr lang="tr-TR" sz="1600">
                          <a:solidFill>
                            <a:srgbClr val="000000"/>
                          </a:solidFill>
                          <a:effectLst/>
                          <a:latin typeface="Calibri"/>
                          <a:ea typeface="Times New Roman"/>
                          <a:cs typeface="Calibri"/>
                        </a:rPr>
                        <a:t>163,000</a:t>
                      </a:r>
                      <a:endParaRPr lang="tr-TR" sz="160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Aft>
                          <a:spcPts val="0"/>
                        </a:spcAft>
                      </a:pPr>
                      <a:r>
                        <a:rPr lang="tr-TR" sz="1600">
                          <a:solidFill>
                            <a:srgbClr val="000000"/>
                          </a:solidFill>
                          <a:effectLst/>
                          <a:latin typeface="Calibri"/>
                          <a:ea typeface="Times New Roman"/>
                          <a:cs typeface="Calibri"/>
                        </a:rPr>
                        <a:t>174,965</a:t>
                      </a:r>
                      <a:endParaRPr lang="tr-TR" sz="160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Aft>
                          <a:spcPts val="0"/>
                        </a:spcAft>
                      </a:pPr>
                      <a:r>
                        <a:rPr lang="tr-TR" sz="1600">
                          <a:solidFill>
                            <a:srgbClr val="000000"/>
                          </a:solidFill>
                          <a:effectLst/>
                          <a:latin typeface="Calibri"/>
                          <a:ea typeface="Times New Roman"/>
                          <a:cs typeface="Calibri"/>
                        </a:rPr>
                        <a:t>176,000</a:t>
                      </a:r>
                      <a:endParaRPr lang="tr-TR" sz="160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179,193</a:t>
                      </a:r>
                      <a:endParaRPr lang="tr-TR" sz="1600" dirty="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r>
                        <a:rPr lang="tr-TR" dirty="0" smtClean="0"/>
                        <a:t>183,583</a:t>
                      </a:r>
                      <a:endParaRPr lang="tr-TR" dirty="0"/>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r>
                        <a:rPr lang="tr-TR" dirty="0" smtClean="0"/>
                        <a:t>187,277</a:t>
                      </a:r>
                      <a:endParaRPr lang="tr-TR" dirty="0"/>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endParaRPr lang="tr-TR" sz="1600" dirty="0">
                        <a:solidFill>
                          <a:srgbClr val="1F497D"/>
                        </a:solidFill>
                        <a:effectLst/>
                        <a:latin typeface="Calibri"/>
                        <a:ea typeface="Times New Roman"/>
                      </a:endParaRPr>
                    </a:p>
                  </a:txBody>
                  <a:tcPr marL="63235" marR="63235" marT="0" marB="0" anchor="ctr">
                    <a:lnL>
                      <a:noFill/>
                    </a:lnL>
                    <a:lnR w="19050" cap="flat" cmpd="sng" algn="ctr">
                      <a:solidFill>
                        <a:srgbClr val="4A442A"/>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392428">
                <a:tc>
                  <a:txBody>
                    <a:bodyPr/>
                    <a:lstStyle/>
                    <a:p>
                      <a:pPr>
                        <a:lnSpc>
                          <a:spcPct val="115000"/>
                        </a:lnSpc>
                        <a:spcAft>
                          <a:spcPts val="0"/>
                        </a:spcAft>
                      </a:pPr>
                      <a:r>
                        <a:rPr lang="tr-TR" sz="1600" b="1" dirty="0">
                          <a:solidFill>
                            <a:srgbClr val="000000"/>
                          </a:solidFill>
                          <a:effectLst/>
                          <a:latin typeface="Calibri"/>
                          <a:ea typeface="Times New Roman"/>
                          <a:cs typeface="Calibri"/>
                        </a:rPr>
                        <a:t>  </a:t>
                      </a:r>
                      <a:r>
                        <a:rPr lang="tr-TR" sz="1600" b="1" dirty="0" smtClean="0">
                          <a:solidFill>
                            <a:srgbClr val="000000"/>
                          </a:solidFill>
                          <a:effectLst/>
                          <a:latin typeface="Calibri"/>
                          <a:ea typeface="Times New Roman"/>
                          <a:cs typeface="Calibri"/>
                        </a:rPr>
                        <a:t>Domates</a:t>
                      </a:r>
                      <a:endParaRPr lang="tr-TR" sz="1600" dirty="0">
                        <a:solidFill>
                          <a:srgbClr val="1F497D"/>
                        </a:solidFill>
                        <a:effectLst/>
                        <a:latin typeface="Calibri"/>
                        <a:ea typeface="Calibri"/>
                        <a:cs typeface="Times New Roman"/>
                      </a:endParaRPr>
                    </a:p>
                  </a:txBody>
                  <a:tcPr marL="63235" marR="63235" marT="0" marB="0">
                    <a:lnL w="19050" cap="flat" cmpd="sng" algn="ctr">
                      <a:solidFill>
                        <a:srgbClr val="4A442A"/>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40,138</a:t>
                      </a:r>
                      <a:endParaRPr lang="tr-TR" sz="1600" dirty="0">
                        <a:solidFill>
                          <a:srgbClr val="1F497D"/>
                        </a:solidFill>
                        <a:effectLst/>
                        <a:latin typeface="Calibri"/>
                        <a:ea typeface="Calibri"/>
                        <a:cs typeface="Times New Roman"/>
                      </a:endParaRPr>
                    </a:p>
                  </a:txBody>
                  <a:tcPr marL="63235" marR="63235" marT="0" marB="0" anchor="ctr">
                    <a:lnL w="12700" cap="flat" cmpd="sng" algn="ctr">
                      <a:solidFill>
                        <a:srgbClr val="808080"/>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46,573</a:t>
                      </a:r>
                      <a:endParaRPr lang="tr-TR" sz="1600" dirty="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lnSpc>
                          <a:spcPct val="115000"/>
                        </a:lnSpc>
                        <a:spcAft>
                          <a:spcPts val="0"/>
                        </a:spcAft>
                      </a:pPr>
                      <a:r>
                        <a:rPr lang="tr-TR" sz="1600">
                          <a:solidFill>
                            <a:srgbClr val="000000"/>
                          </a:solidFill>
                          <a:effectLst/>
                          <a:latin typeface="Calibri"/>
                          <a:ea typeface="Times New Roman"/>
                          <a:cs typeface="Calibri"/>
                        </a:rPr>
                        <a:t>51,507</a:t>
                      </a:r>
                      <a:endParaRPr lang="tr-TR" sz="160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56,219</a:t>
                      </a:r>
                      <a:endParaRPr lang="tr-TR" sz="1600" dirty="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53,270</a:t>
                      </a:r>
                      <a:endParaRPr lang="tr-TR" sz="1600" dirty="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r>
                        <a:rPr lang="tr-TR" dirty="0" smtClean="0"/>
                        <a:t>58,223</a:t>
                      </a:r>
                      <a:endParaRPr lang="tr-TR" dirty="0"/>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r>
                        <a:rPr lang="tr-TR" dirty="0" smtClean="0"/>
                        <a:t>59,108</a:t>
                      </a:r>
                      <a:endParaRPr lang="tr-TR" dirty="0"/>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endParaRPr lang="tr-TR" sz="1600" dirty="0">
                        <a:solidFill>
                          <a:srgbClr val="1F497D"/>
                        </a:solidFill>
                        <a:effectLst/>
                        <a:latin typeface="Calibri"/>
                        <a:ea typeface="Times New Roman"/>
                      </a:endParaRPr>
                    </a:p>
                  </a:txBody>
                  <a:tcPr marL="63235" marR="63235" marT="0" marB="0" anchor="ctr">
                    <a:lnL>
                      <a:noFill/>
                    </a:lnL>
                    <a:lnR w="19050" cap="flat" cmpd="sng" algn="ctr">
                      <a:solidFill>
                        <a:srgbClr val="4A442A"/>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r>
              <a:tr h="392428">
                <a:tc>
                  <a:txBody>
                    <a:bodyPr/>
                    <a:lstStyle/>
                    <a:p>
                      <a:pPr>
                        <a:lnSpc>
                          <a:spcPct val="115000"/>
                        </a:lnSpc>
                        <a:spcAft>
                          <a:spcPts val="0"/>
                        </a:spcAft>
                      </a:pPr>
                      <a:r>
                        <a:rPr lang="tr-TR" sz="1600" b="1" dirty="0">
                          <a:solidFill>
                            <a:srgbClr val="000000"/>
                          </a:solidFill>
                          <a:effectLst/>
                          <a:latin typeface="Calibri"/>
                          <a:ea typeface="Times New Roman"/>
                          <a:cs typeface="Calibri"/>
                        </a:rPr>
                        <a:t>  </a:t>
                      </a:r>
                      <a:r>
                        <a:rPr lang="tr-TR" sz="1600" b="1" dirty="0" smtClean="0">
                          <a:solidFill>
                            <a:srgbClr val="000000"/>
                          </a:solidFill>
                          <a:effectLst/>
                          <a:latin typeface="Calibri"/>
                          <a:ea typeface="Times New Roman"/>
                          <a:cs typeface="Calibri"/>
                        </a:rPr>
                        <a:t>Buğday</a:t>
                      </a:r>
                      <a:endParaRPr lang="tr-TR" sz="1600" dirty="0">
                        <a:solidFill>
                          <a:srgbClr val="1F497D"/>
                        </a:solidFill>
                        <a:effectLst/>
                        <a:latin typeface="Calibri"/>
                        <a:ea typeface="Calibri"/>
                        <a:cs typeface="Times New Roman"/>
                      </a:endParaRPr>
                    </a:p>
                  </a:txBody>
                  <a:tcPr marL="63235" marR="63235" marT="0" marB="0">
                    <a:lnL w="19050" cap="flat" cmpd="sng" algn="ctr">
                      <a:solidFill>
                        <a:srgbClr val="4A442A"/>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Aft>
                          <a:spcPts val="0"/>
                        </a:spcAft>
                      </a:pPr>
                      <a:r>
                        <a:rPr lang="tr-TR" sz="1600">
                          <a:solidFill>
                            <a:srgbClr val="000000"/>
                          </a:solidFill>
                          <a:effectLst/>
                          <a:latin typeface="Calibri"/>
                          <a:ea typeface="Times New Roman"/>
                          <a:cs typeface="Calibri"/>
                        </a:rPr>
                        <a:t>71,590</a:t>
                      </a:r>
                      <a:endParaRPr lang="tr-TR" sz="1600">
                        <a:solidFill>
                          <a:srgbClr val="1F497D"/>
                        </a:solidFill>
                        <a:effectLst/>
                        <a:latin typeface="Calibri"/>
                        <a:ea typeface="Calibri"/>
                        <a:cs typeface="Times New Roman"/>
                      </a:endParaRPr>
                    </a:p>
                  </a:txBody>
                  <a:tcPr marL="63235" marR="63235" marT="0" marB="0"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Aft>
                          <a:spcPts val="0"/>
                        </a:spcAft>
                      </a:pPr>
                      <a:r>
                        <a:rPr lang="tr-TR" sz="1600">
                          <a:solidFill>
                            <a:srgbClr val="000000"/>
                          </a:solidFill>
                          <a:effectLst/>
                          <a:latin typeface="Calibri"/>
                          <a:ea typeface="Times New Roman"/>
                          <a:cs typeface="Calibri"/>
                        </a:rPr>
                        <a:t>75,557</a:t>
                      </a:r>
                      <a:endParaRPr lang="tr-TR" sz="160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Aft>
                          <a:spcPts val="0"/>
                        </a:spcAft>
                      </a:pPr>
                      <a:r>
                        <a:rPr lang="tr-TR" sz="1600">
                          <a:solidFill>
                            <a:srgbClr val="000000"/>
                          </a:solidFill>
                          <a:effectLst/>
                          <a:latin typeface="Calibri"/>
                          <a:ea typeface="Times New Roman"/>
                          <a:cs typeface="Calibri"/>
                        </a:rPr>
                        <a:t>81,956</a:t>
                      </a:r>
                      <a:endParaRPr lang="tr-TR" sz="160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Aft>
                          <a:spcPts val="0"/>
                        </a:spcAft>
                      </a:pPr>
                      <a:r>
                        <a:rPr lang="tr-TR" sz="1600">
                          <a:solidFill>
                            <a:srgbClr val="000000"/>
                          </a:solidFill>
                          <a:effectLst/>
                          <a:latin typeface="Calibri"/>
                          <a:ea typeface="Times New Roman"/>
                          <a:cs typeface="Calibri"/>
                        </a:rPr>
                        <a:t>85,614</a:t>
                      </a:r>
                      <a:endParaRPr lang="tr-TR" sz="160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81,236</a:t>
                      </a:r>
                      <a:endParaRPr lang="tr-TR" sz="1600" dirty="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r>
                        <a:rPr lang="tr-TR" dirty="0" smtClean="0"/>
                        <a:t>84,281</a:t>
                      </a:r>
                      <a:endParaRPr lang="tr-TR" dirty="0"/>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r>
                        <a:rPr lang="tr-TR" dirty="0" smtClean="0"/>
                        <a:t>79,285</a:t>
                      </a:r>
                      <a:endParaRPr lang="tr-TR" dirty="0"/>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endParaRPr lang="tr-TR" sz="1600" dirty="0">
                        <a:solidFill>
                          <a:srgbClr val="1F497D"/>
                        </a:solidFill>
                        <a:effectLst/>
                        <a:latin typeface="Calibri"/>
                        <a:ea typeface="Times New Roman"/>
                      </a:endParaRPr>
                    </a:p>
                  </a:txBody>
                  <a:tcPr marL="63235" marR="63235" marT="0" marB="0" anchor="ctr">
                    <a:lnL>
                      <a:noFill/>
                    </a:lnL>
                    <a:lnR w="19050" cap="flat" cmpd="sng" algn="ctr">
                      <a:solidFill>
                        <a:srgbClr val="4A442A"/>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392428">
                <a:tc>
                  <a:txBody>
                    <a:bodyPr/>
                    <a:lstStyle/>
                    <a:p>
                      <a:pPr>
                        <a:lnSpc>
                          <a:spcPct val="115000"/>
                        </a:lnSpc>
                        <a:spcAft>
                          <a:spcPts val="0"/>
                        </a:spcAft>
                      </a:pPr>
                      <a:r>
                        <a:rPr lang="tr-TR" sz="1600" b="1" dirty="0">
                          <a:solidFill>
                            <a:srgbClr val="000000"/>
                          </a:solidFill>
                          <a:effectLst/>
                          <a:latin typeface="Calibri"/>
                          <a:ea typeface="Times New Roman"/>
                          <a:cs typeface="Calibri"/>
                        </a:rPr>
                        <a:t>  </a:t>
                      </a:r>
                      <a:r>
                        <a:rPr lang="tr-TR" sz="1600" b="1" dirty="0" smtClean="0">
                          <a:solidFill>
                            <a:srgbClr val="000000"/>
                          </a:solidFill>
                          <a:effectLst/>
                          <a:latin typeface="Calibri"/>
                          <a:ea typeface="Times New Roman"/>
                          <a:cs typeface="Calibri"/>
                        </a:rPr>
                        <a:t>Üzüm</a:t>
                      </a:r>
                      <a:endParaRPr lang="tr-TR" sz="1600" dirty="0">
                        <a:solidFill>
                          <a:srgbClr val="1F497D"/>
                        </a:solidFill>
                        <a:effectLst/>
                        <a:latin typeface="Calibri"/>
                        <a:ea typeface="Calibri"/>
                        <a:cs typeface="Times New Roman"/>
                      </a:endParaRPr>
                    </a:p>
                  </a:txBody>
                  <a:tcPr marL="63235" marR="63235" marT="0" marB="0">
                    <a:lnL w="19050" cap="flat" cmpd="sng" algn="ctr">
                      <a:solidFill>
                        <a:srgbClr val="4A442A"/>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lnSpc>
                          <a:spcPct val="115000"/>
                        </a:lnSpc>
                        <a:spcAft>
                          <a:spcPts val="0"/>
                        </a:spcAft>
                      </a:pPr>
                      <a:r>
                        <a:rPr lang="tr-TR" sz="1600">
                          <a:solidFill>
                            <a:srgbClr val="000000"/>
                          </a:solidFill>
                          <a:effectLst/>
                          <a:latin typeface="Calibri"/>
                          <a:ea typeface="Times New Roman"/>
                          <a:cs typeface="Calibri"/>
                        </a:rPr>
                        <a:t>37,068</a:t>
                      </a:r>
                      <a:endParaRPr lang="tr-TR" sz="1600">
                        <a:solidFill>
                          <a:srgbClr val="1F497D"/>
                        </a:solidFill>
                        <a:effectLst/>
                        <a:latin typeface="Calibri"/>
                        <a:ea typeface="Calibri"/>
                        <a:cs typeface="Times New Roman"/>
                      </a:endParaRPr>
                    </a:p>
                  </a:txBody>
                  <a:tcPr marL="63235" marR="63235" marT="0" marB="0" anchor="ctr">
                    <a:lnL w="12700" cap="flat" cmpd="sng" algn="ctr">
                      <a:solidFill>
                        <a:srgbClr val="808080"/>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38,528</a:t>
                      </a:r>
                      <a:endParaRPr lang="tr-TR" sz="1600" dirty="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lnSpc>
                          <a:spcPct val="115000"/>
                        </a:lnSpc>
                        <a:spcAft>
                          <a:spcPts val="0"/>
                        </a:spcAft>
                      </a:pPr>
                      <a:r>
                        <a:rPr lang="tr-TR" sz="1600">
                          <a:solidFill>
                            <a:srgbClr val="000000"/>
                          </a:solidFill>
                          <a:effectLst/>
                          <a:latin typeface="Calibri"/>
                          <a:ea typeface="Times New Roman"/>
                          <a:cs typeface="Calibri"/>
                        </a:rPr>
                        <a:t>38,553</a:t>
                      </a:r>
                      <a:endParaRPr lang="tr-TR" sz="160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lnSpc>
                          <a:spcPct val="115000"/>
                        </a:lnSpc>
                        <a:spcAft>
                          <a:spcPts val="0"/>
                        </a:spcAft>
                      </a:pPr>
                      <a:r>
                        <a:rPr lang="tr-TR" sz="1600">
                          <a:solidFill>
                            <a:srgbClr val="000000"/>
                          </a:solidFill>
                          <a:effectLst/>
                          <a:latin typeface="Calibri"/>
                          <a:ea typeface="Times New Roman"/>
                          <a:cs typeface="Calibri"/>
                        </a:rPr>
                        <a:t>38,814</a:t>
                      </a:r>
                      <a:endParaRPr lang="tr-TR" sz="160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39,048</a:t>
                      </a:r>
                      <a:endParaRPr lang="tr-TR" sz="1600" dirty="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r>
                        <a:rPr lang="tr-TR" dirty="0" smtClean="0"/>
                        <a:t>39,494</a:t>
                      </a:r>
                      <a:endParaRPr lang="tr-TR" dirty="0"/>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r>
                        <a:rPr lang="tr-TR" dirty="0" smtClean="0"/>
                        <a:t>38,336</a:t>
                      </a:r>
                      <a:endParaRPr lang="tr-TR" dirty="0"/>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endParaRPr lang="tr-TR" sz="1600" dirty="0">
                        <a:solidFill>
                          <a:srgbClr val="1F497D"/>
                        </a:solidFill>
                        <a:effectLst/>
                        <a:latin typeface="Calibri"/>
                        <a:ea typeface="Times New Roman"/>
                      </a:endParaRPr>
                    </a:p>
                  </a:txBody>
                  <a:tcPr marL="63235" marR="63235" marT="0" marB="0" anchor="ctr">
                    <a:lnL>
                      <a:noFill/>
                    </a:lnL>
                    <a:lnR w="19050" cap="flat" cmpd="sng" algn="ctr">
                      <a:solidFill>
                        <a:srgbClr val="4A442A"/>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r>
              <a:tr h="392428">
                <a:tc>
                  <a:txBody>
                    <a:bodyPr/>
                    <a:lstStyle/>
                    <a:p>
                      <a:pPr>
                        <a:lnSpc>
                          <a:spcPct val="115000"/>
                        </a:lnSpc>
                        <a:spcAft>
                          <a:spcPts val="0"/>
                        </a:spcAft>
                      </a:pPr>
                      <a:r>
                        <a:rPr lang="tr-TR" sz="1600" b="1" dirty="0">
                          <a:solidFill>
                            <a:srgbClr val="000000"/>
                          </a:solidFill>
                          <a:effectLst/>
                          <a:latin typeface="Calibri"/>
                          <a:ea typeface="Times New Roman"/>
                          <a:cs typeface="Calibri"/>
                        </a:rPr>
                        <a:t>  </a:t>
                      </a:r>
                      <a:r>
                        <a:rPr lang="tr-TR" sz="1600" b="1" dirty="0" smtClean="0">
                          <a:solidFill>
                            <a:srgbClr val="000000"/>
                          </a:solidFill>
                          <a:effectLst/>
                          <a:latin typeface="Calibri"/>
                          <a:ea typeface="Times New Roman"/>
                          <a:cs typeface="Calibri"/>
                        </a:rPr>
                        <a:t>Tavuk </a:t>
                      </a:r>
                      <a:r>
                        <a:rPr lang="tr-TR" sz="1600" b="1" dirty="0">
                          <a:solidFill>
                            <a:srgbClr val="000000"/>
                          </a:solidFill>
                          <a:effectLst/>
                          <a:latin typeface="Calibri"/>
                          <a:ea typeface="Times New Roman"/>
                          <a:cs typeface="Calibri"/>
                        </a:rPr>
                        <a:t>Eti</a:t>
                      </a:r>
                      <a:endParaRPr lang="tr-TR" sz="1600" dirty="0">
                        <a:solidFill>
                          <a:srgbClr val="1F497D"/>
                        </a:solidFill>
                        <a:effectLst/>
                        <a:latin typeface="Calibri"/>
                        <a:ea typeface="Calibri"/>
                        <a:cs typeface="Times New Roman"/>
                      </a:endParaRPr>
                    </a:p>
                  </a:txBody>
                  <a:tcPr marL="63235" marR="63235" marT="0" marB="0">
                    <a:lnL w="19050" cap="flat" cmpd="sng" algn="ctr">
                      <a:solidFill>
                        <a:srgbClr val="4A442A"/>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Aft>
                          <a:spcPts val="0"/>
                        </a:spcAft>
                      </a:pPr>
                      <a:r>
                        <a:rPr lang="tr-TR" sz="1600">
                          <a:solidFill>
                            <a:srgbClr val="000000"/>
                          </a:solidFill>
                          <a:effectLst/>
                          <a:latin typeface="Calibri"/>
                          <a:ea typeface="Times New Roman"/>
                          <a:cs typeface="Calibri"/>
                        </a:rPr>
                        <a:t>83,343</a:t>
                      </a:r>
                      <a:endParaRPr lang="tr-TR" sz="1600">
                        <a:solidFill>
                          <a:srgbClr val="1F497D"/>
                        </a:solidFill>
                        <a:effectLst/>
                        <a:latin typeface="Calibri"/>
                        <a:ea typeface="Calibri"/>
                        <a:cs typeface="Times New Roman"/>
                      </a:endParaRPr>
                    </a:p>
                  </a:txBody>
                  <a:tcPr marL="63235" marR="63235" marT="0" marB="0"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Aft>
                          <a:spcPts val="0"/>
                        </a:spcAft>
                      </a:pPr>
                      <a:r>
                        <a:rPr lang="tr-TR" sz="1600">
                          <a:solidFill>
                            <a:srgbClr val="000000"/>
                          </a:solidFill>
                          <a:effectLst/>
                          <a:latin typeface="Calibri"/>
                          <a:ea typeface="Times New Roman"/>
                          <a:cs typeface="Calibri"/>
                        </a:rPr>
                        <a:t>100,000</a:t>
                      </a:r>
                      <a:endParaRPr lang="tr-TR" sz="160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114,711</a:t>
                      </a:r>
                      <a:endParaRPr lang="tr-TR" sz="1600" dirty="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118,000</a:t>
                      </a:r>
                      <a:endParaRPr lang="tr-TR" sz="1600" dirty="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121,631</a:t>
                      </a:r>
                      <a:endParaRPr lang="tr-TR" sz="1600" dirty="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r>
                        <a:rPr lang="tr-TR" dirty="0" smtClean="0"/>
                        <a:t>128,199</a:t>
                      </a:r>
                      <a:endParaRPr lang="tr-TR" dirty="0"/>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r>
                        <a:rPr lang="tr-TR" dirty="0" smtClean="0"/>
                        <a:t>132,085</a:t>
                      </a:r>
                      <a:endParaRPr lang="tr-TR" dirty="0"/>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endParaRPr lang="tr-TR" sz="1600" dirty="0">
                        <a:solidFill>
                          <a:srgbClr val="1F497D"/>
                        </a:solidFill>
                        <a:effectLst/>
                        <a:latin typeface="Calibri"/>
                        <a:ea typeface="Times New Roman"/>
                      </a:endParaRPr>
                    </a:p>
                  </a:txBody>
                  <a:tcPr marL="63235" marR="63235" marT="0" marB="0" anchor="ctr">
                    <a:lnL>
                      <a:noFill/>
                    </a:lnL>
                    <a:lnR w="19050" cap="flat" cmpd="sng" algn="ctr">
                      <a:solidFill>
                        <a:srgbClr val="4A442A"/>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bl>
          </a:graphicData>
        </a:graphic>
      </p:graphicFrame>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6031214"/>
            <a:ext cx="1303506" cy="82678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Başlık 1"/>
          <p:cNvSpPr txBox="1">
            <a:spLocks/>
          </p:cNvSpPr>
          <p:nvPr/>
        </p:nvSpPr>
        <p:spPr bwMode="auto">
          <a:xfrm>
            <a:off x="4148" y="6597353"/>
            <a:ext cx="7808212" cy="356172"/>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gn="l">
              <a:lnSpc>
                <a:spcPct val="115000"/>
              </a:lnSpc>
              <a:spcAft>
                <a:spcPts val="1000"/>
              </a:spcAft>
            </a:pPr>
            <a:r>
              <a:rPr lang="tr-TR" sz="3600" dirty="0" smtClean="0">
                <a:solidFill>
                  <a:prstClr val="white"/>
                </a:solidFill>
              </a:rPr>
              <a:t>Kaynak: FAO</a:t>
            </a:r>
            <a:endParaRPr lang="tr-TR" sz="3600" dirty="0">
              <a:solidFill>
                <a:prstClr val="white"/>
              </a:solidFill>
            </a:endParaRPr>
          </a:p>
        </p:txBody>
      </p:sp>
      <p:sp>
        <p:nvSpPr>
          <p:cNvPr id="9" name="İçerik Yer Tutucusu 2"/>
          <p:cNvSpPr txBox="1">
            <a:spLocks/>
          </p:cNvSpPr>
          <p:nvPr/>
        </p:nvSpPr>
        <p:spPr bwMode="auto">
          <a:xfrm>
            <a:off x="-40526" y="0"/>
            <a:ext cx="9184526" cy="1484785"/>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eaLnBrk="1" hangingPunct="1">
              <a:lnSpc>
                <a:spcPct val="115000"/>
              </a:lnSpc>
              <a:spcAft>
                <a:spcPts val="1000"/>
              </a:spcAft>
              <a:buNone/>
            </a:pPr>
            <a:r>
              <a:rPr lang="tr-TR" sz="4000" dirty="0" smtClean="0">
                <a:solidFill>
                  <a:prstClr val="white"/>
                </a:solidFill>
              </a:rPr>
              <a:t> </a:t>
            </a:r>
            <a:r>
              <a:rPr lang="tr-TR" sz="4000" b="1" dirty="0" smtClean="0">
                <a:solidFill>
                  <a:prstClr val="white"/>
                </a:solidFill>
              </a:rPr>
              <a:t>Dünyada ve Türkiye’de  Bazı Ürünlerin Üretim Değeri</a:t>
            </a:r>
            <a:r>
              <a:rPr lang="tr-TR" sz="4400" b="1" dirty="0">
                <a:solidFill>
                  <a:schemeClr val="bg1"/>
                </a:solidFill>
                <a:ea typeface="Times New Roman"/>
                <a:cs typeface="Calibri"/>
              </a:rPr>
              <a:t>(Milyon Dolar*)</a:t>
            </a:r>
            <a:r>
              <a:rPr lang="tr-TR" sz="4400" dirty="0">
                <a:solidFill>
                  <a:schemeClr val="bg1"/>
                </a:solidFill>
                <a:ea typeface="Times New Roman"/>
                <a:cs typeface="Times New Roman"/>
              </a:rPr>
              <a:t/>
            </a:r>
            <a:br>
              <a:rPr lang="tr-TR" sz="4400" dirty="0">
                <a:solidFill>
                  <a:schemeClr val="bg1"/>
                </a:solidFill>
                <a:ea typeface="Times New Roman"/>
                <a:cs typeface="Times New Roman"/>
              </a:rPr>
            </a:br>
            <a:endParaRPr lang="tr-TR" sz="4400" b="1" dirty="0" smtClean="0">
              <a:solidFill>
                <a:prstClr val="black"/>
              </a:solidFill>
            </a:endParaRPr>
          </a:p>
        </p:txBody>
      </p:sp>
    </p:spTree>
    <p:extLst>
      <p:ext uri="{BB962C8B-B14F-4D97-AF65-F5344CB8AC3E}">
        <p14:creationId xmlns:p14="http://schemas.microsoft.com/office/powerpoint/2010/main" val="1164688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İçerik Yer Tutucusu 2"/>
          <p:cNvGraphicFramePr>
            <a:graphicFrameLocks noGrp="1"/>
          </p:cNvGraphicFramePr>
          <p:nvPr>
            <p:ph idx="1"/>
            <p:extLst>
              <p:ext uri="{D42A27DB-BD31-4B8C-83A1-F6EECF244321}">
                <p14:modId xmlns:p14="http://schemas.microsoft.com/office/powerpoint/2010/main" val="346801820"/>
              </p:ext>
            </p:extLst>
          </p:nvPr>
        </p:nvGraphicFramePr>
        <p:xfrm>
          <a:off x="0" y="1412776"/>
          <a:ext cx="9144000" cy="4680522"/>
        </p:xfrm>
        <a:graphic>
          <a:graphicData uri="http://schemas.openxmlformats.org/drawingml/2006/table">
            <a:tbl>
              <a:tblPr firstRow="1" firstCol="1" bandRow="1"/>
              <a:tblGrid>
                <a:gridCol w="1010803"/>
                <a:gridCol w="1889575"/>
                <a:gridCol w="1807325"/>
                <a:gridCol w="248064"/>
                <a:gridCol w="1413393"/>
                <a:gridCol w="1382009"/>
                <a:gridCol w="1392831"/>
              </a:tblGrid>
              <a:tr h="329706">
                <a:tc>
                  <a:txBody>
                    <a:bodyPr/>
                    <a:lstStyle/>
                    <a:p>
                      <a:pPr>
                        <a:spcAft>
                          <a:spcPts val="0"/>
                        </a:spcAft>
                      </a:pPr>
                      <a:r>
                        <a:rPr lang="tr-TR" sz="1800" dirty="0">
                          <a:effectLst/>
                          <a:latin typeface="Calibri"/>
                          <a:ea typeface="Times New Roman"/>
                          <a:cs typeface="Calibri"/>
                        </a:rPr>
                        <a:t> </a:t>
                      </a:r>
                      <a:endParaRPr lang="tr-TR"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mj-lt"/>
                        <a:buAutoNum type="arabicPeriod"/>
                      </a:pPr>
                      <a:r>
                        <a:rPr lang="tr-TR" sz="1800" dirty="0">
                          <a:effectLst/>
                          <a:latin typeface="Calibri"/>
                          <a:ea typeface="Times New Roman"/>
                          <a:cs typeface="Calibri"/>
                        </a:rPr>
                        <a:t>ürün</a:t>
                      </a:r>
                      <a:endParaRPr lang="tr-TR"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tr-TR" sz="1800">
                          <a:effectLst/>
                          <a:latin typeface="Calibri"/>
                          <a:ea typeface="Times New Roman"/>
                          <a:cs typeface="Calibri"/>
                        </a:rPr>
                        <a:t>2.Ürün</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spcAft>
                          <a:spcPts val="0"/>
                        </a:spcAft>
                      </a:pPr>
                      <a:r>
                        <a:rPr lang="tr-TR" sz="1800">
                          <a:effectLst/>
                          <a:latin typeface="Calibri"/>
                          <a:ea typeface="Times New Roman"/>
                          <a:cs typeface="Calibri"/>
                        </a:rPr>
                        <a:t>3. ürün</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Times New Roman"/>
                          <a:cs typeface="Calibri"/>
                        </a:rPr>
                        <a:t>4. ürün</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Times New Roman"/>
                          <a:cs typeface="Calibri"/>
                        </a:rPr>
                        <a:t>5. Ürün</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025">
                <a:tc>
                  <a:txBody>
                    <a:bodyPr/>
                    <a:lstStyle/>
                    <a:p>
                      <a:pPr>
                        <a:spcAft>
                          <a:spcPts val="0"/>
                        </a:spcAft>
                      </a:pPr>
                      <a:r>
                        <a:rPr lang="tr-TR" sz="1800" dirty="0">
                          <a:effectLst/>
                          <a:latin typeface="Calibri"/>
                          <a:ea typeface="Times New Roman"/>
                          <a:cs typeface="Calibri"/>
                        </a:rPr>
                        <a:t>2000</a:t>
                      </a:r>
                      <a:endParaRPr lang="tr-TR"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dirty="0">
                          <a:effectLst/>
                          <a:latin typeface="Calibri"/>
                          <a:ea typeface="Times New Roman"/>
                          <a:cs typeface="Calibri"/>
                        </a:rPr>
                        <a:t>Buğday</a:t>
                      </a:r>
                      <a:endParaRPr lang="tr-TR"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dirty="0">
                          <a:effectLst/>
                          <a:latin typeface="Calibri"/>
                          <a:ea typeface="Times New Roman"/>
                          <a:cs typeface="Calibri"/>
                        </a:rPr>
                        <a:t>Domates</a:t>
                      </a:r>
                      <a:endParaRPr lang="tr-TR"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tr-TR" sz="1800">
                          <a:effectLst/>
                          <a:latin typeface="Times New Roman"/>
                          <a:ea typeface="Times New Roman"/>
                        </a:rPr>
                        <a:t>Çiğ İnek Sütü</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spcAft>
                          <a:spcPts val="0"/>
                        </a:spcAft>
                      </a:pPr>
                      <a:r>
                        <a:rPr lang="tr-TR" sz="1800">
                          <a:effectLst/>
                          <a:latin typeface="Calibri"/>
                          <a:ea typeface="Times New Roman"/>
                          <a:cs typeface="Calibri"/>
                        </a:rPr>
                        <a:t>Üzüm</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Times New Roman"/>
                          <a:cs typeface="Calibri"/>
                        </a:rPr>
                        <a:t>Zeytin</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706">
                <a:tc>
                  <a:txBody>
                    <a:bodyPr/>
                    <a:lstStyle/>
                    <a:p>
                      <a:pPr>
                        <a:spcAft>
                          <a:spcPts val="0"/>
                        </a:spcAft>
                      </a:pPr>
                      <a:r>
                        <a:rPr lang="tr-TR" sz="1800">
                          <a:effectLst/>
                          <a:latin typeface="Calibri"/>
                          <a:ea typeface="Times New Roman"/>
                          <a:cs typeface="Calibri"/>
                        </a:rPr>
                        <a:t>2001</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dirty="0">
                          <a:effectLst/>
                          <a:latin typeface="Calibri"/>
                          <a:ea typeface="Times New Roman"/>
                          <a:cs typeface="Calibri"/>
                        </a:rPr>
                        <a:t>Çiğ İnek sütü</a:t>
                      </a:r>
                      <a:endParaRPr lang="tr-TR"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Times New Roman"/>
                          <a:ea typeface="Times New Roman"/>
                        </a:rPr>
                        <a:t>Domates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tr-TR" sz="1800" dirty="0">
                          <a:effectLst/>
                          <a:latin typeface="Calibri"/>
                          <a:ea typeface="Times New Roman"/>
                          <a:cs typeface="Calibri"/>
                        </a:rPr>
                        <a:t>Buğday</a:t>
                      </a:r>
                      <a:endParaRPr lang="tr-TR"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spcAft>
                          <a:spcPts val="0"/>
                        </a:spcAft>
                      </a:pPr>
                      <a:r>
                        <a:rPr lang="tr-TR" sz="1800">
                          <a:effectLst/>
                          <a:latin typeface="Times New Roman"/>
                          <a:ea typeface="Times New Roman"/>
                        </a:rPr>
                        <a:t>Üzüm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Times New Roman"/>
                          <a:cs typeface="Calibri"/>
                        </a:rPr>
                        <a:t>Elma</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025">
                <a:tc>
                  <a:txBody>
                    <a:bodyPr/>
                    <a:lstStyle/>
                    <a:p>
                      <a:pPr>
                        <a:spcAft>
                          <a:spcPts val="0"/>
                        </a:spcAft>
                      </a:pPr>
                      <a:r>
                        <a:rPr lang="tr-TR" sz="1800">
                          <a:effectLst/>
                          <a:latin typeface="Calibri"/>
                          <a:ea typeface="Times New Roman"/>
                          <a:cs typeface="Calibri"/>
                        </a:rPr>
                        <a:t>2002</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Times New Roman"/>
                          <a:ea typeface="Times New Roman"/>
                        </a:rPr>
                        <a:t>Domates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dirty="0">
                          <a:effectLst/>
                          <a:latin typeface="Times New Roman"/>
                          <a:ea typeface="Times New Roman"/>
                        </a:rPr>
                        <a:t>Buğday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tr-TR" sz="1800" dirty="0">
                          <a:effectLst/>
                          <a:latin typeface="Times New Roman"/>
                          <a:ea typeface="Times New Roman"/>
                        </a:rPr>
                        <a:t>Çiğ İnek Sütü</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spcAft>
                          <a:spcPts val="0"/>
                        </a:spcAft>
                      </a:pPr>
                      <a:r>
                        <a:rPr lang="tr-TR" sz="1800">
                          <a:effectLst/>
                          <a:latin typeface="Times New Roman"/>
                          <a:ea typeface="Times New Roman"/>
                        </a:rPr>
                        <a:t>Üzüm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Times New Roman"/>
                          <a:cs typeface="Calibri"/>
                        </a:rPr>
                        <a:t>Zeytin</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706">
                <a:tc>
                  <a:txBody>
                    <a:bodyPr/>
                    <a:lstStyle/>
                    <a:p>
                      <a:pPr>
                        <a:spcAft>
                          <a:spcPts val="0"/>
                        </a:spcAft>
                      </a:pPr>
                      <a:r>
                        <a:rPr lang="tr-TR" sz="1800">
                          <a:effectLst/>
                          <a:latin typeface="Calibri"/>
                          <a:ea typeface="Times New Roman"/>
                          <a:cs typeface="Calibri"/>
                        </a:rPr>
                        <a:t>2003</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Times New Roman"/>
                          <a:ea typeface="Times New Roman"/>
                        </a:rPr>
                        <a:t>Domates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dirty="0">
                          <a:effectLst/>
                          <a:latin typeface="Times New Roman"/>
                          <a:ea typeface="Times New Roman"/>
                        </a:rPr>
                        <a:t>Çiğ İnek Sütü</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tr-TR" sz="1800" dirty="0">
                          <a:effectLst/>
                          <a:latin typeface="Calibri"/>
                          <a:ea typeface="Times New Roman"/>
                          <a:cs typeface="Calibri"/>
                        </a:rPr>
                        <a:t>Buğday</a:t>
                      </a:r>
                      <a:endParaRPr lang="tr-TR"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spcAft>
                          <a:spcPts val="0"/>
                        </a:spcAft>
                      </a:pPr>
                      <a:r>
                        <a:rPr lang="tr-TR" sz="1800">
                          <a:effectLst/>
                          <a:latin typeface="Times New Roman"/>
                          <a:ea typeface="Times New Roman"/>
                        </a:rPr>
                        <a:t>Üzüm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Times New Roman"/>
                          <a:cs typeface="Calibri"/>
                        </a:rPr>
                        <a:t>Tavuk eti</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706">
                <a:tc>
                  <a:txBody>
                    <a:bodyPr/>
                    <a:lstStyle/>
                    <a:p>
                      <a:pPr>
                        <a:spcAft>
                          <a:spcPts val="0"/>
                        </a:spcAft>
                      </a:pPr>
                      <a:r>
                        <a:rPr lang="tr-TR" sz="1800">
                          <a:effectLst/>
                          <a:latin typeface="Calibri"/>
                          <a:ea typeface="Times New Roman"/>
                          <a:cs typeface="Calibri"/>
                        </a:rPr>
                        <a:t>2004</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Times New Roman"/>
                          <a:cs typeface="Calibri"/>
                        </a:rPr>
                        <a:t>Çiğ İnek sütü</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Times New Roman"/>
                          <a:ea typeface="Times New Roman"/>
                        </a:rPr>
                        <a:t>Domates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tr-TR" sz="1800">
                          <a:effectLst/>
                          <a:latin typeface="Calibri"/>
                          <a:ea typeface="Times New Roman"/>
                          <a:cs typeface="Calibri"/>
                        </a:rPr>
                        <a:t>Buğday</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spcAft>
                          <a:spcPts val="0"/>
                        </a:spcAft>
                      </a:pPr>
                      <a:r>
                        <a:rPr lang="tr-TR" sz="1800" dirty="0">
                          <a:effectLst/>
                          <a:latin typeface="Times New Roman"/>
                          <a:ea typeface="Times New Roman"/>
                        </a:rPr>
                        <a:t>Üzüm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Times New Roman"/>
                          <a:cs typeface="Calibri"/>
                        </a:rPr>
                        <a:t>Zeytin</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706">
                <a:tc>
                  <a:txBody>
                    <a:bodyPr/>
                    <a:lstStyle/>
                    <a:p>
                      <a:pPr>
                        <a:spcAft>
                          <a:spcPts val="0"/>
                        </a:spcAft>
                      </a:pPr>
                      <a:r>
                        <a:rPr lang="tr-TR" sz="1800">
                          <a:effectLst/>
                          <a:latin typeface="Calibri"/>
                          <a:ea typeface="Times New Roman"/>
                          <a:cs typeface="Calibri"/>
                        </a:rPr>
                        <a:t>2005</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Times New Roman"/>
                          <a:cs typeface="Calibri"/>
                        </a:rPr>
                        <a:t>Çiğ İnek sütü</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Times New Roman"/>
                          <a:ea typeface="Times New Roman"/>
                        </a:rPr>
                        <a:t>Domates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tr-TR" sz="1800">
                          <a:effectLst/>
                          <a:latin typeface="Calibri"/>
                          <a:ea typeface="Times New Roman"/>
                          <a:cs typeface="Calibri"/>
                        </a:rPr>
                        <a:t>Buğday</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spcAft>
                          <a:spcPts val="0"/>
                        </a:spcAft>
                      </a:pPr>
                      <a:r>
                        <a:rPr lang="tr-TR" sz="1800">
                          <a:effectLst/>
                          <a:latin typeface="Times New Roman"/>
                          <a:ea typeface="Times New Roman"/>
                        </a:rPr>
                        <a:t>Üzüm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Times New Roman"/>
                          <a:cs typeface="Calibri"/>
                        </a:rPr>
                        <a:t>Tavuk eti</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706">
                <a:tc>
                  <a:txBody>
                    <a:bodyPr/>
                    <a:lstStyle/>
                    <a:p>
                      <a:pPr>
                        <a:spcAft>
                          <a:spcPts val="0"/>
                        </a:spcAft>
                      </a:pPr>
                      <a:r>
                        <a:rPr lang="tr-TR" sz="1800">
                          <a:effectLst/>
                          <a:latin typeface="Calibri"/>
                          <a:ea typeface="Times New Roman"/>
                          <a:cs typeface="Calibri"/>
                        </a:rPr>
                        <a:t>2006</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Times New Roman"/>
                          <a:cs typeface="Calibri"/>
                        </a:rPr>
                        <a:t>Domates</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Times New Roman"/>
                          <a:ea typeface="Times New Roman"/>
                        </a:rPr>
                        <a:t>Domates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tr-TR" sz="1800" dirty="0">
                          <a:effectLst/>
                          <a:latin typeface="Calibri"/>
                          <a:ea typeface="Times New Roman"/>
                          <a:cs typeface="Calibri"/>
                        </a:rPr>
                        <a:t>Buğday</a:t>
                      </a:r>
                      <a:endParaRPr lang="tr-TR"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spcAft>
                          <a:spcPts val="0"/>
                        </a:spcAft>
                      </a:pPr>
                      <a:r>
                        <a:rPr lang="tr-TR" sz="1800" dirty="0">
                          <a:effectLst/>
                          <a:latin typeface="Times New Roman"/>
                          <a:ea typeface="Times New Roman"/>
                        </a:rPr>
                        <a:t>Üzüm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Times New Roman"/>
                          <a:cs typeface="Calibri"/>
                        </a:rPr>
                        <a:t>Zeytin</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706">
                <a:tc>
                  <a:txBody>
                    <a:bodyPr/>
                    <a:lstStyle/>
                    <a:p>
                      <a:pPr>
                        <a:spcAft>
                          <a:spcPts val="0"/>
                        </a:spcAft>
                      </a:pPr>
                      <a:r>
                        <a:rPr lang="tr-TR" sz="1800">
                          <a:effectLst/>
                          <a:latin typeface="Calibri"/>
                          <a:ea typeface="Times New Roman"/>
                          <a:cs typeface="Calibri"/>
                        </a:rPr>
                        <a:t>2007</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Times New Roman"/>
                          <a:cs typeface="Calibri"/>
                        </a:rPr>
                        <a:t>Çiğ İnek sütü</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Times New Roman"/>
                          <a:ea typeface="Times New Roman"/>
                        </a:rPr>
                        <a:t>Domates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tr-TR" sz="1800" dirty="0">
                          <a:effectLst/>
                          <a:latin typeface="Calibri"/>
                          <a:ea typeface="Times New Roman"/>
                          <a:cs typeface="Calibri"/>
                        </a:rPr>
                        <a:t>Buğday</a:t>
                      </a:r>
                      <a:endParaRPr lang="tr-TR"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spcAft>
                          <a:spcPts val="0"/>
                        </a:spcAft>
                      </a:pPr>
                      <a:r>
                        <a:rPr lang="tr-TR" sz="1800" dirty="0">
                          <a:effectLst/>
                          <a:latin typeface="Times New Roman"/>
                          <a:ea typeface="Times New Roman"/>
                        </a:rPr>
                        <a:t>Üzüm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Times New Roman"/>
                          <a:cs typeface="Calibri"/>
                        </a:rPr>
                        <a:t>Tavuk eti</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706">
                <a:tc>
                  <a:txBody>
                    <a:bodyPr/>
                    <a:lstStyle/>
                    <a:p>
                      <a:pPr>
                        <a:spcAft>
                          <a:spcPts val="0"/>
                        </a:spcAft>
                      </a:pPr>
                      <a:r>
                        <a:rPr lang="tr-TR" sz="1800">
                          <a:effectLst/>
                          <a:latin typeface="Calibri"/>
                          <a:ea typeface="Times New Roman"/>
                          <a:cs typeface="Calibri"/>
                        </a:rPr>
                        <a:t>2008</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Times New Roman"/>
                          <a:cs typeface="Calibri"/>
                        </a:rPr>
                        <a:t>Çiğ İnek sütü</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Times New Roman"/>
                          <a:ea typeface="Times New Roman"/>
                        </a:rPr>
                        <a:t>Domates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tr-TR" sz="1800">
                          <a:effectLst/>
                          <a:latin typeface="Calibri"/>
                          <a:ea typeface="Times New Roman"/>
                          <a:cs typeface="Calibri"/>
                        </a:rPr>
                        <a:t>Buğday</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spcAft>
                          <a:spcPts val="0"/>
                        </a:spcAft>
                      </a:pPr>
                      <a:r>
                        <a:rPr lang="tr-TR" sz="1800">
                          <a:effectLst/>
                          <a:latin typeface="Times New Roman"/>
                          <a:ea typeface="Times New Roman"/>
                        </a:rPr>
                        <a:t>Üzüm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Times New Roman"/>
                          <a:cs typeface="Calibri"/>
                        </a:rPr>
                        <a:t>Tavuk eti</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706">
                <a:tc>
                  <a:txBody>
                    <a:bodyPr/>
                    <a:lstStyle/>
                    <a:p>
                      <a:pPr>
                        <a:spcAft>
                          <a:spcPts val="0"/>
                        </a:spcAft>
                      </a:pPr>
                      <a:r>
                        <a:rPr lang="tr-TR" sz="1800">
                          <a:effectLst/>
                          <a:latin typeface="Calibri"/>
                          <a:ea typeface="Times New Roman"/>
                          <a:cs typeface="Calibri"/>
                        </a:rPr>
                        <a:t>2009</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Times New Roman"/>
                          <a:cs typeface="Calibri"/>
                        </a:rPr>
                        <a:t>Çiğ İnek sütü</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Times New Roman"/>
                          <a:ea typeface="Times New Roman"/>
                        </a:rPr>
                        <a:t>Domates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tr-TR" sz="1800">
                          <a:effectLst/>
                          <a:latin typeface="Calibri"/>
                          <a:ea typeface="Times New Roman"/>
                          <a:cs typeface="Calibri"/>
                        </a:rPr>
                        <a:t>Buğday</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spcAft>
                          <a:spcPts val="0"/>
                        </a:spcAft>
                      </a:pPr>
                      <a:r>
                        <a:rPr lang="tr-TR" sz="1800" dirty="0">
                          <a:effectLst/>
                          <a:latin typeface="Times New Roman"/>
                          <a:ea typeface="Times New Roman"/>
                        </a:rPr>
                        <a:t>Üzüm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dirty="0">
                          <a:effectLst/>
                          <a:latin typeface="Calibri"/>
                          <a:ea typeface="Times New Roman"/>
                          <a:cs typeface="Calibri"/>
                        </a:rPr>
                        <a:t>Tavuk eti</a:t>
                      </a:r>
                      <a:endParaRPr lang="tr-TR"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706">
                <a:tc>
                  <a:txBody>
                    <a:bodyPr/>
                    <a:lstStyle/>
                    <a:p>
                      <a:pPr>
                        <a:spcAft>
                          <a:spcPts val="0"/>
                        </a:spcAft>
                      </a:pPr>
                      <a:r>
                        <a:rPr lang="tr-TR" sz="1800">
                          <a:effectLst/>
                          <a:latin typeface="Calibri"/>
                          <a:ea typeface="Times New Roman"/>
                          <a:cs typeface="Calibri"/>
                        </a:rPr>
                        <a:t>2010</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Times New Roman"/>
                          <a:cs typeface="Calibri"/>
                        </a:rPr>
                        <a:t>Çiğ İnek sütü</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Times New Roman"/>
                          <a:ea typeface="Times New Roman"/>
                        </a:rPr>
                        <a:t>Domates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tr-TR" sz="1800">
                          <a:effectLst/>
                          <a:latin typeface="Calibri"/>
                          <a:ea typeface="Times New Roman"/>
                          <a:cs typeface="Calibri"/>
                        </a:rPr>
                        <a:t>Buğday</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spcAft>
                          <a:spcPts val="0"/>
                        </a:spcAft>
                      </a:pPr>
                      <a:r>
                        <a:rPr lang="tr-TR" sz="1800" dirty="0">
                          <a:effectLst/>
                          <a:latin typeface="Times New Roman"/>
                          <a:ea typeface="Times New Roman"/>
                        </a:rPr>
                        <a:t>Üzüm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Times New Roman"/>
                          <a:cs typeface="Calibri"/>
                        </a:rPr>
                        <a:t>Tavuk eti</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706">
                <a:tc>
                  <a:txBody>
                    <a:bodyPr/>
                    <a:lstStyle/>
                    <a:p>
                      <a:pPr>
                        <a:spcAft>
                          <a:spcPts val="0"/>
                        </a:spcAft>
                      </a:pPr>
                      <a:r>
                        <a:rPr lang="tr-TR" sz="1800">
                          <a:effectLst/>
                          <a:latin typeface="Calibri"/>
                          <a:ea typeface="Times New Roman"/>
                          <a:cs typeface="Calibri"/>
                        </a:rPr>
                        <a:t>2011</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Times New Roman"/>
                          <a:cs typeface="Calibri"/>
                        </a:rPr>
                        <a:t>Çiğ İnek sütü</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dirty="0">
                          <a:effectLst/>
                          <a:latin typeface="Times New Roman"/>
                          <a:ea typeface="Times New Roman"/>
                        </a:rPr>
                        <a:t>Domates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tr-TR" sz="1800">
                          <a:effectLst/>
                          <a:latin typeface="Calibri"/>
                          <a:ea typeface="Times New Roman"/>
                          <a:cs typeface="Calibri"/>
                        </a:rPr>
                        <a:t>Buğday</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spcAft>
                          <a:spcPts val="0"/>
                        </a:spcAft>
                      </a:pPr>
                      <a:r>
                        <a:rPr lang="tr-TR" sz="1800">
                          <a:effectLst/>
                          <a:latin typeface="Times New Roman"/>
                          <a:ea typeface="Times New Roman"/>
                        </a:rPr>
                        <a:t>Üzüm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dirty="0">
                          <a:effectLst/>
                          <a:latin typeface="Calibri"/>
                          <a:ea typeface="Times New Roman"/>
                          <a:cs typeface="Calibri"/>
                        </a:rPr>
                        <a:t>Tavuk eti</a:t>
                      </a:r>
                      <a:endParaRPr lang="tr-TR"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706">
                <a:tc>
                  <a:txBody>
                    <a:bodyPr/>
                    <a:lstStyle/>
                    <a:p>
                      <a:pPr>
                        <a:spcAft>
                          <a:spcPts val="0"/>
                        </a:spcAft>
                      </a:pPr>
                      <a:r>
                        <a:rPr lang="tr-TR" sz="1800" dirty="0">
                          <a:effectLst/>
                          <a:latin typeface="Calibri"/>
                          <a:ea typeface="Times New Roman"/>
                          <a:cs typeface="Calibri"/>
                        </a:rPr>
                        <a:t>2012</a:t>
                      </a:r>
                      <a:endParaRPr lang="tr-TR"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dirty="0">
                          <a:effectLst/>
                          <a:latin typeface="Calibri"/>
                          <a:ea typeface="Times New Roman"/>
                          <a:cs typeface="Calibri"/>
                        </a:rPr>
                        <a:t>Çiğ İnek sütü</a:t>
                      </a:r>
                      <a:endParaRPr lang="tr-TR"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dirty="0">
                          <a:effectLst/>
                          <a:latin typeface="Times New Roman"/>
                          <a:ea typeface="Times New Roman"/>
                        </a:rPr>
                        <a:t>Domates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tr-TR" sz="1800" dirty="0">
                          <a:effectLst/>
                          <a:latin typeface="Calibri"/>
                          <a:ea typeface="Times New Roman"/>
                          <a:cs typeface="Calibri"/>
                        </a:rPr>
                        <a:t>Buğday</a:t>
                      </a:r>
                      <a:endParaRPr lang="tr-TR"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spcAft>
                          <a:spcPts val="0"/>
                        </a:spcAft>
                      </a:pPr>
                      <a:r>
                        <a:rPr lang="tr-TR" sz="1800">
                          <a:effectLst/>
                          <a:latin typeface="Times New Roman"/>
                          <a:ea typeface="Times New Roman"/>
                        </a:rPr>
                        <a:t>Üzüm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dirty="0">
                          <a:effectLst/>
                          <a:latin typeface="Calibri"/>
                          <a:ea typeface="Times New Roman"/>
                          <a:cs typeface="Calibri"/>
                        </a:rPr>
                        <a:t>Tavuk eti</a:t>
                      </a:r>
                      <a:endParaRPr lang="tr-TR"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Başlık 1"/>
          <p:cNvSpPr txBox="1">
            <a:spLocks/>
          </p:cNvSpPr>
          <p:nvPr/>
        </p:nvSpPr>
        <p:spPr bwMode="auto">
          <a:xfrm>
            <a:off x="4148" y="6093296"/>
            <a:ext cx="7808212" cy="860229"/>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gn="l">
              <a:lnSpc>
                <a:spcPct val="115000"/>
              </a:lnSpc>
              <a:spcAft>
                <a:spcPts val="1000"/>
              </a:spcAft>
            </a:pPr>
            <a:r>
              <a:rPr lang="tr-TR" sz="3600" dirty="0" smtClean="0">
                <a:solidFill>
                  <a:prstClr val="white"/>
                </a:solidFill>
              </a:rPr>
              <a:t>Kaynak: FAO</a:t>
            </a:r>
            <a:endParaRPr lang="tr-TR" sz="3600" dirty="0">
              <a:solidFill>
                <a:prstClr val="white"/>
              </a:solidFill>
            </a:endParaRP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3945" y="6095922"/>
            <a:ext cx="1403648" cy="9694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Başlık 1"/>
          <p:cNvSpPr txBox="1">
            <a:spLocks noGrp="1"/>
          </p:cNvSpPr>
          <p:nvPr>
            <p:ph type="title"/>
          </p:nvPr>
        </p:nvSpPr>
        <p:spPr bwMode="auto">
          <a:xfrm>
            <a:off x="4148" y="0"/>
            <a:ext cx="9123445" cy="1417638"/>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Aft>
                <a:spcPts val="1000"/>
              </a:spcAft>
            </a:pPr>
            <a:r>
              <a:rPr lang="tr-TR" dirty="0" smtClean="0">
                <a:solidFill>
                  <a:prstClr val="white"/>
                </a:solidFill>
              </a:rPr>
              <a:t>Türkiye’nin Üretiminde Başlıca Ürünler</a:t>
            </a:r>
            <a:endParaRPr lang="tr-TR" dirty="0">
              <a:solidFill>
                <a:prstClr val="white"/>
              </a:solidFill>
            </a:endParaRPr>
          </a:p>
        </p:txBody>
      </p:sp>
      <p:sp>
        <p:nvSpPr>
          <p:cNvPr id="6" name="İçerik Yer Tutucusu 2"/>
          <p:cNvSpPr txBox="1">
            <a:spLocks/>
          </p:cNvSpPr>
          <p:nvPr/>
        </p:nvSpPr>
        <p:spPr bwMode="auto">
          <a:xfrm>
            <a:off x="-17822" y="-1"/>
            <a:ext cx="9184526" cy="1412777"/>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eaLnBrk="1" hangingPunct="1">
              <a:lnSpc>
                <a:spcPct val="115000"/>
              </a:lnSpc>
              <a:spcAft>
                <a:spcPts val="1000"/>
              </a:spcAft>
              <a:buNone/>
            </a:pPr>
            <a:r>
              <a:rPr lang="tr-TR" sz="4000" dirty="0" smtClean="0">
                <a:solidFill>
                  <a:prstClr val="white"/>
                </a:solidFill>
              </a:rPr>
              <a:t> </a:t>
            </a:r>
            <a:r>
              <a:rPr lang="tr-TR" sz="4400" b="1" dirty="0" smtClean="0">
                <a:solidFill>
                  <a:prstClr val="white"/>
                </a:solidFill>
              </a:rPr>
              <a:t>Türkiye’de  Üretilen Başlıca Ürünler</a:t>
            </a:r>
            <a:endParaRPr lang="tr-TR" sz="4400" b="1" dirty="0" smtClean="0">
              <a:solidFill>
                <a:prstClr val="black"/>
              </a:solidFill>
            </a:endParaRPr>
          </a:p>
        </p:txBody>
      </p:sp>
    </p:spTree>
    <p:extLst>
      <p:ext uri="{BB962C8B-B14F-4D97-AF65-F5344CB8AC3E}">
        <p14:creationId xmlns:p14="http://schemas.microsoft.com/office/powerpoint/2010/main" val="146563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 y="0"/>
            <a:ext cx="9161822" cy="1417638"/>
          </a:xfrm>
        </p:spPr>
        <p:style>
          <a:lnRef idx="1">
            <a:schemeClr val="accent3"/>
          </a:lnRef>
          <a:fillRef idx="3">
            <a:schemeClr val="accent3"/>
          </a:fillRef>
          <a:effectRef idx="2">
            <a:schemeClr val="accent3"/>
          </a:effectRef>
          <a:fontRef idx="minor">
            <a:schemeClr val="lt1"/>
          </a:fontRef>
        </p:style>
        <p:txBody>
          <a:bodyPr/>
          <a:lstStyle/>
          <a:p>
            <a:pPr>
              <a:spcAft>
                <a:spcPts val="1000"/>
              </a:spcAft>
            </a:pPr>
            <a:r>
              <a:rPr lang="tr-TR" sz="2000" b="1" dirty="0" smtClean="0">
                <a:ea typeface="Calibri"/>
                <a:cs typeface="Times New Roman"/>
              </a:rPr>
              <a:t/>
            </a:r>
            <a:br>
              <a:rPr lang="tr-TR" sz="2000" b="1" dirty="0" smtClean="0">
                <a:ea typeface="Calibri"/>
                <a:cs typeface="Times New Roman"/>
              </a:rPr>
            </a:br>
            <a:r>
              <a:rPr lang="tr-TR" sz="2000" b="1" dirty="0">
                <a:ea typeface="Calibri"/>
                <a:cs typeface="Times New Roman"/>
              </a:rPr>
              <a:t/>
            </a:r>
            <a:br>
              <a:rPr lang="tr-TR" sz="2000" b="1" dirty="0">
                <a:ea typeface="Calibri"/>
                <a:cs typeface="Times New Roman"/>
              </a:rPr>
            </a:br>
            <a:r>
              <a:rPr lang="tr-TR" sz="2000" b="1" dirty="0" smtClean="0">
                <a:ea typeface="Calibri"/>
                <a:cs typeface="Times New Roman"/>
              </a:rPr>
              <a:t/>
            </a:r>
            <a:br>
              <a:rPr lang="tr-TR" sz="2000" b="1" dirty="0" smtClean="0">
                <a:ea typeface="Calibri"/>
                <a:cs typeface="Times New Roman"/>
              </a:rPr>
            </a:br>
            <a:r>
              <a:rPr lang="tr-TR" sz="2000" b="1" dirty="0">
                <a:ea typeface="Calibri"/>
                <a:cs typeface="Times New Roman"/>
              </a:rPr>
              <a:t/>
            </a:r>
            <a:br>
              <a:rPr lang="tr-TR" sz="2000" b="1" dirty="0">
                <a:ea typeface="Calibri"/>
                <a:cs typeface="Times New Roman"/>
              </a:rPr>
            </a:br>
            <a:r>
              <a:rPr lang="tr-TR" b="1" dirty="0" smtClean="0">
                <a:ea typeface="Calibri"/>
                <a:cs typeface="Times New Roman"/>
              </a:rPr>
              <a:t>SÜTÜN </a:t>
            </a:r>
            <a:r>
              <a:rPr lang="tr-TR" b="1" dirty="0" smtClean="0">
                <a:solidFill>
                  <a:schemeClr val="bg1"/>
                </a:solidFill>
                <a:ea typeface="Times New Roman"/>
                <a:cs typeface="Calibri"/>
              </a:rPr>
              <a:t>ÜRETİM DEĞERİNİN PAYI</a:t>
            </a:r>
            <a:r>
              <a:rPr lang="tr-TR" dirty="0">
                <a:solidFill>
                  <a:schemeClr val="bg1"/>
                </a:solidFill>
                <a:ea typeface="Times New Roman"/>
                <a:cs typeface="Times New Roman"/>
              </a:rPr>
              <a:t/>
            </a:r>
            <a:br>
              <a:rPr lang="tr-TR" dirty="0">
                <a:solidFill>
                  <a:schemeClr val="bg1"/>
                </a:solidFill>
                <a:ea typeface="Times New Roman"/>
                <a:cs typeface="Times New Roman"/>
              </a:rPr>
            </a:br>
            <a:r>
              <a:rPr lang="tr-TR" dirty="0" smtClean="0">
                <a:ea typeface="Calibri"/>
                <a:cs typeface="Times New Roman"/>
              </a:rPr>
              <a:t/>
            </a:r>
            <a:br>
              <a:rPr lang="tr-TR" dirty="0" smtClean="0">
                <a:ea typeface="Calibri"/>
                <a:cs typeface="Times New Roman"/>
              </a:rPr>
            </a:br>
            <a:endParaRPr lang="tr-TR" dirty="0"/>
          </a:p>
        </p:txBody>
      </p:sp>
      <p:sp>
        <p:nvSpPr>
          <p:cNvPr id="3" name="İçerik Yer Tutucusu 2"/>
          <p:cNvSpPr>
            <a:spLocks noGrp="1"/>
          </p:cNvSpPr>
          <p:nvPr>
            <p:ph idx="1"/>
          </p:nvPr>
        </p:nvSpPr>
        <p:spPr>
          <a:xfrm>
            <a:off x="0" y="1556792"/>
            <a:ext cx="9144000" cy="4277072"/>
          </a:xfrm>
        </p:spPr>
        <p:txBody>
          <a:bodyPr/>
          <a:lstStyle/>
          <a:p>
            <a:pPr marL="0" indent="0" algn="ctr">
              <a:buNone/>
            </a:pPr>
            <a:endParaRPr lang="tr-TR" sz="4800" b="1" dirty="0" smtClean="0"/>
          </a:p>
          <a:p>
            <a:pPr marL="0" indent="0" algn="ctr">
              <a:buNone/>
            </a:pPr>
            <a:endParaRPr lang="tr-TR" b="1" dirty="0" smtClean="0"/>
          </a:p>
          <a:p>
            <a:pPr marL="0" indent="0" algn="ctr">
              <a:buNone/>
            </a:pPr>
            <a:endParaRPr lang="tr-TR" b="1" dirty="0" smtClean="0"/>
          </a:p>
        </p:txBody>
      </p:sp>
      <p:sp>
        <p:nvSpPr>
          <p:cNvPr id="6" name="Başlık 1"/>
          <p:cNvSpPr txBox="1">
            <a:spLocks/>
          </p:cNvSpPr>
          <p:nvPr/>
        </p:nvSpPr>
        <p:spPr bwMode="auto">
          <a:xfrm>
            <a:off x="2563138" y="5888546"/>
            <a:ext cx="6552728" cy="9694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lnSpc>
                <a:spcPct val="115000"/>
              </a:lnSpc>
              <a:spcAft>
                <a:spcPts val="0"/>
              </a:spcAft>
            </a:pPr>
            <a:endParaRPr lang="tr-TR" sz="3200" dirty="0">
              <a:solidFill>
                <a:prstClr val="black"/>
              </a:solidFill>
              <a:ea typeface="Times New Roman"/>
              <a:cs typeface="Times New Roman"/>
            </a:endParaRPr>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5914911"/>
            <a:ext cx="1403648" cy="9694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12777"/>
            <a:ext cx="1490784"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İçerik Yer Tutucusu 2"/>
          <p:cNvSpPr txBox="1">
            <a:spLocks/>
          </p:cNvSpPr>
          <p:nvPr/>
        </p:nvSpPr>
        <p:spPr bwMode="auto">
          <a:xfrm>
            <a:off x="457200" y="1600200"/>
            <a:ext cx="8229600" cy="4925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0" lvl="2" indent="0">
              <a:buNone/>
            </a:pPr>
            <a:r>
              <a:rPr lang="tr-TR" dirty="0" smtClean="0"/>
              <a:t>Üretim Değeri</a:t>
            </a:r>
          </a:p>
          <a:p>
            <a:pPr marL="0" indent="0">
              <a:buFont typeface="Arial" charset="0"/>
              <a:buNone/>
            </a:pPr>
            <a:endParaRPr lang="tr-TR" dirty="0" smtClean="0"/>
          </a:p>
          <a:p>
            <a:pPr marL="0" indent="0">
              <a:buFont typeface="Arial" charset="0"/>
              <a:buNone/>
            </a:pPr>
            <a:r>
              <a:rPr lang="tr-TR" dirty="0" smtClean="0"/>
              <a:t>Dünyada:</a:t>
            </a:r>
          </a:p>
          <a:p>
            <a:r>
              <a:rPr lang="tr-TR" dirty="0" smtClean="0"/>
              <a:t>Tarımsal üretim değerinin %8’i</a:t>
            </a:r>
          </a:p>
          <a:p>
            <a:r>
              <a:rPr lang="tr-TR" dirty="0" smtClean="0"/>
              <a:t>Hayvansal üretim değerinin %25’i</a:t>
            </a:r>
          </a:p>
          <a:p>
            <a:pPr marL="0" indent="0">
              <a:buFont typeface="Arial" charset="0"/>
              <a:buNone/>
            </a:pPr>
            <a:r>
              <a:rPr lang="tr-TR" dirty="0" smtClean="0"/>
              <a:t>Türkiye’de:</a:t>
            </a:r>
          </a:p>
          <a:p>
            <a:r>
              <a:rPr lang="tr-TR" dirty="0" smtClean="0">
                <a:solidFill>
                  <a:prstClr val="black"/>
                </a:solidFill>
              </a:rPr>
              <a:t>Tarımsal üretim değerinin %10’u</a:t>
            </a:r>
          </a:p>
          <a:p>
            <a:r>
              <a:rPr lang="tr-TR" dirty="0" smtClean="0">
                <a:solidFill>
                  <a:prstClr val="black"/>
                </a:solidFill>
              </a:rPr>
              <a:t>Hayvansal üretim değerinin %</a:t>
            </a:r>
            <a:r>
              <a:rPr lang="tr-TR" dirty="0" smtClean="0">
                <a:solidFill>
                  <a:prstClr val="black"/>
                </a:solidFill>
              </a:rPr>
              <a:t>45’i</a:t>
            </a:r>
          </a:p>
          <a:p>
            <a:pPr marL="0" indent="0">
              <a:buNone/>
            </a:pPr>
            <a:r>
              <a:rPr lang="tr-TR" dirty="0">
                <a:solidFill>
                  <a:prstClr val="black"/>
                </a:solidFill>
              </a:rPr>
              <a:t> </a:t>
            </a:r>
            <a:r>
              <a:rPr lang="tr-TR" dirty="0" smtClean="0">
                <a:solidFill>
                  <a:prstClr val="black"/>
                </a:solidFill>
              </a:rPr>
              <a:t>   Karşılamaktadır.</a:t>
            </a:r>
            <a:endParaRPr lang="tr-TR" dirty="0" smtClean="0">
              <a:solidFill>
                <a:prstClr val="black"/>
              </a:solidFill>
            </a:endParaRPr>
          </a:p>
          <a:p>
            <a:pPr marL="0" indent="0">
              <a:buFont typeface="Arial" charset="0"/>
              <a:buNone/>
            </a:pPr>
            <a:endParaRPr lang="tr-TR" dirty="0"/>
          </a:p>
        </p:txBody>
      </p:sp>
      <p:pic>
        <p:nvPicPr>
          <p:cNvPr id="9" name="Picture 122" descr="http://keszenlet.hu/uploads/images/termekek/1238510765p9_rotary.jpg"/>
          <p:cNvPicPr>
            <a:picLocks noChangeAspect="1" noChangeArrowheads="1"/>
          </p:cNvPicPr>
          <p:nvPr/>
        </p:nvPicPr>
        <p:blipFill>
          <a:blip r:embed="rId5" cstate="print"/>
          <a:srcRect/>
          <a:stretch>
            <a:fillRect/>
          </a:stretch>
        </p:blipFill>
        <p:spPr bwMode="auto">
          <a:xfrm>
            <a:off x="6390899" y="3140968"/>
            <a:ext cx="2724967" cy="2154602"/>
          </a:xfrm>
          <a:prstGeom prst="rect">
            <a:avLst/>
          </a:prstGeom>
          <a:noFill/>
          <a:ln w="63500" cmpd="sng">
            <a:solidFill>
              <a:srgbClr val="FFFFFF"/>
            </a:solidFill>
          </a:ln>
        </p:spPr>
      </p:pic>
      <p:sp>
        <p:nvSpPr>
          <p:cNvPr id="10" name="İçerik Yer Tutucusu 2"/>
          <p:cNvSpPr txBox="1">
            <a:spLocks/>
          </p:cNvSpPr>
          <p:nvPr/>
        </p:nvSpPr>
        <p:spPr bwMode="auto">
          <a:xfrm>
            <a:off x="0" y="37595"/>
            <a:ext cx="9184526" cy="1484785"/>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eaLnBrk="1" hangingPunct="1">
              <a:lnSpc>
                <a:spcPct val="115000"/>
              </a:lnSpc>
              <a:spcAft>
                <a:spcPts val="1000"/>
              </a:spcAft>
              <a:buNone/>
            </a:pPr>
            <a:r>
              <a:rPr lang="tr-TR" sz="4000" dirty="0" smtClean="0">
                <a:solidFill>
                  <a:prstClr val="white"/>
                </a:solidFill>
              </a:rPr>
              <a:t> </a:t>
            </a:r>
            <a:r>
              <a:rPr lang="tr-TR" sz="4400" b="1" dirty="0" smtClean="0">
                <a:solidFill>
                  <a:prstClr val="white"/>
                </a:solidFill>
              </a:rPr>
              <a:t>SÜTÜN ÜRETİM DEĞERİNDEKİ PAYI</a:t>
            </a:r>
            <a:endParaRPr lang="tr-TR" sz="4400" b="1" dirty="0" smtClean="0">
              <a:solidFill>
                <a:prstClr val="black"/>
              </a:solidFill>
            </a:endParaRPr>
          </a:p>
        </p:txBody>
      </p:sp>
    </p:spTree>
    <p:extLst>
      <p:ext uri="{BB962C8B-B14F-4D97-AF65-F5344CB8AC3E}">
        <p14:creationId xmlns:p14="http://schemas.microsoft.com/office/powerpoint/2010/main" val="37131113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6" name="4 Dikdörtgen"/>
          <p:cNvSpPr/>
          <p:nvPr/>
        </p:nvSpPr>
        <p:spPr>
          <a:xfrm>
            <a:off x="395536" y="5568450"/>
            <a:ext cx="8215370" cy="369332"/>
          </a:xfrm>
          <a:prstGeom prst="rect">
            <a:avLst/>
          </a:prstGeom>
        </p:spPr>
        <p:txBody>
          <a:bodyPr wrap="square">
            <a:spAutoFit/>
          </a:bodyPr>
          <a:lstStyle/>
          <a:p>
            <a:r>
              <a:rPr lang="tr-TR" dirty="0">
                <a:solidFill>
                  <a:prstClr val="black"/>
                </a:solidFill>
              </a:rPr>
              <a:t>Kaynak: Türkiye İstatistik </a:t>
            </a:r>
            <a:r>
              <a:rPr lang="tr-TR" dirty="0" smtClean="0">
                <a:solidFill>
                  <a:prstClr val="black"/>
                </a:solidFill>
              </a:rPr>
              <a:t>Kurumu</a:t>
            </a:r>
            <a:endParaRPr lang="tr-TR" dirty="0">
              <a:solidFill>
                <a:prstClr val="black"/>
              </a:solidFill>
            </a:endParaRPr>
          </a:p>
        </p:txBody>
      </p:sp>
      <p:sp>
        <p:nvSpPr>
          <p:cNvPr id="9" name="İçerik Yer Tutucusu 8"/>
          <p:cNvSpPr>
            <a:spLocks noGrp="1"/>
          </p:cNvSpPr>
          <p:nvPr>
            <p:ph idx="1"/>
          </p:nvPr>
        </p:nvSpPr>
        <p:spPr/>
        <p:txBody>
          <a:bodyPr/>
          <a:lstStyle/>
          <a:p>
            <a:endParaRPr lang="tr-TR"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9" y="188640"/>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62820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İçerik Yer Tutucusu 2"/>
          <p:cNvGraphicFramePr>
            <a:graphicFrameLocks noGrp="1"/>
          </p:cNvGraphicFramePr>
          <p:nvPr>
            <p:ph idx="1"/>
            <p:extLst>
              <p:ext uri="{D42A27DB-BD31-4B8C-83A1-F6EECF244321}">
                <p14:modId xmlns:p14="http://schemas.microsoft.com/office/powerpoint/2010/main" val="3768138936"/>
              </p:ext>
            </p:extLst>
          </p:nvPr>
        </p:nvGraphicFramePr>
        <p:xfrm>
          <a:off x="-3616" y="980729"/>
          <a:ext cx="9144002" cy="5410082"/>
        </p:xfrm>
        <a:graphic>
          <a:graphicData uri="http://schemas.openxmlformats.org/drawingml/2006/table">
            <a:tbl>
              <a:tblPr firstRow="1" firstCol="1" bandRow="1"/>
              <a:tblGrid>
                <a:gridCol w="1547666"/>
                <a:gridCol w="1800200"/>
                <a:gridCol w="1152128"/>
                <a:gridCol w="1152128"/>
                <a:gridCol w="1152128"/>
                <a:gridCol w="1152128"/>
                <a:gridCol w="1187624"/>
              </a:tblGrid>
              <a:tr h="892437">
                <a:tc>
                  <a:txBody>
                    <a:bodyPr/>
                    <a:lstStyle/>
                    <a:p>
                      <a:pPr>
                        <a:lnSpc>
                          <a:spcPct val="115000"/>
                        </a:lnSpc>
                        <a:spcAft>
                          <a:spcPts val="0"/>
                        </a:spcAft>
                      </a:pPr>
                      <a:r>
                        <a:rPr lang="tr-TR" sz="2400" b="1" dirty="0" smtClean="0">
                          <a:effectLst/>
                          <a:latin typeface="FranklinGothic-Book"/>
                          <a:ea typeface="Calibri"/>
                          <a:cs typeface="FranklinGothic-Book"/>
                        </a:rPr>
                        <a:t>Ürün</a:t>
                      </a:r>
                      <a:endParaRPr lang="tr-TR"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400" b="1" dirty="0">
                          <a:effectLst/>
                          <a:latin typeface="FranklinGothic-Book"/>
                          <a:ea typeface="Calibri"/>
                          <a:cs typeface="FranklinGothic-Book"/>
                        </a:rPr>
                        <a:t> </a:t>
                      </a:r>
                      <a:endParaRPr lang="tr-TR"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400" b="1" dirty="0">
                          <a:effectLst/>
                          <a:latin typeface="FranklinGothic-Book"/>
                          <a:ea typeface="Calibri"/>
                          <a:cs typeface="FranklinGothic-Book"/>
                        </a:rPr>
                        <a:t>2010</a:t>
                      </a:r>
                      <a:endParaRPr lang="tr-TR"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400" b="1" dirty="0">
                          <a:effectLst/>
                          <a:latin typeface="FranklinGothic-Book"/>
                          <a:ea typeface="Calibri"/>
                          <a:cs typeface="FranklinGothic-Book"/>
                        </a:rPr>
                        <a:t>2011</a:t>
                      </a:r>
                      <a:endParaRPr lang="tr-TR"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400" b="1">
                          <a:effectLst/>
                          <a:latin typeface="FranklinGothic-Book"/>
                          <a:ea typeface="Calibri"/>
                          <a:cs typeface="FranklinGothic-Book"/>
                        </a:rPr>
                        <a:t>2012</a:t>
                      </a:r>
                      <a:endParaRPr lang="tr-T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400" b="1" dirty="0">
                          <a:effectLst/>
                          <a:latin typeface="FranklinGothic-Book"/>
                          <a:ea typeface="Calibri"/>
                          <a:cs typeface="FranklinGothic-Book"/>
                        </a:rPr>
                        <a:t>2013</a:t>
                      </a:r>
                      <a:endParaRPr lang="tr-TR" sz="2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sz="2400" b="1" dirty="0" smtClean="0"/>
                        <a:t>2014</a:t>
                      </a:r>
                      <a:endParaRPr lang="tr-TR" sz="2400" b="1"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3592">
                <a:tc rowSpan="2">
                  <a:txBody>
                    <a:bodyPr/>
                    <a:lstStyle/>
                    <a:p>
                      <a:pPr>
                        <a:lnSpc>
                          <a:spcPct val="115000"/>
                        </a:lnSpc>
                        <a:spcAft>
                          <a:spcPts val="0"/>
                        </a:spcAft>
                      </a:pPr>
                      <a:r>
                        <a:rPr lang="tr-TR" sz="2400" b="1" dirty="0">
                          <a:effectLst/>
                          <a:latin typeface="Times New Roman"/>
                          <a:ea typeface="Calibri"/>
                          <a:cs typeface="Times New Roman"/>
                        </a:rPr>
                        <a:t>Çiğ Süt</a:t>
                      </a:r>
                      <a:endParaRPr lang="tr-TR"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400" dirty="0"/>
                        <a:t>Üretim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400" dirty="0" smtClean="0"/>
                        <a:t>12.500</a:t>
                      </a:r>
                      <a:endParaRPr lang="tr-TR"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400" dirty="0" smtClean="0"/>
                        <a:t>15.050</a:t>
                      </a:r>
                      <a:endParaRPr lang="tr-TR"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400" dirty="0" smtClean="0"/>
                        <a:t>17.400</a:t>
                      </a:r>
                      <a:endParaRPr lang="tr-TR"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400" dirty="0"/>
                        <a:t> </a:t>
                      </a:r>
                      <a:r>
                        <a:rPr lang="tr-TR" sz="2400" dirty="0" smtClean="0">
                          <a:effectLst/>
                          <a:latin typeface="Times New Roman"/>
                          <a:ea typeface="Times"/>
                        </a:rPr>
                        <a:t>18.223</a:t>
                      </a:r>
                      <a:endParaRPr lang="tr-TR"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tr-TR" sz="2400" dirty="0" smtClean="0"/>
                        <a:t>18.499</a:t>
                      </a:r>
                      <a:endParaRPr lang="tr-TR"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6129">
                <a:tc vMerge="1">
                  <a:txBody>
                    <a:bodyPr/>
                    <a:lstStyle/>
                    <a:p>
                      <a:endParaRPr lang="tr-TR"/>
                    </a:p>
                  </a:txBody>
                  <a:tcPr/>
                </a:tc>
                <a:tc>
                  <a:txBody>
                    <a:bodyPr/>
                    <a:lstStyle/>
                    <a:p>
                      <a:pPr>
                        <a:lnSpc>
                          <a:spcPct val="115000"/>
                        </a:lnSpc>
                        <a:spcAft>
                          <a:spcPts val="0"/>
                        </a:spcAft>
                      </a:pPr>
                      <a:r>
                        <a:rPr lang="tr-TR" sz="2400" dirty="0">
                          <a:solidFill>
                            <a:srgbClr val="FF0000"/>
                          </a:solidFill>
                        </a:rPr>
                        <a:t>Değişim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400" dirty="0">
                          <a:solidFill>
                            <a:srgbClr val="FF0000"/>
                          </a:solidFill>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400" dirty="0">
                          <a:solidFill>
                            <a:srgbClr val="FF0000"/>
                          </a:solidFill>
                        </a:rPr>
                        <a:t>20,4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400" dirty="0">
                          <a:solidFill>
                            <a:srgbClr val="FF0000"/>
                          </a:solidFill>
                        </a:rPr>
                        <a:t>15,6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400" dirty="0">
                          <a:solidFill>
                            <a:srgbClr val="FF0000"/>
                          </a:solidFill>
                        </a:rPr>
                        <a:t> </a:t>
                      </a:r>
                      <a:r>
                        <a:rPr lang="tr-TR" sz="2400" dirty="0" smtClean="0">
                          <a:solidFill>
                            <a:srgbClr val="FF0000"/>
                          </a:solidFill>
                        </a:rPr>
                        <a:t>4,7</a:t>
                      </a:r>
                      <a:endParaRPr lang="tr-TR" sz="2400" dirty="0">
                        <a:solidFill>
                          <a:srgbClr val="FF0000"/>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tr-TR" sz="2400" dirty="0" smtClean="0">
                          <a:solidFill>
                            <a:srgbClr val="FF0000"/>
                          </a:solidFill>
                        </a:rPr>
                        <a:t>1,5</a:t>
                      </a:r>
                      <a:endParaRPr lang="tr-TR" sz="2400" dirty="0">
                        <a:solidFill>
                          <a:srgbClr val="FF0000"/>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7811">
                <a:tc rowSpan="3">
                  <a:txBody>
                    <a:bodyPr/>
                    <a:lstStyle/>
                    <a:p>
                      <a:pPr>
                        <a:lnSpc>
                          <a:spcPct val="115000"/>
                        </a:lnSpc>
                        <a:spcAft>
                          <a:spcPts val="0"/>
                        </a:spcAft>
                      </a:pPr>
                      <a:r>
                        <a:rPr lang="tr-TR" sz="2400" b="1" dirty="0">
                          <a:effectLst/>
                          <a:latin typeface="Times New Roman"/>
                          <a:ea typeface="Calibri"/>
                          <a:cs typeface="Times New Roman"/>
                        </a:rPr>
                        <a:t>Sanayiye Giden </a:t>
                      </a:r>
                      <a:endParaRPr lang="tr-TR"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400" dirty="0"/>
                        <a:t>Süt miktarı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400" dirty="0" smtClean="0"/>
                        <a:t>6.745</a:t>
                      </a:r>
                      <a:endParaRPr lang="tr-TR"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400" dirty="0" smtClean="0"/>
                        <a:t>7.074</a:t>
                      </a:r>
                      <a:endParaRPr lang="tr-TR"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400" dirty="0" smtClean="0"/>
                        <a:t>7.932</a:t>
                      </a:r>
                      <a:endParaRPr lang="tr-TR"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400" dirty="0" smtClean="0"/>
                        <a:t>7.938</a:t>
                      </a:r>
                      <a:endParaRPr lang="tr-TR"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tr-TR" sz="2400" dirty="0" smtClean="0">
                          <a:effectLst/>
                          <a:latin typeface="Times New Roman"/>
                          <a:ea typeface="Calibri"/>
                        </a:rPr>
                        <a:t>8.625</a:t>
                      </a:r>
                      <a:endParaRPr lang="tr-TR"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3592">
                <a:tc vMerge="1">
                  <a:txBody>
                    <a:bodyPr/>
                    <a:lstStyle/>
                    <a:p>
                      <a:pPr>
                        <a:lnSpc>
                          <a:spcPct val="115000"/>
                        </a:lnSpc>
                        <a:spcAft>
                          <a:spcPts val="0"/>
                        </a:spcAft>
                      </a:pP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400" dirty="0">
                          <a:solidFill>
                            <a:srgbClr val="FF0000"/>
                          </a:solidFill>
                        </a:rPr>
                        <a:t>Değişim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tr-TR" sz="2400" dirty="0">
                        <a:solidFill>
                          <a:srgbClr val="FF0000"/>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400" dirty="0">
                          <a:solidFill>
                            <a:srgbClr val="FF0000"/>
                          </a:solidFill>
                        </a:rPr>
                        <a:t>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400" dirty="0">
                          <a:solidFill>
                            <a:srgbClr val="FF0000"/>
                          </a:solidFill>
                        </a:rPr>
                        <a:t>12,1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400" dirty="0">
                          <a:solidFill>
                            <a:srgbClr val="FF0000"/>
                          </a:solidFill>
                        </a:rPr>
                        <a:t>0,07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tr-TR" sz="2400" dirty="0" smtClean="0">
                          <a:solidFill>
                            <a:srgbClr val="FF0000"/>
                          </a:solidFill>
                        </a:rPr>
                        <a:t>8,65</a:t>
                      </a:r>
                      <a:endParaRPr lang="tr-TR" sz="2400" dirty="0">
                        <a:solidFill>
                          <a:srgbClr val="FF0000"/>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6521">
                <a:tc vMerge="1">
                  <a:txBody>
                    <a:bodyPr/>
                    <a:lstStyle/>
                    <a:p>
                      <a:endParaRPr lang="tr-TR"/>
                    </a:p>
                  </a:txBody>
                  <a:tcPr/>
                </a:tc>
                <a:tc>
                  <a:txBody>
                    <a:bodyPr/>
                    <a:lstStyle/>
                    <a:p>
                      <a:r>
                        <a:rPr lang="tr-TR" sz="2400" dirty="0" smtClean="0"/>
                        <a:t>Sanayiye gitme oranı</a:t>
                      </a:r>
                      <a:endParaRPr lang="tr-TR"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tr-TR" sz="2400" dirty="0" smtClean="0">
                          <a:solidFill>
                            <a:schemeClr val="accent1">
                              <a:lumMod val="75000"/>
                            </a:schemeClr>
                          </a:solidFill>
                        </a:rPr>
                        <a:t>53,96</a:t>
                      </a:r>
                      <a:endParaRPr lang="tr-TR" sz="2400" dirty="0">
                        <a:solidFill>
                          <a:schemeClr val="accent1">
                            <a:lumMod val="75000"/>
                          </a:schemeClr>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tr-TR" sz="2400" dirty="0" smtClean="0">
                          <a:solidFill>
                            <a:schemeClr val="accent1">
                              <a:lumMod val="75000"/>
                            </a:schemeClr>
                          </a:solidFill>
                        </a:rPr>
                        <a:t>47</a:t>
                      </a:r>
                      <a:endParaRPr lang="tr-TR" sz="2400" dirty="0">
                        <a:solidFill>
                          <a:schemeClr val="accent1">
                            <a:lumMod val="75000"/>
                          </a:schemeClr>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tr-TR" sz="2400" dirty="0" smtClean="0">
                          <a:solidFill>
                            <a:schemeClr val="accent1">
                              <a:lumMod val="75000"/>
                            </a:schemeClr>
                          </a:solidFill>
                        </a:rPr>
                        <a:t>46,66</a:t>
                      </a:r>
                      <a:endParaRPr lang="tr-TR" sz="2400" dirty="0">
                        <a:solidFill>
                          <a:schemeClr val="accent1">
                            <a:lumMod val="75000"/>
                          </a:schemeClr>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tr-TR" sz="2400" dirty="0" smtClean="0">
                          <a:solidFill>
                            <a:schemeClr val="accent1">
                              <a:lumMod val="75000"/>
                            </a:schemeClr>
                          </a:solidFill>
                        </a:rPr>
                        <a:t>43,56</a:t>
                      </a:r>
                      <a:endParaRPr lang="tr-TR" sz="2400" dirty="0">
                        <a:solidFill>
                          <a:schemeClr val="accent1">
                            <a:lumMod val="75000"/>
                          </a:schemeClr>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tr-TR" sz="2400" dirty="0" smtClean="0">
                          <a:solidFill>
                            <a:schemeClr val="accent1">
                              <a:lumMod val="75000"/>
                            </a:schemeClr>
                          </a:solidFill>
                        </a:rPr>
                        <a:t>44,0</a:t>
                      </a:r>
                      <a:endParaRPr lang="tr-TR" sz="2400" dirty="0">
                        <a:solidFill>
                          <a:schemeClr val="accent1">
                            <a:lumMod val="75000"/>
                          </a:schemeClr>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Başlık 1"/>
          <p:cNvSpPr txBox="1">
            <a:spLocks/>
          </p:cNvSpPr>
          <p:nvPr/>
        </p:nvSpPr>
        <p:spPr bwMode="auto">
          <a:xfrm>
            <a:off x="1" y="0"/>
            <a:ext cx="9161822" cy="764704"/>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Bef>
                <a:spcPct val="20000"/>
              </a:spcBef>
              <a:spcAft>
                <a:spcPts val="1000"/>
              </a:spcAft>
            </a:pPr>
            <a:r>
              <a:rPr lang="tr-TR" sz="2400" b="1" dirty="0" smtClean="0">
                <a:solidFill>
                  <a:prstClr val="black"/>
                </a:solidFill>
              </a:rPr>
              <a:t>ÇİĞ SÜT ÜRETİMİ </a:t>
            </a:r>
            <a:r>
              <a:rPr lang="tr-TR" sz="2400" b="1" dirty="0">
                <a:solidFill>
                  <a:prstClr val="black"/>
                </a:solidFill>
              </a:rPr>
              <a:t>VE </a:t>
            </a:r>
            <a:r>
              <a:rPr lang="tr-TR" sz="2400" b="1" dirty="0" smtClean="0">
                <a:solidFill>
                  <a:prstClr val="black"/>
                </a:solidFill>
              </a:rPr>
              <a:t>SANAYİYE GİDEN MİKTARI ve DEĞİŞİM ORANLARI</a:t>
            </a:r>
            <a:endParaRPr lang="tr-TR" sz="2400" dirty="0">
              <a:solidFill>
                <a:prstClr val="black"/>
              </a:solidFill>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5914911"/>
            <a:ext cx="1403648" cy="9694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İçerik Yer Tutucusu 2"/>
          <p:cNvSpPr txBox="1">
            <a:spLocks/>
          </p:cNvSpPr>
          <p:nvPr/>
        </p:nvSpPr>
        <p:spPr bwMode="auto">
          <a:xfrm>
            <a:off x="12193" y="1"/>
            <a:ext cx="9184526" cy="980727"/>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lnSpc>
                <a:spcPct val="115000"/>
              </a:lnSpc>
              <a:spcAft>
                <a:spcPts val="1000"/>
              </a:spcAft>
              <a:buNone/>
            </a:pPr>
            <a:r>
              <a:rPr lang="tr-TR" sz="2800" b="1" dirty="0" smtClean="0">
                <a:solidFill>
                  <a:prstClr val="white"/>
                </a:solidFill>
              </a:rPr>
              <a:t>Çiğ Süt Üretimi ve Sanayiye Giden Miktarı ve Değişim Oranları </a:t>
            </a:r>
            <a:r>
              <a:rPr lang="tr-TR" sz="2800" b="1" dirty="0">
                <a:solidFill>
                  <a:schemeClr val="bg1"/>
                </a:solidFill>
              </a:rPr>
              <a:t>(</a:t>
            </a:r>
            <a:r>
              <a:rPr lang="tr-TR" sz="2800" b="1" dirty="0" smtClean="0">
                <a:solidFill>
                  <a:schemeClr val="bg1"/>
                </a:solidFill>
              </a:rPr>
              <a:t>bin Ton</a:t>
            </a:r>
            <a:r>
              <a:rPr lang="tr-TR" sz="2800" b="1" dirty="0">
                <a:solidFill>
                  <a:schemeClr val="bg1"/>
                </a:solidFill>
              </a:rPr>
              <a:t>,%)</a:t>
            </a:r>
            <a:endParaRPr lang="tr-TR" sz="2800" dirty="0">
              <a:solidFill>
                <a:schemeClr val="bg1"/>
              </a:solidFill>
            </a:endParaRPr>
          </a:p>
          <a:p>
            <a:pPr marL="0" lvl="0" indent="0" algn="ctr" eaLnBrk="1" hangingPunct="1">
              <a:lnSpc>
                <a:spcPct val="115000"/>
              </a:lnSpc>
              <a:spcAft>
                <a:spcPts val="1000"/>
              </a:spcAft>
              <a:buNone/>
            </a:pPr>
            <a:endParaRPr lang="tr-TR" sz="4400" b="1" dirty="0" smtClean="0">
              <a:solidFill>
                <a:prstClr val="black"/>
              </a:solidFill>
            </a:endParaRPr>
          </a:p>
        </p:txBody>
      </p:sp>
    </p:spTree>
    <p:extLst>
      <p:ext uri="{BB962C8B-B14F-4D97-AF65-F5344CB8AC3E}">
        <p14:creationId xmlns:p14="http://schemas.microsoft.com/office/powerpoint/2010/main" val="30240193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 y="0"/>
            <a:ext cx="9161822" cy="1417638"/>
          </a:xfrm>
        </p:spPr>
        <p:style>
          <a:lnRef idx="1">
            <a:schemeClr val="accent3"/>
          </a:lnRef>
          <a:fillRef idx="3">
            <a:schemeClr val="accent3"/>
          </a:fillRef>
          <a:effectRef idx="2">
            <a:schemeClr val="accent3"/>
          </a:effectRef>
          <a:fontRef idx="minor">
            <a:schemeClr val="lt1"/>
          </a:fontRef>
        </p:style>
        <p:txBody>
          <a:bodyPr/>
          <a:lstStyle/>
          <a:p>
            <a:pPr>
              <a:spcAft>
                <a:spcPts val="1000"/>
              </a:spcAft>
            </a:pPr>
            <a:r>
              <a:rPr lang="tr-TR" sz="2000" b="1" dirty="0" smtClean="0">
                <a:ea typeface="Calibri"/>
                <a:cs typeface="Times New Roman"/>
              </a:rPr>
              <a:t/>
            </a:r>
            <a:br>
              <a:rPr lang="tr-TR" sz="2000" b="1" dirty="0" smtClean="0">
                <a:ea typeface="Calibri"/>
                <a:cs typeface="Times New Roman"/>
              </a:rPr>
            </a:br>
            <a:r>
              <a:rPr lang="tr-TR" sz="2000" b="1" dirty="0">
                <a:ea typeface="Calibri"/>
                <a:cs typeface="Times New Roman"/>
              </a:rPr>
              <a:t/>
            </a:r>
            <a:br>
              <a:rPr lang="tr-TR" sz="2000" b="1" dirty="0">
                <a:ea typeface="Calibri"/>
                <a:cs typeface="Times New Roman"/>
              </a:rPr>
            </a:br>
            <a:r>
              <a:rPr lang="tr-TR" sz="2000" b="1" dirty="0" smtClean="0">
                <a:ea typeface="Calibri"/>
                <a:cs typeface="Times New Roman"/>
              </a:rPr>
              <a:t/>
            </a:r>
            <a:br>
              <a:rPr lang="tr-TR" sz="2000" b="1" dirty="0" smtClean="0">
                <a:ea typeface="Calibri"/>
                <a:cs typeface="Times New Roman"/>
              </a:rPr>
            </a:br>
            <a:r>
              <a:rPr lang="tr-TR" sz="2000" b="1" dirty="0">
                <a:ea typeface="Calibri"/>
                <a:cs typeface="Times New Roman"/>
              </a:rPr>
              <a:t/>
            </a:r>
            <a:br>
              <a:rPr lang="tr-TR" sz="2000" b="1" dirty="0">
                <a:ea typeface="Calibri"/>
                <a:cs typeface="Times New Roman"/>
              </a:rPr>
            </a:br>
            <a:r>
              <a:rPr lang="tr-TR" b="1" dirty="0" smtClean="0">
                <a:ea typeface="Calibri"/>
                <a:cs typeface="Times New Roman"/>
              </a:rPr>
              <a:t>ÇİĞ </a:t>
            </a:r>
            <a:r>
              <a:rPr lang="tr-TR" sz="2000" b="1" dirty="0" smtClean="0">
                <a:ea typeface="Calibri"/>
                <a:cs typeface="Times New Roman"/>
              </a:rPr>
              <a:t> </a:t>
            </a:r>
            <a:r>
              <a:rPr lang="tr-TR" b="1" dirty="0" smtClean="0">
                <a:ea typeface="Calibri"/>
                <a:cs typeface="Times New Roman"/>
              </a:rPr>
              <a:t>SÜT Ü</a:t>
            </a:r>
            <a:r>
              <a:rPr lang="tr-TR" b="1" dirty="0" smtClean="0">
                <a:solidFill>
                  <a:schemeClr val="bg1"/>
                </a:solidFill>
                <a:ea typeface="Times New Roman"/>
                <a:cs typeface="Calibri"/>
              </a:rPr>
              <a:t>RETİM MİKTARI</a:t>
            </a:r>
            <a:r>
              <a:rPr lang="tr-TR" dirty="0">
                <a:solidFill>
                  <a:schemeClr val="bg1"/>
                </a:solidFill>
                <a:ea typeface="Times New Roman"/>
                <a:cs typeface="Times New Roman"/>
              </a:rPr>
              <a:t/>
            </a:r>
            <a:br>
              <a:rPr lang="tr-TR" dirty="0">
                <a:solidFill>
                  <a:schemeClr val="bg1"/>
                </a:solidFill>
                <a:ea typeface="Times New Roman"/>
                <a:cs typeface="Times New Roman"/>
              </a:rPr>
            </a:br>
            <a:r>
              <a:rPr lang="tr-TR" dirty="0" smtClean="0">
                <a:ea typeface="Calibri"/>
                <a:cs typeface="Times New Roman"/>
              </a:rPr>
              <a:t/>
            </a:r>
            <a:br>
              <a:rPr lang="tr-TR" dirty="0" smtClean="0">
                <a:ea typeface="Calibri"/>
                <a:cs typeface="Times New Roman"/>
              </a:rPr>
            </a:br>
            <a:endParaRPr lang="tr-TR" dirty="0"/>
          </a:p>
        </p:txBody>
      </p:sp>
      <p:sp>
        <p:nvSpPr>
          <p:cNvPr id="3" name="İçerik Yer Tutucusu 2"/>
          <p:cNvSpPr>
            <a:spLocks noGrp="1"/>
          </p:cNvSpPr>
          <p:nvPr>
            <p:ph idx="1"/>
          </p:nvPr>
        </p:nvSpPr>
        <p:spPr>
          <a:xfrm>
            <a:off x="0" y="1556792"/>
            <a:ext cx="9144000" cy="4277072"/>
          </a:xfrm>
        </p:spPr>
        <p:txBody>
          <a:bodyPr/>
          <a:lstStyle/>
          <a:p>
            <a:pPr marL="0" indent="0" algn="ctr">
              <a:buNone/>
            </a:pPr>
            <a:endParaRPr lang="tr-TR" sz="4800" b="1" dirty="0" smtClean="0"/>
          </a:p>
          <a:p>
            <a:pPr marL="0" indent="0" algn="ctr">
              <a:buNone/>
            </a:pPr>
            <a:endParaRPr lang="tr-TR" b="1" dirty="0" smtClean="0"/>
          </a:p>
          <a:p>
            <a:pPr marL="0" indent="0" algn="ctr">
              <a:buNone/>
            </a:pPr>
            <a:endParaRPr lang="tr-TR" b="1" dirty="0" smtClean="0"/>
          </a:p>
        </p:txBody>
      </p:sp>
      <p:sp>
        <p:nvSpPr>
          <p:cNvPr id="6" name="Başlık 1"/>
          <p:cNvSpPr txBox="1">
            <a:spLocks/>
          </p:cNvSpPr>
          <p:nvPr/>
        </p:nvSpPr>
        <p:spPr bwMode="auto">
          <a:xfrm>
            <a:off x="2563138" y="5888546"/>
            <a:ext cx="6552728" cy="9694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lnSpc>
                <a:spcPct val="115000"/>
              </a:lnSpc>
              <a:spcAft>
                <a:spcPts val="0"/>
              </a:spcAft>
            </a:pPr>
            <a:endParaRPr lang="tr-TR" sz="3200" dirty="0">
              <a:solidFill>
                <a:prstClr val="black"/>
              </a:solidFill>
              <a:ea typeface="Times New Roman"/>
              <a:cs typeface="Times New Roman"/>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914911"/>
            <a:ext cx="1403648" cy="9694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Grafik 8"/>
          <p:cNvGraphicFramePr/>
          <p:nvPr>
            <p:extLst>
              <p:ext uri="{D42A27DB-BD31-4B8C-83A1-F6EECF244321}">
                <p14:modId xmlns:p14="http://schemas.microsoft.com/office/powerpoint/2010/main" val="198458397"/>
              </p:ext>
            </p:extLst>
          </p:nvPr>
        </p:nvGraphicFramePr>
        <p:xfrm>
          <a:off x="0" y="1340768"/>
          <a:ext cx="9115866" cy="4896544"/>
        </p:xfrm>
        <a:graphic>
          <a:graphicData uri="http://schemas.openxmlformats.org/drawingml/2006/chart">
            <c:chart xmlns:c="http://schemas.openxmlformats.org/drawingml/2006/chart" xmlns:r="http://schemas.openxmlformats.org/officeDocument/2006/relationships" r:id="rId3"/>
          </a:graphicData>
        </a:graphic>
      </p:graphicFrame>
      <p:sp>
        <p:nvSpPr>
          <p:cNvPr id="8" name="İçerik Yer Tutucusu 2"/>
          <p:cNvSpPr txBox="1">
            <a:spLocks/>
          </p:cNvSpPr>
          <p:nvPr/>
        </p:nvSpPr>
        <p:spPr bwMode="auto">
          <a:xfrm>
            <a:off x="15941" y="1"/>
            <a:ext cx="9184526" cy="1412776"/>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eaLnBrk="1" hangingPunct="1">
              <a:lnSpc>
                <a:spcPct val="115000"/>
              </a:lnSpc>
              <a:spcAft>
                <a:spcPts val="1000"/>
              </a:spcAft>
              <a:buNone/>
            </a:pPr>
            <a:r>
              <a:rPr lang="tr-TR" sz="4400" b="1" dirty="0" smtClean="0">
                <a:solidFill>
                  <a:prstClr val="white"/>
                </a:solidFill>
              </a:rPr>
              <a:t>ÇİĞ SÜT ÜRETİM MİKTARI</a:t>
            </a:r>
            <a:endParaRPr lang="tr-TR" sz="4400" b="1" dirty="0" smtClean="0">
              <a:solidFill>
                <a:prstClr val="black"/>
              </a:solidFill>
            </a:endParaRPr>
          </a:p>
        </p:txBody>
      </p:sp>
    </p:spTree>
    <p:extLst>
      <p:ext uri="{BB962C8B-B14F-4D97-AF65-F5344CB8AC3E}">
        <p14:creationId xmlns:p14="http://schemas.microsoft.com/office/powerpoint/2010/main" val="12140234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İçerik Yer Tutucusu 2"/>
          <p:cNvGraphicFramePr>
            <a:graphicFrameLocks noGrp="1"/>
          </p:cNvGraphicFramePr>
          <p:nvPr>
            <p:ph idx="1"/>
            <p:extLst>
              <p:ext uri="{D42A27DB-BD31-4B8C-83A1-F6EECF244321}">
                <p14:modId xmlns:p14="http://schemas.microsoft.com/office/powerpoint/2010/main" val="2824088901"/>
              </p:ext>
            </p:extLst>
          </p:nvPr>
        </p:nvGraphicFramePr>
        <p:xfrm>
          <a:off x="-2" y="755743"/>
          <a:ext cx="9144002" cy="5481572"/>
        </p:xfrm>
        <a:graphic>
          <a:graphicData uri="http://schemas.openxmlformats.org/drawingml/2006/table">
            <a:tbl>
              <a:tblPr firstRow="1" firstCol="1" bandRow="1"/>
              <a:tblGrid>
                <a:gridCol w="1043610"/>
                <a:gridCol w="1657716"/>
                <a:gridCol w="1350663"/>
                <a:gridCol w="1271612"/>
                <a:gridCol w="1381847"/>
                <a:gridCol w="1300562"/>
                <a:gridCol w="1137992"/>
              </a:tblGrid>
              <a:tr h="365092">
                <a:tc>
                  <a:txBody>
                    <a:bodyPr/>
                    <a:lstStyle/>
                    <a:p>
                      <a:pPr>
                        <a:lnSpc>
                          <a:spcPct val="115000"/>
                        </a:lnSpc>
                        <a:spcAft>
                          <a:spcPts val="0"/>
                        </a:spcAft>
                      </a:pPr>
                      <a:r>
                        <a:rPr lang="tr-TR" sz="1600" b="1" dirty="0">
                          <a:effectLst/>
                          <a:latin typeface="FranklinGothic-Book"/>
                          <a:ea typeface="Calibri"/>
                          <a:cs typeface="FranklinGothic-Book"/>
                        </a:rPr>
                        <a:t>Ürünler</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dirty="0">
                          <a:effectLst/>
                          <a:latin typeface="FranklinGothic-Book"/>
                          <a:ea typeface="Calibri"/>
                          <a:cs typeface="FranklinGothic-Book"/>
                        </a:rPr>
                        <a:t> </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dirty="0">
                          <a:effectLst/>
                          <a:latin typeface="FranklinGothic-Book"/>
                          <a:ea typeface="Calibri"/>
                          <a:cs typeface="FranklinGothic-Book"/>
                        </a:rPr>
                        <a:t>2010</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dirty="0">
                          <a:effectLst/>
                          <a:latin typeface="FranklinGothic-Book"/>
                          <a:ea typeface="Calibri"/>
                          <a:cs typeface="FranklinGothic-Book"/>
                        </a:rPr>
                        <a:t>2011</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a:effectLst/>
                          <a:latin typeface="FranklinGothic-Book"/>
                          <a:ea typeface="Calibri"/>
                          <a:cs typeface="FranklinGothic-Book"/>
                        </a:rPr>
                        <a:t>2012</a:t>
                      </a:r>
                      <a:endParaRPr lang="tr-T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a:effectLst/>
                          <a:latin typeface="FranklinGothic-Book"/>
                          <a:ea typeface="Calibri"/>
                          <a:cs typeface="FranklinGothic-Book"/>
                        </a:rPr>
                        <a:t>2013</a:t>
                      </a:r>
                      <a:endParaRPr lang="tr-T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dirty="0" smtClean="0"/>
                        <a:t>2014</a:t>
                      </a:r>
                      <a:endParaRPr lang="tr-TR"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564">
                <a:tc rowSpan="2">
                  <a:txBody>
                    <a:bodyPr/>
                    <a:lstStyle/>
                    <a:p>
                      <a:pPr>
                        <a:lnSpc>
                          <a:spcPct val="115000"/>
                        </a:lnSpc>
                        <a:spcAft>
                          <a:spcPts val="0"/>
                        </a:spcAft>
                      </a:pPr>
                      <a:r>
                        <a:rPr lang="tr-TR" sz="1600" b="1" dirty="0">
                          <a:effectLst/>
                          <a:latin typeface="Times New Roman"/>
                          <a:ea typeface="Calibri"/>
                          <a:cs typeface="Times New Roman"/>
                        </a:rPr>
                        <a:t>İçme sütü</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dirty="0"/>
                        <a:t>Üretim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t>1.090.605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t>1.164.748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t>1.250.168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t>1 298.059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tr-TR" sz="1800" b="1" dirty="0" smtClean="0">
                          <a:effectLst/>
                          <a:latin typeface="Times New Roman"/>
                          <a:ea typeface="Times New Roman"/>
                        </a:rPr>
                        <a:t>1 310 534</a:t>
                      </a:r>
                      <a:endParaRPr lang="tr-TR" sz="18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564">
                <a:tc vMerge="1">
                  <a:txBody>
                    <a:bodyPr/>
                    <a:lstStyle/>
                    <a:p>
                      <a:endParaRPr lang="tr-TR"/>
                    </a:p>
                  </a:txBody>
                  <a:tcPr/>
                </a:tc>
                <a:tc>
                  <a:txBody>
                    <a:bodyPr/>
                    <a:lstStyle/>
                    <a:p>
                      <a:pPr>
                        <a:lnSpc>
                          <a:spcPct val="115000"/>
                        </a:lnSpc>
                        <a:spcAft>
                          <a:spcPts val="0"/>
                        </a:spcAft>
                      </a:pPr>
                      <a:r>
                        <a:rPr lang="tr-TR" sz="1400" dirty="0">
                          <a:solidFill>
                            <a:srgbClr val="FF0000"/>
                          </a:solidFill>
                        </a:rPr>
                        <a:t>Değişim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solidFill>
                            <a:srgbClr val="FF0000"/>
                          </a:solidFill>
                        </a:rPr>
                        <a:t>-0,6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solidFill>
                            <a:srgbClr val="FF0000"/>
                          </a:solidFill>
                        </a:rPr>
                        <a:t>10,7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solidFill>
                            <a:srgbClr val="FF0000"/>
                          </a:solidFill>
                        </a:rPr>
                        <a:t>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solidFill>
                            <a:srgbClr val="FF0000"/>
                          </a:solidFill>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tr-TR" sz="1800" dirty="0" smtClean="0">
                          <a:solidFill>
                            <a:srgbClr val="FF0000"/>
                          </a:solidFill>
                        </a:rPr>
                        <a:t>0,96</a:t>
                      </a:r>
                      <a:endParaRPr lang="tr-TR" sz="1800" dirty="0">
                        <a:solidFill>
                          <a:srgbClr val="FF0000"/>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564">
                <a:tc rowSpan="2">
                  <a:txBody>
                    <a:bodyPr/>
                    <a:lstStyle/>
                    <a:p>
                      <a:pPr>
                        <a:lnSpc>
                          <a:spcPct val="115000"/>
                        </a:lnSpc>
                        <a:spcAft>
                          <a:spcPts val="0"/>
                        </a:spcAft>
                      </a:pPr>
                      <a:r>
                        <a:rPr lang="tr-TR" sz="1600" b="1" dirty="0">
                          <a:effectLst/>
                          <a:latin typeface="Times New Roman"/>
                          <a:ea typeface="Calibri"/>
                          <a:cs typeface="Times New Roman"/>
                        </a:rPr>
                        <a:t>Peynir</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a:t>Üretim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t>473.491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t>518.850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t>564.191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t>600.266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tr-TR" sz="1800" dirty="0" smtClean="0"/>
                        <a:t>629.675</a:t>
                      </a:r>
                      <a:endParaRPr lang="tr-TR" sz="18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564">
                <a:tc vMerge="1">
                  <a:txBody>
                    <a:bodyPr/>
                    <a:lstStyle/>
                    <a:p>
                      <a:endParaRPr lang="tr-TR"/>
                    </a:p>
                  </a:txBody>
                  <a:tcPr/>
                </a:tc>
                <a:tc>
                  <a:txBody>
                    <a:bodyPr/>
                    <a:lstStyle/>
                    <a:p>
                      <a:pPr>
                        <a:lnSpc>
                          <a:spcPct val="115000"/>
                        </a:lnSpc>
                        <a:spcAft>
                          <a:spcPts val="0"/>
                        </a:spcAft>
                      </a:pPr>
                      <a:r>
                        <a:rPr lang="tr-TR" sz="1400">
                          <a:solidFill>
                            <a:srgbClr val="FF0000"/>
                          </a:solidFill>
                        </a:rPr>
                        <a:t>Değişim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solidFill>
                            <a:srgbClr val="FF0000"/>
                          </a:solidFill>
                        </a:rPr>
                        <a:t>74,3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solidFill>
                            <a:srgbClr val="FF0000"/>
                          </a:solidFill>
                        </a:rPr>
                        <a:t>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solidFill>
                            <a:srgbClr val="FF0000"/>
                          </a:solidFill>
                        </a:rPr>
                        <a:t>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solidFill>
                            <a:srgbClr val="FF0000"/>
                          </a:solidFill>
                        </a:rPr>
                        <a:t>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tr-TR" sz="1800" dirty="0" smtClean="0">
                          <a:solidFill>
                            <a:srgbClr val="FF0000"/>
                          </a:solidFill>
                        </a:rPr>
                        <a:t>4,89</a:t>
                      </a:r>
                      <a:endParaRPr lang="tr-TR" sz="1800" dirty="0">
                        <a:solidFill>
                          <a:srgbClr val="FF0000"/>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564">
                <a:tc rowSpan="2">
                  <a:txBody>
                    <a:bodyPr/>
                    <a:lstStyle/>
                    <a:p>
                      <a:pPr>
                        <a:lnSpc>
                          <a:spcPct val="115000"/>
                        </a:lnSpc>
                        <a:spcAft>
                          <a:spcPts val="0"/>
                        </a:spcAft>
                      </a:pPr>
                      <a:r>
                        <a:rPr lang="tr-TR" sz="1600" b="1" dirty="0">
                          <a:effectLst/>
                          <a:latin typeface="Times New Roman"/>
                          <a:ea typeface="Calibri"/>
                          <a:cs typeface="Times New Roman"/>
                        </a:rPr>
                        <a:t>Yoğurt</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a:t>Üretim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t>908.269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t>1.006.791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t>1.052.657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t>1 081 390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tr-TR" sz="1800" dirty="0" smtClean="0">
                          <a:effectLst/>
                          <a:latin typeface="Times New Roman"/>
                          <a:ea typeface="Times New Roman"/>
                        </a:rPr>
                        <a:t>1 101 253</a:t>
                      </a:r>
                      <a:endParaRPr lang="tr-TR" sz="18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564">
                <a:tc vMerge="1">
                  <a:txBody>
                    <a:bodyPr/>
                    <a:lstStyle/>
                    <a:p>
                      <a:endParaRPr lang="tr-TR"/>
                    </a:p>
                  </a:txBody>
                  <a:tcPr/>
                </a:tc>
                <a:tc>
                  <a:txBody>
                    <a:bodyPr/>
                    <a:lstStyle/>
                    <a:p>
                      <a:pPr>
                        <a:lnSpc>
                          <a:spcPct val="115000"/>
                        </a:lnSpc>
                        <a:spcAft>
                          <a:spcPts val="0"/>
                        </a:spcAft>
                      </a:pPr>
                      <a:r>
                        <a:rPr lang="tr-TR" sz="1400">
                          <a:solidFill>
                            <a:srgbClr val="FF0000"/>
                          </a:solidFill>
                        </a:rPr>
                        <a:t>Değişim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solidFill>
                            <a:srgbClr val="FF0000"/>
                          </a:solidFill>
                        </a:rPr>
                        <a:t>16,7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solidFill>
                            <a:srgbClr val="FF0000"/>
                          </a:solidFill>
                        </a:rPr>
                        <a:t>10,8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solidFill>
                            <a:srgbClr val="FF0000"/>
                          </a:solidFill>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solidFill>
                            <a:srgbClr val="FF0000"/>
                          </a:solidFill>
                        </a:rPr>
                        <a:t>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tr-TR" sz="1800" dirty="0" smtClean="0">
                          <a:solidFill>
                            <a:srgbClr val="FF0000"/>
                          </a:solidFill>
                        </a:rPr>
                        <a:t>1,83</a:t>
                      </a:r>
                      <a:endParaRPr lang="tr-TR" sz="1800" dirty="0">
                        <a:solidFill>
                          <a:srgbClr val="FF0000"/>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564">
                <a:tc rowSpan="2">
                  <a:txBody>
                    <a:bodyPr/>
                    <a:lstStyle/>
                    <a:p>
                      <a:pPr>
                        <a:lnSpc>
                          <a:spcPct val="115000"/>
                        </a:lnSpc>
                        <a:spcAft>
                          <a:spcPts val="0"/>
                        </a:spcAft>
                      </a:pPr>
                      <a:r>
                        <a:rPr lang="tr-TR" sz="1600" b="1">
                          <a:effectLst/>
                          <a:latin typeface="Times New Roman"/>
                          <a:ea typeface="Calibri"/>
                          <a:cs typeface="Times New Roman"/>
                        </a:rPr>
                        <a:t>Ayran</a:t>
                      </a:r>
                      <a:endParaRPr lang="tr-T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a:t>Üretim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t>397.935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t>459.075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t>508.444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t>560 101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tr-TR" sz="1800" b="1" dirty="0" smtClean="0">
                          <a:effectLst/>
                          <a:latin typeface="Times New Roman"/>
                          <a:ea typeface="Times New Roman"/>
                        </a:rPr>
                        <a:t>598 877</a:t>
                      </a:r>
                      <a:endParaRPr lang="tr-TR" sz="18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564">
                <a:tc vMerge="1">
                  <a:txBody>
                    <a:bodyPr/>
                    <a:lstStyle/>
                    <a:p>
                      <a:endParaRPr lang="tr-TR"/>
                    </a:p>
                  </a:txBody>
                  <a:tcPr/>
                </a:tc>
                <a:tc>
                  <a:txBody>
                    <a:bodyPr/>
                    <a:lstStyle/>
                    <a:p>
                      <a:pPr>
                        <a:lnSpc>
                          <a:spcPct val="115000"/>
                        </a:lnSpc>
                        <a:spcAft>
                          <a:spcPts val="0"/>
                        </a:spcAft>
                      </a:pPr>
                      <a:r>
                        <a:rPr lang="tr-TR" sz="1400">
                          <a:solidFill>
                            <a:srgbClr val="FF0000"/>
                          </a:solidFill>
                        </a:rPr>
                        <a:t>Değişim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solidFill>
                            <a:srgbClr val="FF0000"/>
                          </a:solidFill>
                        </a:rPr>
                        <a:t>40,5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solidFill>
                            <a:srgbClr val="FF0000"/>
                          </a:solidFill>
                        </a:rPr>
                        <a:t>15,4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solidFill>
                            <a:srgbClr val="FF0000"/>
                          </a:solidFill>
                        </a:rPr>
                        <a:t>10,7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solidFill>
                            <a:srgbClr val="FF0000"/>
                          </a:solidFill>
                        </a:rPr>
                        <a:t>10,2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tr-TR" sz="1800" dirty="0" smtClean="0">
                          <a:solidFill>
                            <a:srgbClr val="FF0000"/>
                          </a:solidFill>
                        </a:rPr>
                        <a:t>6,92</a:t>
                      </a:r>
                      <a:endParaRPr lang="tr-TR" sz="1800" dirty="0">
                        <a:solidFill>
                          <a:srgbClr val="FF0000"/>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564">
                <a:tc rowSpan="2">
                  <a:txBody>
                    <a:bodyPr/>
                    <a:lstStyle/>
                    <a:p>
                      <a:pPr>
                        <a:lnSpc>
                          <a:spcPct val="115000"/>
                        </a:lnSpc>
                        <a:spcAft>
                          <a:spcPts val="0"/>
                        </a:spcAft>
                      </a:pPr>
                      <a:r>
                        <a:rPr lang="tr-TR" sz="1600" b="1" dirty="0" err="1">
                          <a:effectLst/>
                          <a:latin typeface="Times New Roman"/>
                          <a:ea typeface="Calibri"/>
                          <a:cs typeface="Times New Roman"/>
                        </a:rPr>
                        <a:t>Tereyağ</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a:t>Üretim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t>32.987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t>34.928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t>40.139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t>41 515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tr-TR" sz="1800" b="1" dirty="0" smtClean="0">
                          <a:effectLst/>
                          <a:latin typeface="Times New Roman"/>
                          <a:ea typeface="Times New Roman"/>
                        </a:rPr>
                        <a:t> 45 817</a:t>
                      </a:r>
                      <a:endParaRPr lang="tr-TR" sz="18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564">
                <a:tc vMerge="1">
                  <a:txBody>
                    <a:bodyPr/>
                    <a:lstStyle/>
                    <a:p>
                      <a:endParaRPr lang="tr-TR"/>
                    </a:p>
                  </a:txBody>
                  <a:tcPr/>
                </a:tc>
                <a:tc>
                  <a:txBody>
                    <a:bodyPr/>
                    <a:lstStyle/>
                    <a:p>
                      <a:pPr>
                        <a:lnSpc>
                          <a:spcPct val="115000"/>
                        </a:lnSpc>
                        <a:spcAft>
                          <a:spcPts val="0"/>
                        </a:spcAft>
                      </a:pPr>
                      <a:r>
                        <a:rPr lang="tr-TR" sz="1400">
                          <a:solidFill>
                            <a:srgbClr val="FF0000"/>
                          </a:solidFill>
                        </a:rPr>
                        <a:t>Değişim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solidFill>
                            <a:srgbClr val="FF0000"/>
                          </a:solidFill>
                        </a:rPr>
                        <a:t>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solidFill>
                            <a:srgbClr val="FF0000"/>
                          </a:solidFill>
                        </a:rPr>
                        <a:t>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solidFill>
                            <a:srgbClr val="FF0000"/>
                          </a:solidFill>
                        </a:rPr>
                        <a:t>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solidFill>
                            <a:srgbClr val="FF0000"/>
                          </a:solidFill>
                        </a:rPr>
                        <a:t>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tr-TR" sz="1800" dirty="0" smtClean="0">
                          <a:solidFill>
                            <a:srgbClr val="FF0000"/>
                          </a:solidFill>
                        </a:rPr>
                        <a:t>10,36</a:t>
                      </a:r>
                      <a:endParaRPr lang="tr-TR" sz="1800" dirty="0">
                        <a:solidFill>
                          <a:srgbClr val="FF0000"/>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564">
                <a:tc rowSpan="2">
                  <a:txBody>
                    <a:bodyPr/>
                    <a:lstStyle/>
                    <a:p>
                      <a:pPr>
                        <a:lnSpc>
                          <a:spcPct val="115000"/>
                        </a:lnSpc>
                        <a:spcAft>
                          <a:spcPts val="0"/>
                        </a:spcAft>
                      </a:pPr>
                      <a:r>
                        <a:rPr lang="tr-TR" sz="1600" b="1" dirty="0">
                          <a:effectLst/>
                          <a:latin typeface="Times New Roman"/>
                          <a:ea typeface="Calibri"/>
                          <a:cs typeface="Times New Roman"/>
                        </a:rPr>
                        <a:t>Süttozu</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a:t>Üretim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a:t>72.102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t>79.312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t>84.318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t>78.877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tr-TR" sz="1800" dirty="0" smtClean="0"/>
                        <a:t>101.079</a:t>
                      </a:r>
                      <a:endParaRPr lang="tr-TR" sz="18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092">
                <a:tc vMerge="1">
                  <a:txBody>
                    <a:bodyPr/>
                    <a:lstStyle/>
                    <a:p>
                      <a:endParaRPr lang="tr-TR"/>
                    </a:p>
                  </a:txBody>
                  <a:tcPr/>
                </a:tc>
                <a:tc>
                  <a:txBody>
                    <a:bodyPr/>
                    <a:lstStyle/>
                    <a:p>
                      <a:pPr>
                        <a:lnSpc>
                          <a:spcPct val="115000"/>
                        </a:lnSpc>
                        <a:spcAft>
                          <a:spcPts val="0"/>
                        </a:spcAft>
                      </a:pPr>
                      <a:r>
                        <a:rPr lang="tr-TR" sz="1400">
                          <a:solidFill>
                            <a:srgbClr val="FF0000"/>
                          </a:solidFill>
                        </a:rPr>
                        <a:t>Değişim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solidFill>
                            <a:srgbClr val="FF0000"/>
                          </a:solidFill>
                        </a:rPr>
                        <a:t>24,6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solidFill>
                            <a:srgbClr val="FF0000"/>
                          </a:solidFill>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solidFill>
                            <a:srgbClr val="FF0000"/>
                          </a:solidFill>
                        </a:rPr>
                        <a:t>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solidFill>
                            <a:srgbClr val="FF0000"/>
                          </a:solidFill>
                        </a:rPr>
                        <a:t>-6,46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tr-TR" sz="1800" dirty="0" smtClean="0">
                          <a:solidFill>
                            <a:srgbClr val="FF0000"/>
                          </a:solidFill>
                        </a:rPr>
                        <a:t>28,14</a:t>
                      </a:r>
                      <a:endParaRPr lang="tr-TR" sz="1800" dirty="0">
                        <a:solidFill>
                          <a:srgbClr val="FF0000"/>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092">
                <a:tc rowSpan="2">
                  <a:txBody>
                    <a:bodyPr/>
                    <a:lstStyle/>
                    <a:p>
                      <a:pPr>
                        <a:lnSpc>
                          <a:spcPct val="115000"/>
                        </a:lnSpc>
                        <a:spcAft>
                          <a:spcPts val="0"/>
                        </a:spcAft>
                      </a:pPr>
                      <a:r>
                        <a:rPr lang="tr-TR" sz="1600" b="1" dirty="0" smtClean="0">
                          <a:effectLst/>
                          <a:latin typeface="Calibri"/>
                          <a:ea typeface="Calibri"/>
                          <a:cs typeface="Times New Roman"/>
                        </a:rPr>
                        <a:t>Dondurma</a:t>
                      </a:r>
                      <a:endParaRPr lang="tr-TR"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 algn="l">
                        <a:lnSpc>
                          <a:spcPct val="115000"/>
                        </a:lnSpc>
                        <a:spcAft>
                          <a:spcPts val="0"/>
                        </a:spcAft>
                        <a:tabLst>
                          <a:tab pos="180340" algn="l"/>
                        </a:tabLst>
                      </a:pPr>
                      <a:r>
                        <a:rPr lang="tr-TR" sz="1400" b="1" dirty="0">
                          <a:effectLst/>
                          <a:latin typeface="FranklinGothic-Book"/>
                          <a:ea typeface="Calibri"/>
                          <a:cs typeface="FranklinGothic-Book"/>
                        </a:rPr>
                        <a:t>Üretim (bin litre)</a:t>
                      </a:r>
                      <a:endParaRPr lang="tr-TR"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 algn="r">
                        <a:lnSpc>
                          <a:spcPct val="115000"/>
                        </a:lnSpc>
                        <a:spcAft>
                          <a:spcPts val="0"/>
                        </a:spcAft>
                        <a:tabLst>
                          <a:tab pos="180340" algn="l"/>
                        </a:tabLst>
                      </a:pPr>
                      <a:r>
                        <a:rPr lang="tr-TR" sz="1800" b="1">
                          <a:effectLst/>
                          <a:latin typeface="Calibri"/>
                          <a:ea typeface="Times New Roman"/>
                          <a:cs typeface="Arial"/>
                        </a:rPr>
                        <a:t>243.286</a:t>
                      </a:r>
                      <a:endParaRPr lang="tr-TR" sz="18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 algn="r">
                        <a:lnSpc>
                          <a:spcPct val="115000"/>
                        </a:lnSpc>
                        <a:spcAft>
                          <a:spcPts val="0"/>
                        </a:spcAft>
                        <a:tabLst>
                          <a:tab pos="180340" algn="l"/>
                        </a:tabLst>
                      </a:pPr>
                      <a:r>
                        <a:rPr lang="tr-TR" sz="1800" b="1">
                          <a:effectLst/>
                          <a:latin typeface="Calibri"/>
                          <a:ea typeface="Times New Roman"/>
                          <a:cs typeface="Arial"/>
                        </a:rPr>
                        <a:t>291.425</a:t>
                      </a:r>
                      <a:endParaRPr lang="tr-TR" sz="18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 algn="r">
                        <a:lnSpc>
                          <a:spcPct val="115000"/>
                        </a:lnSpc>
                        <a:spcAft>
                          <a:spcPts val="0"/>
                        </a:spcAft>
                        <a:tabLst>
                          <a:tab pos="180340" algn="l"/>
                        </a:tabLst>
                      </a:pPr>
                      <a:r>
                        <a:rPr lang="tr-TR" sz="1800" b="1">
                          <a:effectLst/>
                          <a:latin typeface="Calibri"/>
                          <a:ea typeface="Times New Roman"/>
                          <a:cs typeface="Arial"/>
                        </a:rPr>
                        <a:t>302.510</a:t>
                      </a:r>
                      <a:endParaRPr lang="tr-TR" sz="18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 algn="r">
                        <a:lnSpc>
                          <a:spcPct val="115000"/>
                        </a:lnSpc>
                        <a:spcAft>
                          <a:spcPts val="0"/>
                        </a:spcAft>
                        <a:tabLst>
                          <a:tab pos="180340" algn="l"/>
                        </a:tabLst>
                      </a:pPr>
                      <a:r>
                        <a:rPr lang="tr-TR" sz="1800" b="1">
                          <a:effectLst/>
                          <a:latin typeface="Calibri"/>
                          <a:ea typeface="Times New Roman"/>
                          <a:cs typeface="Arial"/>
                        </a:rPr>
                        <a:t>314.338</a:t>
                      </a:r>
                      <a:endParaRPr lang="tr-TR" sz="18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 algn="r">
                        <a:spcAft>
                          <a:spcPts val="0"/>
                        </a:spcAft>
                      </a:pPr>
                      <a:r>
                        <a:rPr lang="tr-TR" sz="1800" dirty="0">
                          <a:effectLst/>
                          <a:latin typeface="Arial"/>
                          <a:ea typeface="Times New Roman"/>
                        </a:rPr>
                        <a:t>326.500</a:t>
                      </a:r>
                      <a:endParaRPr lang="tr-TR" sz="1800" dirty="0">
                        <a:effectLst/>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092">
                <a:tc vMerge="1">
                  <a:txBody>
                    <a:bodyPr/>
                    <a:lstStyle/>
                    <a:p>
                      <a:pPr>
                        <a:lnSpc>
                          <a:spcPct val="115000"/>
                        </a:lnSpc>
                        <a:spcAft>
                          <a:spcPts val="0"/>
                        </a:spcAft>
                      </a:pP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 algn="l">
                        <a:lnSpc>
                          <a:spcPct val="115000"/>
                        </a:lnSpc>
                        <a:spcAft>
                          <a:spcPts val="0"/>
                        </a:spcAft>
                        <a:tabLst>
                          <a:tab pos="180340" algn="l"/>
                        </a:tabLst>
                      </a:pPr>
                      <a:r>
                        <a:rPr lang="tr-TR" sz="1400" b="1" dirty="0">
                          <a:solidFill>
                            <a:srgbClr val="FF0000"/>
                          </a:solidFill>
                          <a:effectLst/>
                          <a:latin typeface="FranklinGothic-Book"/>
                          <a:ea typeface="Calibri"/>
                          <a:cs typeface="FranklinGothic-Book"/>
                        </a:rPr>
                        <a:t>Değişim</a:t>
                      </a:r>
                      <a:endParaRPr lang="tr-TR"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 algn="r">
                        <a:lnSpc>
                          <a:spcPct val="115000"/>
                        </a:lnSpc>
                        <a:spcAft>
                          <a:spcPts val="0"/>
                        </a:spcAft>
                        <a:tabLst>
                          <a:tab pos="180340" algn="l"/>
                        </a:tabLst>
                      </a:pPr>
                      <a:r>
                        <a:rPr lang="tr-TR" sz="1400" b="1" dirty="0">
                          <a:solidFill>
                            <a:srgbClr val="FF0000"/>
                          </a:solidFill>
                          <a:effectLst/>
                          <a:latin typeface="FranklinGothic-Book"/>
                          <a:ea typeface="Calibri"/>
                          <a:cs typeface="FranklinGothic-Book"/>
                        </a:rPr>
                        <a:t>29</a:t>
                      </a:r>
                      <a:endParaRPr lang="tr-TR"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 algn="r">
                        <a:lnSpc>
                          <a:spcPct val="115000"/>
                        </a:lnSpc>
                        <a:spcAft>
                          <a:spcPts val="0"/>
                        </a:spcAft>
                        <a:tabLst>
                          <a:tab pos="180340" algn="l"/>
                        </a:tabLst>
                      </a:pPr>
                      <a:r>
                        <a:rPr lang="tr-TR" sz="1400" b="1" dirty="0">
                          <a:solidFill>
                            <a:srgbClr val="FF0000"/>
                          </a:solidFill>
                          <a:effectLst/>
                          <a:latin typeface="FranklinGothic-Book"/>
                          <a:ea typeface="Calibri"/>
                          <a:cs typeface="FranklinGothic-Book"/>
                        </a:rPr>
                        <a:t>19,8</a:t>
                      </a:r>
                      <a:endParaRPr lang="tr-TR"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 algn="r">
                        <a:lnSpc>
                          <a:spcPct val="115000"/>
                        </a:lnSpc>
                        <a:spcAft>
                          <a:spcPts val="0"/>
                        </a:spcAft>
                        <a:tabLst>
                          <a:tab pos="180340" algn="l"/>
                        </a:tabLst>
                      </a:pPr>
                      <a:r>
                        <a:rPr lang="tr-TR" sz="1400" b="1" dirty="0">
                          <a:solidFill>
                            <a:srgbClr val="FF0000"/>
                          </a:solidFill>
                          <a:effectLst/>
                          <a:latin typeface="FranklinGothic-Book"/>
                          <a:ea typeface="Calibri"/>
                          <a:cs typeface="FranklinGothic-Book"/>
                        </a:rPr>
                        <a:t>3,8</a:t>
                      </a:r>
                      <a:endParaRPr lang="tr-TR"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 algn="r">
                        <a:lnSpc>
                          <a:spcPct val="115000"/>
                        </a:lnSpc>
                        <a:spcAft>
                          <a:spcPts val="0"/>
                        </a:spcAft>
                        <a:tabLst>
                          <a:tab pos="180340" algn="l"/>
                        </a:tabLst>
                      </a:pPr>
                      <a:r>
                        <a:rPr lang="tr-TR" sz="1400" b="1" dirty="0">
                          <a:solidFill>
                            <a:srgbClr val="FF0000"/>
                          </a:solidFill>
                          <a:effectLst/>
                          <a:latin typeface="FranklinGothic-Book"/>
                          <a:ea typeface="Calibri"/>
                          <a:cs typeface="FranklinGothic-Book"/>
                        </a:rPr>
                        <a:t>4</a:t>
                      </a:r>
                      <a:endParaRPr lang="tr-TR"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 algn="r">
                        <a:spcAft>
                          <a:spcPts val="0"/>
                        </a:spcAft>
                      </a:pPr>
                      <a:r>
                        <a:rPr lang="tr-TR" sz="1400" dirty="0">
                          <a:solidFill>
                            <a:srgbClr val="FF0000"/>
                          </a:solidFill>
                          <a:effectLst/>
                          <a:latin typeface="Arial"/>
                          <a:ea typeface="Times New Roman"/>
                        </a:rPr>
                        <a:t>4</a:t>
                      </a:r>
                      <a:endParaRPr lang="tr-TR" sz="1400" dirty="0">
                        <a:solidFill>
                          <a:srgbClr val="FF0000"/>
                        </a:solidFill>
                        <a:effectLst/>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Başlık 1"/>
          <p:cNvSpPr txBox="1">
            <a:spLocks/>
          </p:cNvSpPr>
          <p:nvPr/>
        </p:nvSpPr>
        <p:spPr bwMode="auto">
          <a:xfrm>
            <a:off x="1" y="0"/>
            <a:ext cx="9161822" cy="764704"/>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Bef>
                <a:spcPct val="20000"/>
              </a:spcBef>
              <a:spcAft>
                <a:spcPts val="1000"/>
              </a:spcAft>
            </a:pPr>
            <a:r>
              <a:rPr lang="tr-TR" sz="2400" b="1" dirty="0" smtClean="0">
                <a:solidFill>
                  <a:prstClr val="black"/>
                </a:solidFill>
              </a:rPr>
              <a:t>SÜT </a:t>
            </a:r>
            <a:r>
              <a:rPr lang="tr-TR" sz="2400" b="1" dirty="0">
                <a:solidFill>
                  <a:prstClr val="black"/>
                </a:solidFill>
              </a:rPr>
              <a:t>VE SÜT ÜRÜNLERİ ÜRETİM VE DEĞİŞİM </a:t>
            </a:r>
            <a:r>
              <a:rPr lang="tr-TR" sz="2400" b="1" dirty="0" smtClean="0">
                <a:solidFill>
                  <a:prstClr val="black"/>
                </a:solidFill>
              </a:rPr>
              <a:t>ORANLARI</a:t>
            </a:r>
            <a:endParaRPr lang="tr-TR" sz="2400" dirty="0">
              <a:solidFill>
                <a:prstClr val="black"/>
              </a:solidFill>
            </a:endParaRPr>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6213311"/>
            <a:ext cx="971600" cy="67105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Başlık 1"/>
          <p:cNvSpPr txBox="1">
            <a:spLocks/>
          </p:cNvSpPr>
          <p:nvPr/>
        </p:nvSpPr>
        <p:spPr bwMode="auto">
          <a:xfrm>
            <a:off x="4148" y="6237312"/>
            <a:ext cx="8168252" cy="716213"/>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gn="l">
              <a:lnSpc>
                <a:spcPct val="115000"/>
              </a:lnSpc>
              <a:spcAft>
                <a:spcPts val="1000"/>
              </a:spcAft>
            </a:pPr>
            <a:r>
              <a:rPr lang="tr-TR" sz="3600" dirty="0" smtClean="0">
                <a:solidFill>
                  <a:prstClr val="white"/>
                </a:solidFill>
              </a:rPr>
              <a:t>Kaynak: TUİK ve ASÜD</a:t>
            </a:r>
            <a:endParaRPr lang="tr-TR" sz="3600" dirty="0">
              <a:solidFill>
                <a:prstClr val="white"/>
              </a:solidFill>
            </a:endParaRPr>
          </a:p>
        </p:txBody>
      </p:sp>
      <p:sp>
        <p:nvSpPr>
          <p:cNvPr id="6" name="İçerik Yer Tutucusu 2"/>
          <p:cNvSpPr txBox="1">
            <a:spLocks/>
          </p:cNvSpPr>
          <p:nvPr/>
        </p:nvSpPr>
        <p:spPr bwMode="auto">
          <a:xfrm>
            <a:off x="-54467" y="965"/>
            <a:ext cx="9196052" cy="1123779"/>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sz="3600" b="1" dirty="0" smtClean="0">
                <a:solidFill>
                  <a:schemeClr val="bg1"/>
                </a:solidFill>
              </a:rPr>
              <a:t>SÜT ve SÜT ÜRÜNLERİ ÜRETİM ve DEĞİŞİM ORANLARI (</a:t>
            </a:r>
            <a:r>
              <a:rPr lang="tr-TR" sz="3600" b="1" dirty="0">
                <a:solidFill>
                  <a:schemeClr val="bg1"/>
                </a:solidFill>
              </a:rPr>
              <a:t>Ton,%)</a:t>
            </a:r>
            <a:endParaRPr lang="tr-TR" sz="3600" dirty="0">
              <a:solidFill>
                <a:schemeClr val="bg1"/>
              </a:solidFill>
            </a:endParaRPr>
          </a:p>
          <a:p>
            <a:pPr marL="0" indent="0" algn="ctr">
              <a:buFont typeface="Arial" charset="0"/>
              <a:buNone/>
            </a:pPr>
            <a:endParaRPr lang="tr-TR" sz="4400" b="1" dirty="0" smtClean="0">
              <a:solidFill>
                <a:prstClr val="black"/>
              </a:solidFill>
            </a:endParaRPr>
          </a:p>
        </p:txBody>
      </p:sp>
    </p:spTree>
    <p:extLst>
      <p:ext uri="{BB962C8B-B14F-4D97-AF65-F5344CB8AC3E}">
        <p14:creationId xmlns:p14="http://schemas.microsoft.com/office/powerpoint/2010/main" val="24987186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476648831"/>
              </p:ext>
            </p:extLst>
          </p:nvPr>
        </p:nvGraphicFramePr>
        <p:xfrm>
          <a:off x="-17822" y="1412776"/>
          <a:ext cx="9143600" cy="4630160"/>
        </p:xfrm>
        <a:graphic>
          <a:graphicData uri="http://schemas.openxmlformats.org/drawingml/2006/table">
            <a:tbl>
              <a:tblPr firstRow="1" firstCol="1" bandRow="1"/>
              <a:tblGrid>
                <a:gridCol w="4571800"/>
                <a:gridCol w="4571800"/>
              </a:tblGrid>
              <a:tr h="578770">
                <a:tc>
                  <a:txBody>
                    <a:bodyPr/>
                    <a:lstStyle/>
                    <a:p>
                      <a:pPr>
                        <a:lnSpc>
                          <a:spcPct val="115000"/>
                        </a:lnSpc>
                        <a:spcAft>
                          <a:spcPts val="0"/>
                        </a:spcAft>
                      </a:pPr>
                      <a:r>
                        <a:rPr lang="tr-TR" sz="3200" dirty="0">
                          <a:effectLst/>
                          <a:latin typeface="FranklinGothic-Book"/>
                          <a:ea typeface="Calibri"/>
                          <a:cs typeface="FranklinGothic-Book"/>
                        </a:rPr>
                        <a:t> Süt Ürünü</a:t>
                      </a:r>
                      <a:endParaRPr lang="tr-TR" sz="3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3200" dirty="0">
                          <a:effectLst/>
                          <a:latin typeface="FranklinGothic-Book"/>
                          <a:ea typeface="Calibri"/>
                          <a:cs typeface="FranklinGothic-Book"/>
                        </a:rPr>
                        <a:t>%</a:t>
                      </a:r>
                      <a:endParaRPr lang="tr-TR" sz="3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8770">
                <a:tc>
                  <a:txBody>
                    <a:bodyPr/>
                    <a:lstStyle/>
                    <a:p>
                      <a:pPr>
                        <a:lnSpc>
                          <a:spcPct val="115000"/>
                        </a:lnSpc>
                        <a:spcAft>
                          <a:spcPts val="0"/>
                        </a:spcAft>
                      </a:pPr>
                      <a:r>
                        <a:rPr lang="tr-TR" sz="3200" dirty="0">
                          <a:effectLst/>
                          <a:latin typeface="FranklinGothic-Book"/>
                          <a:ea typeface="Calibri"/>
                          <a:cs typeface="FranklinGothic-Book"/>
                        </a:rPr>
                        <a:t>Peynir</a:t>
                      </a:r>
                      <a:endParaRPr lang="tr-TR" sz="3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3200" dirty="0">
                          <a:effectLst/>
                          <a:latin typeface="FranklinGothic-Book"/>
                          <a:ea typeface="Calibri"/>
                          <a:cs typeface="FranklinGothic-Book"/>
                        </a:rPr>
                        <a:t>50</a:t>
                      </a:r>
                      <a:endParaRPr lang="tr-TR" sz="3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8770">
                <a:tc>
                  <a:txBody>
                    <a:bodyPr/>
                    <a:lstStyle/>
                    <a:p>
                      <a:pPr>
                        <a:lnSpc>
                          <a:spcPct val="115000"/>
                        </a:lnSpc>
                        <a:spcAft>
                          <a:spcPts val="0"/>
                        </a:spcAft>
                      </a:pPr>
                      <a:r>
                        <a:rPr lang="tr-TR" sz="3200">
                          <a:effectLst/>
                          <a:latin typeface="FranklinGothic-Book"/>
                          <a:ea typeface="Calibri"/>
                          <a:cs typeface="FranklinGothic-Book"/>
                        </a:rPr>
                        <a:t>Yoğurt</a:t>
                      </a:r>
                      <a:endParaRPr lang="tr-TR" sz="3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3200" dirty="0">
                          <a:effectLst/>
                          <a:latin typeface="FranklinGothic-Book"/>
                          <a:ea typeface="Calibri"/>
                          <a:cs typeface="FranklinGothic-Book"/>
                        </a:rPr>
                        <a:t>20</a:t>
                      </a:r>
                      <a:endParaRPr lang="tr-TR" sz="3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8770">
                <a:tc>
                  <a:txBody>
                    <a:bodyPr/>
                    <a:lstStyle/>
                    <a:p>
                      <a:pPr>
                        <a:lnSpc>
                          <a:spcPct val="115000"/>
                        </a:lnSpc>
                        <a:spcAft>
                          <a:spcPts val="0"/>
                        </a:spcAft>
                      </a:pPr>
                      <a:r>
                        <a:rPr lang="tr-TR" sz="3200">
                          <a:effectLst/>
                          <a:latin typeface="FranklinGothic-Book"/>
                          <a:ea typeface="Calibri"/>
                          <a:cs typeface="FranklinGothic-Book"/>
                        </a:rPr>
                        <a:t>İçme sütü</a:t>
                      </a:r>
                      <a:endParaRPr lang="tr-TR" sz="3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3200" dirty="0">
                          <a:effectLst/>
                          <a:latin typeface="FranklinGothic-Book"/>
                          <a:ea typeface="Calibri"/>
                          <a:cs typeface="FranklinGothic-Book"/>
                        </a:rPr>
                        <a:t>13</a:t>
                      </a:r>
                      <a:endParaRPr lang="tr-TR" sz="3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8770">
                <a:tc>
                  <a:txBody>
                    <a:bodyPr/>
                    <a:lstStyle/>
                    <a:p>
                      <a:pPr>
                        <a:lnSpc>
                          <a:spcPct val="115000"/>
                        </a:lnSpc>
                        <a:spcAft>
                          <a:spcPts val="0"/>
                        </a:spcAft>
                      </a:pPr>
                      <a:r>
                        <a:rPr lang="tr-TR" sz="3200" dirty="0">
                          <a:effectLst/>
                          <a:latin typeface="FranklinGothic-Book"/>
                          <a:ea typeface="Calibri"/>
                          <a:cs typeface="FranklinGothic-Book"/>
                        </a:rPr>
                        <a:t>Süt Tozu</a:t>
                      </a:r>
                      <a:endParaRPr lang="tr-TR" sz="3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3200" dirty="0" smtClean="0">
                          <a:effectLst/>
                          <a:latin typeface="FranklinGothic-Book"/>
                          <a:ea typeface="Calibri"/>
                          <a:cs typeface="FranklinGothic-Book"/>
                        </a:rPr>
                        <a:t>10</a:t>
                      </a:r>
                      <a:endParaRPr lang="tr-TR" sz="3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8770">
                <a:tc>
                  <a:txBody>
                    <a:bodyPr/>
                    <a:lstStyle/>
                    <a:p>
                      <a:pPr>
                        <a:lnSpc>
                          <a:spcPct val="115000"/>
                        </a:lnSpc>
                        <a:spcAft>
                          <a:spcPts val="0"/>
                        </a:spcAft>
                      </a:pPr>
                      <a:r>
                        <a:rPr lang="tr-TR" sz="3200" dirty="0">
                          <a:effectLst/>
                          <a:latin typeface="FranklinGothic-Book"/>
                          <a:ea typeface="Calibri"/>
                          <a:cs typeface="FranklinGothic-Book"/>
                        </a:rPr>
                        <a:t>Tereyağı</a:t>
                      </a:r>
                      <a:endParaRPr lang="tr-TR" sz="3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3200" dirty="0">
                          <a:effectLst/>
                          <a:latin typeface="FranklinGothic-Book"/>
                          <a:ea typeface="Calibri"/>
                          <a:cs typeface="FranklinGothic-Book"/>
                        </a:rPr>
                        <a:t>4</a:t>
                      </a:r>
                      <a:endParaRPr lang="tr-TR" sz="3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8770">
                <a:tc>
                  <a:txBody>
                    <a:bodyPr/>
                    <a:lstStyle/>
                    <a:p>
                      <a:pPr>
                        <a:lnSpc>
                          <a:spcPct val="115000"/>
                        </a:lnSpc>
                        <a:spcAft>
                          <a:spcPts val="0"/>
                        </a:spcAft>
                      </a:pPr>
                      <a:r>
                        <a:rPr lang="tr-TR" sz="3200" dirty="0">
                          <a:effectLst/>
                          <a:latin typeface="FranklinGothic-Book"/>
                          <a:ea typeface="Calibri"/>
                          <a:cs typeface="FranklinGothic-Book"/>
                        </a:rPr>
                        <a:t>Dondurma</a:t>
                      </a:r>
                      <a:endParaRPr lang="tr-TR" sz="3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3200" dirty="0">
                          <a:effectLst/>
                          <a:latin typeface="FranklinGothic-Book"/>
                          <a:ea typeface="Calibri"/>
                          <a:cs typeface="FranklinGothic-Book"/>
                        </a:rPr>
                        <a:t>3</a:t>
                      </a:r>
                      <a:endParaRPr lang="tr-TR" sz="3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8770">
                <a:tc>
                  <a:txBody>
                    <a:bodyPr/>
                    <a:lstStyle/>
                    <a:p>
                      <a:pPr>
                        <a:lnSpc>
                          <a:spcPct val="115000"/>
                        </a:lnSpc>
                        <a:spcAft>
                          <a:spcPts val="0"/>
                        </a:spcAft>
                      </a:pPr>
                      <a:r>
                        <a:rPr lang="tr-TR" sz="3200" b="1" dirty="0">
                          <a:effectLst/>
                          <a:latin typeface="FranklinGothic-Book"/>
                          <a:ea typeface="Calibri"/>
                          <a:cs typeface="FranklinGothic-Book"/>
                        </a:rPr>
                        <a:t>TOPLAM</a:t>
                      </a:r>
                      <a:endParaRPr lang="tr-TR" sz="3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3200" b="1" dirty="0">
                          <a:effectLst/>
                          <a:latin typeface="FranklinGothic-Book"/>
                          <a:ea typeface="Calibri"/>
                          <a:cs typeface="FranklinGothic-Book"/>
                        </a:rPr>
                        <a:t>100</a:t>
                      </a:r>
                      <a:endParaRPr lang="tr-TR" sz="3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Başlık 1"/>
          <p:cNvSpPr txBox="1">
            <a:spLocks/>
          </p:cNvSpPr>
          <p:nvPr/>
        </p:nvSpPr>
        <p:spPr bwMode="auto">
          <a:xfrm>
            <a:off x="17340" y="6446"/>
            <a:ext cx="9161822" cy="1484784"/>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Bef>
                <a:spcPct val="20000"/>
              </a:spcBef>
              <a:spcAft>
                <a:spcPts val="1000"/>
              </a:spcAft>
            </a:pPr>
            <a:r>
              <a:rPr lang="tr-TR" dirty="0" smtClean="0">
                <a:solidFill>
                  <a:prstClr val="white"/>
                </a:solidFill>
              </a:rPr>
              <a:t>Çiğ Sütten Üretilen Başlıca Ürünler</a:t>
            </a:r>
            <a:endParaRPr lang="tr-TR" sz="4800" dirty="0">
              <a:solidFill>
                <a:prstClr val="white"/>
              </a:solidFill>
            </a:endParaRPr>
          </a:p>
        </p:txBody>
      </p:sp>
      <p:sp>
        <p:nvSpPr>
          <p:cNvPr id="9" name="Başlık 1"/>
          <p:cNvSpPr txBox="1">
            <a:spLocks/>
          </p:cNvSpPr>
          <p:nvPr/>
        </p:nvSpPr>
        <p:spPr bwMode="auto">
          <a:xfrm>
            <a:off x="17340" y="6093295"/>
            <a:ext cx="7723012" cy="776581"/>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gn="l">
              <a:lnSpc>
                <a:spcPct val="115000"/>
              </a:lnSpc>
              <a:spcAft>
                <a:spcPts val="1000"/>
              </a:spcAft>
            </a:pPr>
            <a:r>
              <a:rPr lang="tr-TR" sz="3600" dirty="0" smtClean="0">
                <a:solidFill>
                  <a:prstClr val="white"/>
                </a:solidFill>
              </a:rPr>
              <a:t>Kaynak: ASÜD</a:t>
            </a:r>
            <a:endParaRPr lang="tr-TR" sz="3600" dirty="0">
              <a:solidFill>
                <a:prstClr val="white"/>
              </a:solidFill>
            </a:endParaRPr>
          </a:p>
        </p:txBody>
      </p:sp>
      <p:pic>
        <p:nvPicPr>
          <p:cNvPr id="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5956392"/>
            <a:ext cx="1421470" cy="90160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İçerik Yer Tutucusu 2"/>
          <p:cNvSpPr txBox="1">
            <a:spLocks/>
          </p:cNvSpPr>
          <p:nvPr/>
        </p:nvSpPr>
        <p:spPr bwMode="auto">
          <a:xfrm>
            <a:off x="-63778" y="6446"/>
            <a:ext cx="9196052" cy="1484784"/>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tr-TR" sz="4000" b="1" dirty="0" smtClean="0">
                <a:solidFill>
                  <a:prstClr val="white"/>
                </a:solidFill>
              </a:rPr>
              <a:t>ÇİĞ SÜTTEN ÜRETİLEN BAŞLICA ÜRÜNLER</a:t>
            </a:r>
          </a:p>
          <a:p>
            <a:pPr marL="0" indent="0" algn="ctr">
              <a:buFont typeface="Arial" charset="0"/>
              <a:buNone/>
            </a:pPr>
            <a:endParaRPr lang="tr-TR" sz="4400" b="1" dirty="0" smtClean="0">
              <a:solidFill>
                <a:prstClr val="black"/>
              </a:solidFill>
            </a:endParaRPr>
          </a:p>
        </p:txBody>
      </p:sp>
    </p:spTree>
    <p:extLst>
      <p:ext uri="{BB962C8B-B14F-4D97-AF65-F5344CB8AC3E}">
        <p14:creationId xmlns:p14="http://schemas.microsoft.com/office/powerpoint/2010/main" val="3762587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4099" name="2 İçerik Yer Tutucusu"/>
          <p:cNvSpPr>
            <a:spLocks noGrp="1"/>
          </p:cNvSpPr>
          <p:nvPr>
            <p:ph idx="1"/>
          </p:nvPr>
        </p:nvSpPr>
        <p:spPr>
          <a:xfrm>
            <a:off x="3428992" y="2132856"/>
            <a:ext cx="5500758" cy="4032448"/>
          </a:xfrm>
        </p:spPr>
        <p:txBody>
          <a:bodyPr/>
          <a:lstStyle/>
          <a:p>
            <a:pPr eaLnBrk="1" hangingPunct="1"/>
            <a:r>
              <a:rPr lang="tr-TR" sz="2800" dirty="0" smtClean="0"/>
              <a:t>Ambalajlı Süt ve Süt Ürünleri Sanayisinin sürdürülebilir gelişimine katkı sağlamak</a:t>
            </a:r>
          </a:p>
          <a:p>
            <a:pPr eaLnBrk="1" hangingPunct="1"/>
            <a:endParaRPr lang="tr-TR" sz="2800" dirty="0" smtClean="0"/>
          </a:p>
          <a:p>
            <a:pPr eaLnBrk="1" hangingPunct="1"/>
            <a:r>
              <a:rPr lang="tr-TR" sz="2800" dirty="0" smtClean="0"/>
              <a:t>Tarım ve Hayvancılık sektöründe yaşanan sorunlara sanayi vizyonu ile çözümler üretmek.</a:t>
            </a:r>
          </a:p>
        </p:txBody>
      </p:sp>
      <p:sp>
        <p:nvSpPr>
          <p:cNvPr id="4" name="3 Metin kutusu"/>
          <p:cNvSpPr txBox="1"/>
          <p:nvPr/>
        </p:nvSpPr>
        <p:spPr>
          <a:xfrm rot="19597823">
            <a:off x="284098" y="2165970"/>
            <a:ext cx="2714644" cy="1846659"/>
          </a:xfrm>
          <a:prstGeom prst="rect">
            <a:avLst/>
          </a:prstGeom>
          <a:noFill/>
        </p:spPr>
        <p:txBody>
          <a:bodyPr wrap="square" rtlCol="0">
            <a:spAutoFit/>
          </a:bodyPr>
          <a:lstStyle/>
          <a:p>
            <a:r>
              <a:rPr lang="tr-TR" sz="3200" b="1" dirty="0" smtClean="0"/>
              <a:t>ŞARTIMIZ </a:t>
            </a:r>
          </a:p>
          <a:p>
            <a:endParaRPr lang="tr-TR" dirty="0"/>
          </a:p>
          <a:p>
            <a:r>
              <a:rPr lang="tr-TR" sz="3200" b="1" dirty="0" smtClean="0">
                <a:solidFill>
                  <a:srgbClr val="FF0000"/>
                </a:solidFill>
              </a:rPr>
              <a:t>     GIDA GÜVENLİĞİ</a:t>
            </a:r>
            <a:endParaRPr lang="tr-TR" sz="3200" b="1"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 y="0"/>
            <a:ext cx="9161822" cy="1417638"/>
          </a:xfrm>
        </p:spPr>
        <p:style>
          <a:lnRef idx="1">
            <a:schemeClr val="accent3"/>
          </a:lnRef>
          <a:fillRef idx="3">
            <a:schemeClr val="accent3"/>
          </a:fillRef>
          <a:effectRef idx="2">
            <a:schemeClr val="accent3"/>
          </a:effectRef>
          <a:fontRef idx="minor">
            <a:schemeClr val="lt1"/>
          </a:fontRef>
        </p:style>
        <p:txBody>
          <a:bodyPr/>
          <a:lstStyle/>
          <a:p>
            <a:pPr>
              <a:spcAft>
                <a:spcPts val="1000"/>
              </a:spcAft>
            </a:pPr>
            <a:r>
              <a:rPr lang="tr-TR" sz="2000" b="1" dirty="0" smtClean="0">
                <a:ea typeface="Calibri"/>
                <a:cs typeface="Times New Roman"/>
              </a:rPr>
              <a:t/>
            </a:r>
            <a:br>
              <a:rPr lang="tr-TR" sz="2000" b="1" dirty="0" smtClean="0">
                <a:ea typeface="Calibri"/>
                <a:cs typeface="Times New Roman"/>
              </a:rPr>
            </a:br>
            <a:r>
              <a:rPr lang="tr-TR" sz="2000" b="1" dirty="0">
                <a:ea typeface="Calibri"/>
                <a:cs typeface="Times New Roman"/>
              </a:rPr>
              <a:t/>
            </a:r>
            <a:br>
              <a:rPr lang="tr-TR" sz="2000" b="1" dirty="0">
                <a:ea typeface="Calibri"/>
                <a:cs typeface="Times New Roman"/>
              </a:rPr>
            </a:br>
            <a:r>
              <a:rPr lang="tr-TR" sz="2000" b="1" dirty="0" smtClean="0">
                <a:ea typeface="Calibri"/>
                <a:cs typeface="Times New Roman"/>
              </a:rPr>
              <a:t/>
            </a:r>
            <a:br>
              <a:rPr lang="tr-TR" sz="2000" b="1" dirty="0" smtClean="0">
                <a:ea typeface="Calibri"/>
                <a:cs typeface="Times New Roman"/>
              </a:rPr>
            </a:br>
            <a:r>
              <a:rPr lang="tr-TR" sz="2000" b="1" dirty="0">
                <a:ea typeface="Calibri"/>
                <a:cs typeface="Times New Roman"/>
              </a:rPr>
              <a:t/>
            </a:r>
            <a:br>
              <a:rPr lang="tr-TR" sz="2000" b="1" dirty="0">
                <a:ea typeface="Calibri"/>
                <a:cs typeface="Times New Roman"/>
              </a:rPr>
            </a:br>
            <a:r>
              <a:rPr lang="tr-TR" sz="2000" b="1" dirty="0" smtClean="0">
                <a:ea typeface="Calibri"/>
                <a:cs typeface="Times New Roman"/>
              </a:rPr>
              <a:t> </a:t>
            </a:r>
            <a:r>
              <a:rPr lang="tr-TR" b="1" dirty="0" smtClean="0">
                <a:ea typeface="Calibri"/>
                <a:cs typeface="Times New Roman"/>
              </a:rPr>
              <a:t>SÜT ÜRÜNLERİ Ü</a:t>
            </a:r>
            <a:r>
              <a:rPr lang="tr-TR" b="1" dirty="0" smtClean="0">
                <a:solidFill>
                  <a:schemeClr val="bg1"/>
                </a:solidFill>
                <a:ea typeface="Times New Roman"/>
                <a:cs typeface="Calibri"/>
              </a:rPr>
              <a:t>RETİM MİKTARI</a:t>
            </a:r>
            <a:r>
              <a:rPr lang="tr-TR" dirty="0">
                <a:solidFill>
                  <a:schemeClr val="bg1"/>
                </a:solidFill>
                <a:ea typeface="Times New Roman"/>
                <a:cs typeface="Times New Roman"/>
              </a:rPr>
              <a:t/>
            </a:r>
            <a:br>
              <a:rPr lang="tr-TR" dirty="0">
                <a:solidFill>
                  <a:schemeClr val="bg1"/>
                </a:solidFill>
                <a:ea typeface="Times New Roman"/>
                <a:cs typeface="Times New Roman"/>
              </a:rPr>
            </a:br>
            <a:r>
              <a:rPr lang="tr-TR" dirty="0" smtClean="0">
                <a:ea typeface="Calibri"/>
                <a:cs typeface="Times New Roman"/>
              </a:rPr>
              <a:t/>
            </a:r>
            <a:br>
              <a:rPr lang="tr-TR" dirty="0" smtClean="0">
                <a:ea typeface="Calibri"/>
                <a:cs typeface="Times New Roman"/>
              </a:rPr>
            </a:br>
            <a:endParaRPr lang="tr-TR" dirty="0"/>
          </a:p>
        </p:txBody>
      </p:sp>
      <p:sp>
        <p:nvSpPr>
          <p:cNvPr id="3" name="İçerik Yer Tutucusu 2"/>
          <p:cNvSpPr>
            <a:spLocks noGrp="1"/>
          </p:cNvSpPr>
          <p:nvPr>
            <p:ph idx="1"/>
          </p:nvPr>
        </p:nvSpPr>
        <p:spPr>
          <a:xfrm>
            <a:off x="0" y="1556792"/>
            <a:ext cx="9144000" cy="4277072"/>
          </a:xfrm>
        </p:spPr>
        <p:txBody>
          <a:bodyPr/>
          <a:lstStyle/>
          <a:p>
            <a:pPr marL="0" indent="0" algn="ctr">
              <a:buNone/>
            </a:pPr>
            <a:endParaRPr lang="tr-TR" sz="4800" b="1" dirty="0" smtClean="0"/>
          </a:p>
          <a:p>
            <a:pPr marL="0" indent="0" algn="ctr">
              <a:buNone/>
            </a:pPr>
            <a:endParaRPr lang="tr-TR" b="1" dirty="0" smtClean="0"/>
          </a:p>
          <a:p>
            <a:pPr marL="0" indent="0" algn="ctr">
              <a:buNone/>
            </a:pPr>
            <a:endParaRPr lang="tr-TR" b="1" dirty="0" smtClean="0"/>
          </a:p>
        </p:txBody>
      </p:sp>
      <p:sp>
        <p:nvSpPr>
          <p:cNvPr id="6" name="Başlık 1"/>
          <p:cNvSpPr txBox="1">
            <a:spLocks/>
          </p:cNvSpPr>
          <p:nvPr/>
        </p:nvSpPr>
        <p:spPr bwMode="auto">
          <a:xfrm>
            <a:off x="2563138" y="5888546"/>
            <a:ext cx="6552728" cy="9694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lnSpc>
                <a:spcPct val="115000"/>
              </a:lnSpc>
              <a:spcAft>
                <a:spcPts val="0"/>
              </a:spcAft>
            </a:pPr>
            <a:endParaRPr lang="tr-TR" sz="3200" dirty="0">
              <a:solidFill>
                <a:prstClr val="black"/>
              </a:solidFill>
              <a:ea typeface="Times New Roman"/>
              <a:cs typeface="Times New Roman"/>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914911"/>
            <a:ext cx="1403648" cy="9694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8" name="Grafik 7"/>
          <p:cNvGraphicFramePr>
            <a:graphicFrameLocks/>
          </p:cNvGraphicFramePr>
          <p:nvPr>
            <p:extLst>
              <p:ext uri="{D42A27DB-BD31-4B8C-83A1-F6EECF244321}">
                <p14:modId xmlns:p14="http://schemas.microsoft.com/office/powerpoint/2010/main" val="1006236132"/>
              </p:ext>
            </p:extLst>
          </p:nvPr>
        </p:nvGraphicFramePr>
        <p:xfrm>
          <a:off x="0" y="1412775"/>
          <a:ext cx="9144000" cy="4960497"/>
        </p:xfrm>
        <a:graphic>
          <a:graphicData uri="http://schemas.openxmlformats.org/drawingml/2006/chart">
            <c:chart xmlns:c="http://schemas.openxmlformats.org/drawingml/2006/chart" xmlns:r="http://schemas.openxmlformats.org/officeDocument/2006/relationships" r:id="rId3"/>
          </a:graphicData>
        </a:graphic>
      </p:graphicFrame>
      <p:sp>
        <p:nvSpPr>
          <p:cNvPr id="9" name="İçerik Yer Tutucusu 2"/>
          <p:cNvSpPr txBox="1">
            <a:spLocks/>
          </p:cNvSpPr>
          <p:nvPr/>
        </p:nvSpPr>
        <p:spPr bwMode="auto">
          <a:xfrm>
            <a:off x="600" y="-39760"/>
            <a:ext cx="9196052" cy="1424819"/>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tr-TR" sz="4800" b="1" dirty="0" smtClean="0">
                <a:solidFill>
                  <a:prstClr val="white"/>
                </a:solidFill>
              </a:rPr>
              <a:t>SÜT ÜRÜNLERİ ÜRETİM MİKTARI</a:t>
            </a:r>
          </a:p>
          <a:p>
            <a:pPr marL="0" indent="0" algn="ctr">
              <a:buFont typeface="Arial" charset="0"/>
              <a:buNone/>
            </a:pPr>
            <a:endParaRPr lang="tr-TR" sz="4400" b="1" dirty="0" smtClean="0">
              <a:solidFill>
                <a:prstClr val="black"/>
              </a:solidFill>
            </a:endParaRPr>
          </a:p>
        </p:txBody>
      </p:sp>
    </p:spTree>
    <p:extLst>
      <p:ext uri="{BB962C8B-B14F-4D97-AF65-F5344CB8AC3E}">
        <p14:creationId xmlns:p14="http://schemas.microsoft.com/office/powerpoint/2010/main" val="12435019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6" name="4 Dikdörtgen"/>
          <p:cNvSpPr/>
          <p:nvPr/>
        </p:nvSpPr>
        <p:spPr>
          <a:xfrm>
            <a:off x="395536" y="5568450"/>
            <a:ext cx="8215370" cy="369332"/>
          </a:xfrm>
          <a:prstGeom prst="rect">
            <a:avLst/>
          </a:prstGeom>
        </p:spPr>
        <p:txBody>
          <a:bodyPr wrap="square">
            <a:spAutoFit/>
          </a:bodyPr>
          <a:lstStyle/>
          <a:p>
            <a:r>
              <a:rPr lang="tr-TR" dirty="0">
                <a:solidFill>
                  <a:prstClr val="black"/>
                </a:solidFill>
              </a:rPr>
              <a:t>Kaynak: Türkiye İstatistik </a:t>
            </a:r>
            <a:r>
              <a:rPr lang="tr-TR" dirty="0" smtClean="0">
                <a:solidFill>
                  <a:prstClr val="black"/>
                </a:solidFill>
              </a:rPr>
              <a:t>Kurumu</a:t>
            </a:r>
            <a:endParaRPr lang="tr-TR" dirty="0">
              <a:solidFill>
                <a:prstClr val="black"/>
              </a:solidFill>
            </a:endParaRPr>
          </a:p>
        </p:txBody>
      </p:sp>
      <p:sp>
        <p:nvSpPr>
          <p:cNvPr id="9" name="İçerik Yer Tutucusu 8"/>
          <p:cNvSpPr>
            <a:spLocks noGrp="1"/>
          </p:cNvSpPr>
          <p:nvPr>
            <p:ph idx="1"/>
          </p:nvPr>
        </p:nvSpPr>
        <p:spPr/>
        <p:txBody>
          <a:bodyPr/>
          <a:lstStyle/>
          <a:p>
            <a:endParaRPr lang="tr-TR"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841"/>
            <a:ext cx="9144000" cy="6977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İçerik Yer Tutucusu 2"/>
          <p:cNvSpPr txBox="1">
            <a:spLocks/>
          </p:cNvSpPr>
          <p:nvPr/>
        </p:nvSpPr>
        <p:spPr bwMode="auto">
          <a:xfrm>
            <a:off x="574449" y="2687355"/>
            <a:ext cx="7513598" cy="1800199"/>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endParaRPr lang="tr-TR" sz="4400" b="1" dirty="0">
              <a:solidFill>
                <a:prstClr val="black"/>
              </a:solidFill>
            </a:endParaRPr>
          </a:p>
          <a:p>
            <a:pPr marL="0" indent="0" algn="ctr">
              <a:buFont typeface="Arial" charset="0"/>
              <a:buNone/>
            </a:pPr>
            <a:r>
              <a:rPr lang="tr-TR" sz="6000" b="1" dirty="0" smtClean="0">
                <a:solidFill>
                  <a:schemeClr val="bg1"/>
                </a:solidFill>
              </a:rPr>
              <a:t>DIŞ TİCARET</a:t>
            </a:r>
          </a:p>
          <a:p>
            <a:pPr marL="0" indent="0" algn="ctr">
              <a:buFont typeface="Arial" charset="0"/>
              <a:buNone/>
            </a:pPr>
            <a:endParaRPr lang="tr-TR" sz="4400" b="1" dirty="0" smtClean="0">
              <a:solidFill>
                <a:prstClr val="black"/>
              </a:solidFill>
            </a:endParaRPr>
          </a:p>
        </p:txBody>
      </p:sp>
    </p:spTree>
    <p:extLst>
      <p:ext uri="{BB962C8B-B14F-4D97-AF65-F5344CB8AC3E}">
        <p14:creationId xmlns:p14="http://schemas.microsoft.com/office/powerpoint/2010/main" val="19226079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a:xfrm>
            <a:off x="6300192" y="1947464"/>
            <a:ext cx="2133600" cy="365125"/>
          </a:xfrm>
        </p:spPr>
        <p:txBody>
          <a:bodyPr/>
          <a:lstStyle/>
          <a:p>
            <a:fld id="{DE3FA091-7E2B-4306-A964-23F4A9D2E55A}" type="slidenum">
              <a:rPr lang="tr-TR" smtClean="0">
                <a:solidFill>
                  <a:prstClr val="black">
                    <a:tint val="75000"/>
                  </a:prstClr>
                </a:solidFill>
              </a:rPr>
              <a:pPr/>
              <a:t>32</a:t>
            </a:fld>
            <a:endParaRPr lang="tr-TR" dirty="0">
              <a:solidFill>
                <a:prstClr val="black">
                  <a:tint val="75000"/>
                </a:prstClr>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1792" y="1124744"/>
            <a:ext cx="1872208" cy="130490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Başlık 1"/>
          <p:cNvSpPr>
            <a:spLocks noGrp="1"/>
          </p:cNvSpPr>
          <p:nvPr>
            <p:ph type="title"/>
          </p:nvPr>
        </p:nvSpPr>
        <p:spPr>
          <a:xfrm>
            <a:off x="1" y="0"/>
            <a:ext cx="9143999" cy="1417638"/>
          </a:xfrm>
        </p:spPr>
        <p:style>
          <a:lnRef idx="1">
            <a:schemeClr val="accent3"/>
          </a:lnRef>
          <a:fillRef idx="3">
            <a:schemeClr val="accent3"/>
          </a:fillRef>
          <a:effectRef idx="2">
            <a:schemeClr val="accent3"/>
          </a:effectRef>
          <a:fontRef idx="minor">
            <a:schemeClr val="lt1"/>
          </a:fontRef>
        </p:style>
        <p:txBody>
          <a:bodyPr>
            <a:normAutofit fontScale="90000"/>
          </a:bodyPr>
          <a:lstStyle/>
          <a:p>
            <a:pPr lvl="0">
              <a:lnSpc>
                <a:spcPct val="115000"/>
              </a:lnSpc>
              <a:spcBef>
                <a:spcPct val="20000"/>
              </a:spcBef>
              <a:spcAft>
                <a:spcPts val="1000"/>
              </a:spcAft>
            </a:pPr>
            <a:r>
              <a:rPr lang="tr-TR" sz="4800" dirty="0" smtClean="0">
                <a:solidFill>
                  <a:schemeClr val="tx1"/>
                </a:solidFill>
              </a:rPr>
              <a:t>Türkiye Dünya Ticaretinin Merkezinde</a:t>
            </a:r>
            <a:endParaRPr lang="tr-TR" sz="4800" dirty="0">
              <a:solidFill>
                <a:schemeClr val="tx1"/>
              </a:solidFill>
            </a:endParaRPr>
          </a:p>
        </p:txBody>
      </p:sp>
      <p:pic>
        <p:nvPicPr>
          <p:cNvPr id="6"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0" y="1393690"/>
            <a:ext cx="9134089" cy="4725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6"/>
          <p:cNvPicPr/>
          <p:nvPr/>
        </p:nvPicPr>
        <p:blipFill>
          <a:blip r:embed="rId4">
            <a:extLst>
              <a:ext uri="{28A0092B-C50C-407E-A947-70E740481C1C}">
                <a14:useLocalDpi xmlns:a14="http://schemas.microsoft.com/office/drawing/2010/main" val="0"/>
              </a:ext>
            </a:extLst>
          </a:blip>
          <a:srcRect/>
          <a:stretch>
            <a:fillRect/>
          </a:stretch>
        </p:blipFill>
        <p:spPr bwMode="auto">
          <a:xfrm>
            <a:off x="7271792" y="1393690"/>
            <a:ext cx="1862297" cy="361950"/>
          </a:xfrm>
          <a:prstGeom prst="rect">
            <a:avLst/>
          </a:prstGeom>
          <a:noFill/>
          <a:ln>
            <a:noFill/>
          </a:ln>
        </p:spPr>
      </p:pic>
      <p:pic>
        <p:nvPicPr>
          <p:cNvPr id="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33594" y="5805264"/>
            <a:ext cx="1510406" cy="10527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İçerik Yer Tutucusu 2"/>
          <p:cNvSpPr txBox="1">
            <a:spLocks/>
          </p:cNvSpPr>
          <p:nvPr/>
        </p:nvSpPr>
        <p:spPr bwMode="auto">
          <a:xfrm>
            <a:off x="-30982" y="0"/>
            <a:ext cx="9196052" cy="1393690"/>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tr-TR" sz="4400" b="1" dirty="0" smtClean="0">
                <a:solidFill>
                  <a:prstClr val="white"/>
                </a:solidFill>
              </a:rPr>
              <a:t>Türkiye Dünya Ticaretinin Merkezinde </a:t>
            </a:r>
            <a:endParaRPr lang="tr-TR" sz="4400" b="1" dirty="0" smtClean="0">
              <a:solidFill>
                <a:prstClr val="black"/>
              </a:solidFill>
            </a:endParaRPr>
          </a:p>
        </p:txBody>
      </p:sp>
    </p:spTree>
    <p:extLst>
      <p:ext uri="{BB962C8B-B14F-4D97-AF65-F5344CB8AC3E}">
        <p14:creationId xmlns:p14="http://schemas.microsoft.com/office/powerpoint/2010/main" val="119779075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5915263"/>
            <a:ext cx="8215370" cy="369332"/>
          </a:xfrm>
          <a:prstGeom prst="rect">
            <a:avLst/>
          </a:prstGeom>
        </p:spPr>
        <p:txBody>
          <a:bodyPr wrap="square">
            <a:spAutoFit/>
          </a:bodyPr>
          <a:lstStyle/>
          <a:p>
            <a:r>
              <a:rPr lang="tr-TR" dirty="0">
                <a:solidFill>
                  <a:prstClr val="black"/>
                </a:solidFill>
              </a:rPr>
              <a:t>Kaynak: </a:t>
            </a:r>
            <a:r>
              <a:rPr lang="tr-TR" dirty="0" smtClean="0">
                <a:solidFill>
                  <a:prstClr val="black"/>
                </a:solidFill>
              </a:rPr>
              <a:t>T.C. Ekonomi Bakanlığı</a:t>
            </a:r>
            <a:endParaRPr lang="tr-TR" dirty="0">
              <a:solidFill>
                <a:prstClr val="black"/>
              </a:solidFill>
            </a:endParaRPr>
          </a:p>
        </p:txBody>
      </p:sp>
      <p:sp>
        <p:nvSpPr>
          <p:cNvPr id="59393" name="Rectangle 1"/>
          <p:cNvSpPr>
            <a:spLocks noChangeArrowheads="1"/>
          </p:cNvSpPr>
          <p:nvPr/>
        </p:nvSpPr>
        <p:spPr bwMode="auto">
          <a:xfrm>
            <a:off x="0" y="373886"/>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hangingPunct="0"/>
            <a:r>
              <a:rPr lang="tr-TR" sz="3600" b="1" dirty="0" smtClean="0">
                <a:solidFill>
                  <a:srgbClr val="00B050"/>
                </a:solidFill>
                <a:latin typeface="Times New Roman" pitchFamily="18" charset="0"/>
                <a:ea typeface="Times New Roman" pitchFamily="18" charset="0"/>
                <a:cs typeface="Times New Roman" pitchFamily="18" charset="0"/>
              </a:rPr>
              <a:t>2007-2014 Süt ve Süt Ürünleri Dış Ticareti ($)</a:t>
            </a:r>
            <a:endParaRPr lang="tr-TR" sz="3600" b="1" dirty="0" smtClean="0">
              <a:solidFill>
                <a:srgbClr val="00B050"/>
              </a:solidFill>
              <a:latin typeface="Times New Roman" pitchFamily="18" charset="0"/>
              <a:cs typeface="Times New Roman" pitchFamily="18" charset="0"/>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611" y="5341858"/>
            <a:ext cx="2483389" cy="15161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3" name="İçerik Yer Tutucusu 2"/>
          <p:cNvGraphicFramePr>
            <a:graphicFrameLocks noGrp="1"/>
          </p:cNvGraphicFramePr>
          <p:nvPr>
            <p:ph idx="1"/>
            <p:extLst>
              <p:ext uri="{D42A27DB-BD31-4B8C-83A1-F6EECF244321}">
                <p14:modId xmlns:p14="http://schemas.microsoft.com/office/powerpoint/2010/main" val="1510651029"/>
              </p:ext>
            </p:extLst>
          </p:nvPr>
        </p:nvGraphicFramePr>
        <p:xfrm>
          <a:off x="125760" y="1037738"/>
          <a:ext cx="8892479" cy="4488288"/>
        </p:xfrm>
        <a:graphic>
          <a:graphicData uri="http://schemas.openxmlformats.org/drawingml/2006/table">
            <a:tbl>
              <a:tblPr firstRow="1" firstCol="1" bandRow="1"/>
              <a:tblGrid>
                <a:gridCol w="917848"/>
                <a:gridCol w="1440160"/>
                <a:gridCol w="1944216"/>
                <a:gridCol w="1296144"/>
                <a:gridCol w="1944216"/>
                <a:gridCol w="1349895"/>
              </a:tblGrid>
              <a:tr h="591062">
                <a:tc rowSpan="2">
                  <a:txBody>
                    <a:bodyPr/>
                    <a:lstStyle/>
                    <a:p>
                      <a:pPr algn="ctr">
                        <a:lnSpc>
                          <a:spcPct val="115000"/>
                        </a:lnSpc>
                        <a:spcAft>
                          <a:spcPts val="0"/>
                        </a:spcAft>
                      </a:pPr>
                      <a:r>
                        <a:rPr lang="tr-TR" sz="2800" dirty="0">
                          <a:effectLst/>
                          <a:latin typeface="Times New Roman"/>
                          <a:ea typeface="Calibri"/>
                          <a:cs typeface="Times New Roman"/>
                        </a:rPr>
                        <a:t>Yıl</a:t>
                      </a:r>
                      <a:endParaRPr lang="tr-TR" sz="2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tr-TR" sz="2800" dirty="0">
                          <a:effectLst/>
                          <a:latin typeface="Times New Roman"/>
                          <a:ea typeface="Calibri"/>
                          <a:cs typeface="Times New Roman"/>
                        </a:rPr>
                        <a:t>İhracat</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tr-TR" sz="2800" dirty="0">
                          <a:effectLst/>
                          <a:latin typeface="Times New Roman"/>
                          <a:ea typeface="Calibri"/>
                          <a:cs typeface="Times New Roman"/>
                        </a:rPr>
                        <a:t>İthalat</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800" dirty="0" smtClean="0">
                          <a:effectLst/>
                          <a:latin typeface="Times New Roman"/>
                          <a:ea typeface="Calibri"/>
                          <a:cs typeface="Times New Roman"/>
                        </a:rPr>
                        <a:t>b/a, </a:t>
                      </a:r>
                      <a:r>
                        <a:rPr lang="tr-TR" sz="2800" dirty="0">
                          <a:effectLst/>
                          <a:latin typeface="Times New Roman"/>
                          <a:ea typeface="Calibri"/>
                          <a:cs typeface="Times New Roman"/>
                        </a:rPr>
                        <a:t>%</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625">
                <a:tc vMerge="1">
                  <a:txBody>
                    <a:bodyPr/>
                    <a:lstStyle/>
                    <a:p>
                      <a:pPr algn="ctr">
                        <a:lnSpc>
                          <a:spcPct val="115000"/>
                        </a:lnSpc>
                        <a:spcAft>
                          <a:spcPts val="0"/>
                        </a:spcAft>
                      </a:pP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smtClean="0">
                          <a:effectLst/>
                          <a:latin typeface="Calibri"/>
                          <a:ea typeface="Calibri"/>
                          <a:cs typeface="Times New Roman"/>
                        </a:rPr>
                        <a:t>Miktar</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smtClean="0">
                          <a:effectLst/>
                          <a:latin typeface="Calibri"/>
                          <a:ea typeface="Calibri"/>
                          <a:cs typeface="Times New Roman"/>
                        </a:rPr>
                        <a:t>Değeri (a)</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smtClean="0">
                          <a:effectLst/>
                          <a:latin typeface="Calibri"/>
                          <a:ea typeface="Calibri"/>
                          <a:cs typeface="Times New Roman"/>
                        </a:rPr>
                        <a:t>Miktar</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smtClean="0">
                          <a:effectLst/>
                          <a:latin typeface="Calibri"/>
                          <a:ea typeface="Calibri"/>
                          <a:cs typeface="Times New Roman"/>
                        </a:rPr>
                        <a:t>Değeri (b)</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625">
                <a:tc>
                  <a:txBody>
                    <a:bodyPr/>
                    <a:lstStyle/>
                    <a:p>
                      <a:pPr algn="ctr">
                        <a:lnSpc>
                          <a:spcPct val="115000"/>
                        </a:lnSpc>
                        <a:spcAft>
                          <a:spcPts val="0"/>
                        </a:spcAft>
                      </a:pPr>
                      <a:r>
                        <a:rPr lang="tr-TR" sz="2800" dirty="0">
                          <a:effectLst/>
                          <a:latin typeface="Times New Roman"/>
                          <a:ea typeface="Calibri"/>
                          <a:cs typeface="Times New Roman"/>
                        </a:rPr>
                        <a:t>2007</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smtClean="0">
                          <a:effectLst/>
                          <a:latin typeface="Calibri"/>
                          <a:ea typeface="Calibri"/>
                          <a:cs typeface="Times New Roman"/>
                        </a:rPr>
                        <a:t>-</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a:effectLst/>
                          <a:latin typeface="Times New Roman"/>
                          <a:ea typeface="Calibri"/>
                          <a:cs typeface="Times New Roman"/>
                        </a:rPr>
                        <a:t>112.013.000</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smtClean="0">
                          <a:effectLst/>
                          <a:latin typeface="Calibri"/>
                          <a:ea typeface="Calibri"/>
                          <a:cs typeface="Times New Roman"/>
                        </a:rPr>
                        <a:t>-</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a:effectLst/>
                          <a:latin typeface="Times New Roman"/>
                          <a:ea typeface="Calibri"/>
                          <a:cs typeface="Times New Roman"/>
                        </a:rPr>
                        <a:t>119.284.000</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a:effectLst/>
                          <a:latin typeface="Times New Roman"/>
                          <a:ea typeface="Calibri"/>
                          <a:cs typeface="Times New Roman"/>
                        </a:rPr>
                        <a:t>94</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625">
                <a:tc>
                  <a:txBody>
                    <a:bodyPr/>
                    <a:lstStyle/>
                    <a:p>
                      <a:pPr algn="ctr">
                        <a:lnSpc>
                          <a:spcPct val="115000"/>
                        </a:lnSpc>
                        <a:spcAft>
                          <a:spcPts val="0"/>
                        </a:spcAft>
                      </a:pPr>
                      <a:r>
                        <a:rPr lang="tr-TR" sz="2800" dirty="0">
                          <a:effectLst/>
                          <a:latin typeface="Times New Roman"/>
                          <a:ea typeface="Calibri"/>
                          <a:cs typeface="Times New Roman"/>
                        </a:rPr>
                        <a:t>2010</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smtClean="0">
                          <a:effectLst/>
                          <a:latin typeface="Calibri"/>
                          <a:ea typeface="Calibri"/>
                          <a:cs typeface="Times New Roman"/>
                        </a:rPr>
                        <a:t>66.858</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a:effectLst/>
                          <a:latin typeface="Times New Roman"/>
                          <a:ea typeface="Calibri"/>
                          <a:cs typeface="Times New Roman"/>
                        </a:rPr>
                        <a:t>167.993.183</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smtClean="0">
                          <a:effectLst/>
                          <a:latin typeface="Calibri"/>
                          <a:ea typeface="Calibri"/>
                          <a:cs typeface="Times New Roman"/>
                        </a:rPr>
                        <a:t>31.637</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a:effectLst/>
                          <a:latin typeface="Times New Roman"/>
                          <a:ea typeface="Calibri"/>
                          <a:cs typeface="Times New Roman"/>
                        </a:rPr>
                        <a:t>123.830.670</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smtClean="0">
                          <a:effectLst/>
                          <a:latin typeface="Times New Roman"/>
                          <a:ea typeface="Calibri"/>
                          <a:cs typeface="Times New Roman"/>
                        </a:rPr>
                        <a:t>135</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625">
                <a:tc>
                  <a:txBody>
                    <a:bodyPr/>
                    <a:lstStyle/>
                    <a:p>
                      <a:pPr algn="ctr">
                        <a:lnSpc>
                          <a:spcPct val="115000"/>
                        </a:lnSpc>
                        <a:spcAft>
                          <a:spcPts val="0"/>
                        </a:spcAft>
                      </a:pPr>
                      <a:r>
                        <a:rPr lang="tr-TR" sz="2800" dirty="0">
                          <a:effectLst/>
                          <a:latin typeface="Times New Roman"/>
                          <a:ea typeface="Calibri"/>
                          <a:cs typeface="Times New Roman"/>
                        </a:rPr>
                        <a:t>2011</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smtClean="0">
                          <a:effectLst/>
                          <a:latin typeface="Calibri"/>
                          <a:ea typeface="Calibri"/>
                          <a:cs typeface="Times New Roman"/>
                        </a:rPr>
                        <a:t>95.407</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smtClean="0">
                          <a:effectLst/>
                          <a:latin typeface="Times New Roman"/>
                          <a:ea typeface="Calibri"/>
                          <a:cs typeface="Times New Roman"/>
                        </a:rPr>
                        <a:t>227.000.000</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smtClean="0">
                          <a:effectLst/>
                          <a:latin typeface="Calibri"/>
                          <a:ea typeface="Calibri"/>
                          <a:cs typeface="Times New Roman"/>
                        </a:rPr>
                        <a:t>21.299</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a:effectLst/>
                          <a:latin typeface="Times New Roman"/>
                          <a:ea typeface="Calibri"/>
                          <a:cs typeface="Times New Roman"/>
                        </a:rPr>
                        <a:t>98.092.083</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smtClean="0">
                          <a:effectLst/>
                          <a:latin typeface="Times New Roman"/>
                          <a:ea typeface="Calibri"/>
                          <a:cs typeface="Times New Roman"/>
                        </a:rPr>
                        <a:t>232</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625">
                <a:tc>
                  <a:txBody>
                    <a:bodyPr/>
                    <a:lstStyle/>
                    <a:p>
                      <a:pPr algn="ctr">
                        <a:lnSpc>
                          <a:spcPct val="115000"/>
                        </a:lnSpc>
                        <a:spcAft>
                          <a:spcPts val="0"/>
                        </a:spcAft>
                      </a:pPr>
                      <a:r>
                        <a:rPr lang="tr-TR" sz="2800" dirty="0">
                          <a:effectLst/>
                          <a:latin typeface="Times New Roman"/>
                          <a:ea typeface="Calibri"/>
                          <a:cs typeface="Times New Roman"/>
                        </a:rPr>
                        <a:t>2012</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smtClean="0">
                          <a:effectLst/>
                          <a:latin typeface="Calibri"/>
                          <a:ea typeface="Calibri"/>
                          <a:cs typeface="Times New Roman"/>
                        </a:rPr>
                        <a:t>98.078</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a:effectLst/>
                          <a:latin typeface="Times New Roman"/>
                          <a:ea typeface="Calibri"/>
                          <a:cs typeface="Times New Roman"/>
                        </a:rPr>
                        <a:t>228.000.000</a:t>
                      </a:r>
                      <a:endParaRPr lang="tr-TR"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smtClean="0">
                          <a:effectLst/>
                          <a:latin typeface="Calibri"/>
                          <a:ea typeface="Calibri"/>
                          <a:cs typeface="Times New Roman"/>
                        </a:rPr>
                        <a:t>23.616</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a:effectLst/>
                          <a:latin typeface="Times New Roman"/>
                          <a:ea typeface="Calibri"/>
                          <a:cs typeface="Times New Roman"/>
                        </a:rPr>
                        <a:t>118.000.000</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a:effectLst/>
                          <a:latin typeface="Times New Roman"/>
                          <a:ea typeface="Calibri"/>
                          <a:cs typeface="Times New Roman"/>
                        </a:rPr>
                        <a:t>193</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1476">
                <a:tc>
                  <a:txBody>
                    <a:bodyPr/>
                    <a:lstStyle/>
                    <a:p>
                      <a:pPr algn="ctr">
                        <a:lnSpc>
                          <a:spcPct val="115000"/>
                        </a:lnSpc>
                        <a:spcAft>
                          <a:spcPts val="0"/>
                        </a:spcAft>
                      </a:pPr>
                      <a:r>
                        <a:rPr lang="tr-TR" sz="2800">
                          <a:effectLst/>
                          <a:latin typeface="Times New Roman"/>
                          <a:ea typeface="Calibri"/>
                          <a:cs typeface="Times New Roman"/>
                        </a:rPr>
                        <a:t>2013</a:t>
                      </a:r>
                      <a:endParaRPr lang="tr-TR"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smtClean="0">
                          <a:effectLst/>
                          <a:latin typeface="Calibri"/>
                          <a:ea typeface="Calibri"/>
                          <a:cs typeface="Times New Roman"/>
                        </a:rPr>
                        <a:t>120.733</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smtClean="0">
                          <a:effectLst/>
                          <a:latin typeface="Times New Roman"/>
                          <a:ea typeface="Calibri"/>
                          <a:cs typeface="Times New Roman"/>
                        </a:rPr>
                        <a:t>286.000.000</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smtClean="0">
                          <a:effectLst/>
                          <a:latin typeface="Calibri"/>
                          <a:ea typeface="Calibri"/>
                          <a:cs typeface="Times New Roman"/>
                        </a:rPr>
                        <a:t>29.163</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a:effectLst/>
                          <a:latin typeface="Times New Roman"/>
                          <a:ea typeface="Calibri"/>
                          <a:cs typeface="Times New Roman"/>
                        </a:rPr>
                        <a:t>144.000.000</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smtClean="0">
                          <a:effectLst/>
                          <a:latin typeface="Times New Roman"/>
                          <a:ea typeface="Calibri"/>
                          <a:cs typeface="Times New Roman"/>
                        </a:rPr>
                        <a:t>199</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625">
                <a:tc>
                  <a:txBody>
                    <a:bodyPr/>
                    <a:lstStyle/>
                    <a:p>
                      <a:pPr algn="ctr"/>
                      <a:r>
                        <a:rPr lang="tr-TR" sz="2800" b="0" dirty="0" smtClean="0">
                          <a:latin typeface="Times New Roman" pitchFamily="18" charset="0"/>
                          <a:cs typeface="Times New Roman" pitchFamily="18" charset="0"/>
                        </a:rPr>
                        <a:t>2014</a:t>
                      </a:r>
                      <a:endParaRPr lang="tr-TR" sz="2800" b="0" dirty="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2800" b="0" dirty="0" smtClean="0">
                          <a:latin typeface="Times New Roman" pitchFamily="18" charset="0"/>
                          <a:cs typeface="Times New Roman" pitchFamily="18" charset="0"/>
                        </a:rPr>
                        <a:t>136.904</a:t>
                      </a:r>
                      <a:endParaRPr lang="tr-TR" sz="2800" b="0" dirty="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2800" b="0" dirty="0" smtClean="0">
                          <a:effectLst/>
                          <a:latin typeface="Times New Roman" pitchFamily="18" charset="0"/>
                          <a:ea typeface="Calibri"/>
                          <a:cs typeface="Times New Roman" pitchFamily="18" charset="0"/>
                        </a:rPr>
                        <a:t>351.000.000</a:t>
                      </a:r>
                      <a:endParaRPr lang="tr-TR" sz="2800" b="0" dirty="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2800" dirty="0" smtClean="0">
                          <a:latin typeface="Times New Roman" pitchFamily="18" charset="0"/>
                          <a:cs typeface="Times New Roman" pitchFamily="18" charset="0"/>
                        </a:rPr>
                        <a:t>36.502</a:t>
                      </a:r>
                      <a:endParaRPr lang="tr-TR" sz="2800" dirty="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2800" dirty="0" smtClean="0">
                          <a:latin typeface="Times New Roman" pitchFamily="18" charset="0"/>
                          <a:cs typeface="Times New Roman" pitchFamily="18" charset="0"/>
                        </a:rPr>
                        <a:t>178.000.000</a:t>
                      </a:r>
                      <a:endParaRPr lang="tr-TR" sz="2800" dirty="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2800" dirty="0" smtClean="0">
                          <a:latin typeface="Times New Roman" pitchFamily="18" charset="0"/>
                          <a:cs typeface="Times New Roman" pitchFamily="18" charset="0"/>
                        </a:rPr>
                        <a:t>197</a:t>
                      </a:r>
                      <a:endParaRPr lang="tr-TR" sz="2800" dirty="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Başlık 1"/>
          <p:cNvSpPr txBox="1">
            <a:spLocks/>
          </p:cNvSpPr>
          <p:nvPr/>
        </p:nvSpPr>
        <p:spPr bwMode="auto">
          <a:xfrm>
            <a:off x="-17822" y="0"/>
            <a:ext cx="9161822" cy="1020217"/>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Bef>
                <a:spcPct val="20000"/>
              </a:spcBef>
              <a:spcAft>
                <a:spcPts val="1000"/>
              </a:spcAft>
            </a:pPr>
            <a:r>
              <a:rPr lang="tr-TR" dirty="0" smtClean="0">
                <a:solidFill>
                  <a:schemeClr val="bg1"/>
                </a:solidFill>
              </a:rPr>
              <a:t> </a:t>
            </a:r>
            <a:endParaRPr lang="tr-TR" sz="4800" dirty="0">
              <a:solidFill>
                <a:schemeClr val="bg1"/>
              </a:solidFill>
            </a:endParaRPr>
          </a:p>
        </p:txBody>
      </p:sp>
      <p:sp>
        <p:nvSpPr>
          <p:cNvPr id="9" name="Başlık 1"/>
          <p:cNvSpPr txBox="1">
            <a:spLocks/>
          </p:cNvSpPr>
          <p:nvPr/>
        </p:nvSpPr>
        <p:spPr bwMode="auto">
          <a:xfrm>
            <a:off x="0" y="5622622"/>
            <a:ext cx="6660611" cy="1235378"/>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gn="l">
              <a:lnSpc>
                <a:spcPct val="115000"/>
              </a:lnSpc>
              <a:spcAft>
                <a:spcPts val="1000"/>
              </a:spcAft>
            </a:pPr>
            <a:r>
              <a:rPr lang="tr-TR" sz="3600" dirty="0" smtClean="0">
                <a:solidFill>
                  <a:prstClr val="white"/>
                </a:solidFill>
              </a:rPr>
              <a:t>Kaynak: TUİK</a:t>
            </a:r>
            <a:endParaRPr lang="tr-TR" sz="3600" dirty="0">
              <a:solidFill>
                <a:prstClr val="white"/>
              </a:solidFill>
            </a:endParaRPr>
          </a:p>
        </p:txBody>
      </p:sp>
      <p:sp>
        <p:nvSpPr>
          <p:cNvPr id="10" name="İçerik Yer Tutucusu 2"/>
          <p:cNvSpPr txBox="1">
            <a:spLocks/>
          </p:cNvSpPr>
          <p:nvPr/>
        </p:nvSpPr>
        <p:spPr bwMode="auto">
          <a:xfrm>
            <a:off x="-17822" y="5610"/>
            <a:ext cx="9196052" cy="101460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sz="4000" b="1" dirty="0" smtClean="0">
                <a:solidFill>
                  <a:schemeClr val="bg1"/>
                </a:solidFill>
                <a:latin typeface="Times New Roman" pitchFamily="18" charset="0"/>
                <a:cs typeface="Times New Roman" pitchFamily="18" charset="0"/>
              </a:rPr>
              <a:t>Süt ve Süt Ürünleri Dış Ticareti (Ton,</a:t>
            </a:r>
            <a:r>
              <a:rPr lang="tr-TR" sz="4000" b="1" dirty="0">
                <a:solidFill>
                  <a:schemeClr val="bg1"/>
                </a:solidFill>
                <a:latin typeface="Times New Roman" pitchFamily="18" charset="0"/>
                <a:ea typeface="Times New Roman" pitchFamily="18" charset="0"/>
                <a:cs typeface="Times New Roman" pitchFamily="18" charset="0"/>
              </a:rPr>
              <a:t> $</a:t>
            </a:r>
            <a:r>
              <a:rPr lang="tr-TR" sz="4000" dirty="0">
                <a:solidFill>
                  <a:schemeClr val="bg1"/>
                </a:solidFill>
                <a:latin typeface="Times New Roman" pitchFamily="18" charset="0"/>
                <a:cs typeface="Times New Roman" pitchFamily="18" charset="0"/>
              </a:rPr>
              <a:t>)</a:t>
            </a:r>
          </a:p>
          <a:p>
            <a:pPr marL="0" indent="0" algn="ctr">
              <a:buFont typeface="Arial" charset="0"/>
              <a:buNone/>
            </a:pPr>
            <a:endParaRPr lang="tr-TR" sz="4400" b="1" dirty="0" smtClean="0">
              <a:solidFill>
                <a:prstClr val="black"/>
              </a:solidFill>
            </a:endParaRPr>
          </a:p>
        </p:txBody>
      </p:sp>
    </p:spTree>
    <p:extLst>
      <p:ext uri="{BB962C8B-B14F-4D97-AF65-F5344CB8AC3E}">
        <p14:creationId xmlns:p14="http://schemas.microsoft.com/office/powerpoint/2010/main" val="15374808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6" name="4 Dikdörtgen"/>
          <p:cNvSpPr/>
          <p:nvPr/>
        </p:nvSpPr>
        <p:spPr>
          <a:xfrm>
            <a:off x="395536" y="5568450"/>
            <a:ext cx="8215370" cy="369332"/>
          </a:xfrm>
          <a:prstGeom prst="rect">
            <a:avLst/>
          </a:prstGeom>
        </p:spPr>
        <p:txBody>
          <a:bodyPr wrap="square">
            <a:spAutoFit/>
          </a:bodyPr>
          <a:lstStyle/>
          <a:p>
            <a:r>
              <a:rPr lang="tr-TR" dirty="0">
                <a:solidFill>
                  <a:prstClr val="black"/>
                </a:solidFill>
              </a:rPr>
              <a:t>Kaynak: Türkiye İstatistik </a:t>
            </a:r>
            <a:r>
              <a:rPr lang="tr-TR" dirty="0" smtClean="0">
                <a:solidFill>
                  <a:prstClr val="black"/>
                </a:solidFill>
              </a:rPr>
              <a:t>Kurumu</a:t>
            </a:r>
            <a:endParaRPr lang="tr-TR" dirty="0">
              <a:solidFill>
                <a:prstClr val="black"/>
              </a:solidFill>
            </a:endParaRPr>
          </a:p>
        </p:txBody>
      </p:sp>
      <p:sp>
        <p:nvSpPr>
          <p:cNvPr id="9" name="İçerik Yer Tutucusu 8"/>
          <p:cNvSpPr>
            <a:spLocks noGrp="1"/>
          </p:cNvSpPr>
          <p:nvPr>
            <p:ph idx="1"/>
          </p:nvPr>
        </p:nvSpPr>
        <p:spPr/>
        <p:txBody>
          <a:bodyPr/>
          <a:lstStyle/>
          <a:p>
            <a:endParaRPr lang="tr-TR"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841"/>
            <a:ext cx="9144000" cy="6977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İçerik Yer Tutucusu 2"/>
          <p:cNvSpPr txBox="1">
            <a:spLocks/>
          </p:cNvSpPr>
          <p:nvPr/>
        </p:nvSpPr>
        <p:spPr bwMode="auto">
          <a:xfrm>
            <a:off x="574449" y="2687355"/>
            <a:ext cx="7513598" cy="1800199"/>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endParaRPr lang="tr-TR" sz="4400" b="1" dirty="0">
              <a:solidFill>
                <a:prstClr val="black"/>
              </a:solidFill>
            </a:endParaRPr>
          </a:p>
          <a:p>
            <a:pPr marL="0" indent="0" algn="ctr">
              <a:buFont typeface="Arial" charset="0"/>
              <a:buNone/>
            </a:pPr>
            <a:r>
              <a:rPr lang="tr-TR" sz="6000" b="1" dirty="0" smtClean="0">
                <a:solidFill>
                  <a:prstClr val="white"/>
                </a:solidFill>
              </a:rPr>
              <a:t>SÜT İŞLETMELERİ</a:t>
            </a:r>
          </a:p>
          <a:p>
            <a:pPr marL="0" indent="0" algn="ctr">
              <a:buFont typeface="Arial" charset="0"/>
              <a:buNone/>
            </a:pPr>
            <a:endParaRPr lang="tr-TR" sz="4400" b="1" dirty="0" smtClean="0">
              <a:solidFill>
                <a:prstClr val="black"/>
              </a:solidFill>
            </a:endParaRPr>
          </a:p>
        </p:txBody>
      </p:sp>
    </p:spTree>
    <p:extLst>
      <p:ext uri="{BB962C8B-B14F-4D97-AF65-F5344CB8AC3E}">
        <p14:creationId xmlns:p14="http://schemas.microsoft.com/office/powerpoint/2010/main" val="13277322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340" y="1"/>
            <a:ext cx="9144000" cy="141277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6000" b="1" dirty="0" smtClean="0">
                <a:solidFill>
                  <a:prstClr val="black"/>
                </a:solidFill>
              </a:rPr>
              <a:t>Süt İşletmeleri</a:t>
            </a:r>
            <a:endParaRPr lang="tr-TR" sz="6000" b="1" dirty="0">
              <a:solidFill>
                <a:prstClr val="black"/>
              </a:solidFill>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1792" y="5714992"/>
            <a:ext cx="1872208" cy="114300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Başlık 1"/>
          <p:cNvSpPr txBox="1">
            <a:spLocks/>
          </p:cNvSpPr>
          <p:nvPr/>
        </p:nvSpPr>
        <p:spPr bwMode="auto">
          <a:xfrm>
            <a:off x="17339" y="5783904"/>
            <a:ext cx="7146949" cy="1085973"/>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gn="l">
              <a:lnSpc>
                <a:spcPct val="115000"/>
              </a:lnSpc>
              <a:spcAft>
                <a:spcPts val="1000"/>
              </a:spcAft>
            </a:pPr>
            <a:r>
              <a:rPr lang="tr-TR" sz="3600" dirty="0" smtClean="0">
                <a:solidFill>
                  <a:prstClr val="white"/>
                </a:solidFill>
              </a:rPr>
              <a:t>Kaynak: GGBS</a:t>
            </a:r>
            <a:endParaRPr lang="tr-TR" sz="3600" dirty="0">
              <a:solidFill>
                <a:prstClr val="white"/>
              </a:solidFill>
            </a:endParaRPr>
          </a:p>
        </p:txBody>
      </p:sp>
      <p:graphicFrame>
        <p:nvGraphicFramePr>
          <p:cNvPr id="3" name="Tablo 2"/>
          <p:cNvGraphicFramePr>
            <a:graphicFrameLocks noGrp="1"/>
          </p:cNvGraphicFramePr>
          <p:nvPr>
            <p:extLst>
              <p:ext uri="{D42A27DB-BD31-4B8C-83A1-F6EECF244321}">
                <p14:modId xmlns:p14="http://schemas.microsoft.com/office/powerpoint/2010/main" val="36762884"/>
              </p:ext>
            </p:extLst>
          </p:nvPr>
        </p:nvGraphicFramePr>
        <p:xfrm>
          <a:off x="0" y="1412774"/>
          <a:ext cx="9161340" cy="4371129"/>
        </p:xfrm>
        <a:graphic>
          <a:graphicData uri="http://schemas.openxmlformats.org/drawingml/2006/table">
            <a:tbl>
              <a:tblPr firstRow="1" firstCol="1" bandRow="1"/>
              <a:tblGrid>
                <a:gridCol w="1830402"/>
                <a:gridCol w="1589470"/>
                <a:gridCol w="864096"/>
                <a:gridCol w="2232248"/>
                <a:gridCol w="864096"/>
                <a:gridCol w="1781028"/>
              </a:tblGrid>
              <a:tr h="1003299">
                <a:tc rowSpan="2">
                  <a:txBody>
                    <a:bodyPr/>
                    <a:lstStyle/>
                    <a:p>
                      <a:pPr>
                        <a:lnSpc>
                          <a:spcPct val="115000"/>
                        </a:lnSpc>
                        <a:spcAft>
                          <a:spcPts val="0"/>
                        </a:spcAft>
                      </a:pPr>
                      <a:r>
                        <a:rPr lang="tr-TR" sz="2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tr-TR" sz="2400" b="1" kern="1200" dirty="0">
                          <a:effectLst/>
                          <a:latin typeface="Times New Roman"/>
                          <a:ea typeface="Times New Roman"/>
                          <a:cs typeface="Times New Roman"/>
                        </a:rPr>
                        <a:t>17.12.2011’den önce</a:t>
                      </a:r>
                      <a:endParaRPr lang="tr-TR"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fontAlgn="base">
                        <a:lnSpc>
                          <a:spcPct val="115000"/>
                        </a:lnSpc>
                        <a:spcAft>
                          <a:spcPts val="0"/>
                        </a:spcAft>
                      </a:pPr>
                      <a:r>
                        <a:rPr lang="tr-TR" sz="2400" b="1" kern="1200" dirty="0">
                          <a:effectLst/>
                          <a:latin typeface="Times New Roman"/>
                          <a:ea typeface="Times New Roman"/>
                          <a:cs typeface="Times New Roman"/>
                        </a:rPr>
                        <a:t>İşletme Sayısı 01.01.2014</a:t>
                      </a:r>
                      <a:endParaRPr lang="tr-TR"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fontAlgn="base">
                        <a:lnSpc>
                          <a:spcPct val="115000"/>
                        </a:lnSpc>
                        <a:spcAft>
                          <a:spcPts val="0"/>
                        </a:spcAft>
                      </a:pPr>
                      <a:r>
                        <a:rPr lang="tr-TR" sz="2400" b="1" kern="1200">
                          <a:effectLst/>
                          <a:latin typeface="Times New Roman"/>
                          <a:ea typeface="Times New Roman"/>
                          <a:cs typeface="Times New Roman"/>
                        </a:rPr>
                        <a:t>İşletme Sayısı 01.01.2015</a:t>
                      </a:r>
                      <a:endParaRPr lang="tr-T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1122610">
                <a:tc vMerge="1">
                  <a:txBody>
                    <a:bodyPr/>
                    <a:lstStyle/>
                    <a:p>
                      <a:endParaRPr lang="tr-TR"/>
                    </a:p>
                  </a:txBody>
                  <a:tcPr/>
                </a:tc>
                <a:tc vMerge="1">
                  <a:txBody>
                    <a:bodyPr/>
                    <a:lstStyle/>
                    <a:p>
                      <a:endParaRPr lang="tr-TR"/>
                    </a:p>
                  </a:txBody>
                  <a:tcPr/>
                </a:tc>
                <a:tc>
                  <a:txBody>
                    <a:bodyPr/>
                    <a:lstStyle/>
                    <a:p>
                      <a:pPr algn="r" fontAlgn="base">
                        <a:lnSpc>
                          <a:spcPct val="115000"/>
                        </a:lnSpc>
                        <a:spcAft>
                          <a:spcPts val="0"/>
                        </a:spcAft>
                      </a:pPr>
                      <a:r>
                        <a:rPr lang="tr-TR" sz="2400" b="1" kern="1200">
                          <a:effectLst/>
                          <a:latin typeface="Times New Roman"/>
                          <a:ea typeface="Times New Roman"/>
                          <a:cs typeface="Times New Roman"/>
                        </a:rPr>
                        <a:t>Adet</a:t>
                      </a:r>
                      <a:endParaRPr lang="tr-T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400" b="1" dirty="0">
                          <a:effectLst/>
                          <a:latin typeface="Times New Roman"/>
                          <a:ea typeface="Calibri"/>
                          <a:cs typeface="Times New Roman"/>
                        </a:rPr>
                        <a:t>Onaylanma oranı %</a:t>
                      </a:r>
                      <a:endParaRPr lang="tr-TR"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ase">
                        <a:lnSpc>
                          <a:spcPct val="115000"/>
                        </a:lnSpc>
                        <a:spcAft>
                          <a:spcPts val="0"/>
                        </a:spcAft>
                      </a:pPr>
                      <a:r>
                        <a:rPr lang="tr-TR" sz="2400" b="1" kern="1200" dirty="0">
                          <a:effectLst/>
                          <a:latin typeface="Times New Roman"/>
                          <a:ea typeface="Times New Roman"/>
                          <a:cs typeface="Times New Roman"/>
                        </a:rPr>
                        <a:t>Adet</a:t>
                      </a:r>
                      <a:endParaRPr lang="tr-TR"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400" b="1" dirty="0">
                          <a:effectLst/>
                          <a:latin typeface="Times New Roman"/>
                          <a:ea typeface="Calibri"/>
                          <a:cs typeface="Times New Roman"/>
                        </a:rPr>
                        <a:t>Onaylanma oranı %</a:t>
                      </a:r>
                      <a:endParaRPr lang="tr-TR"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2610">
                <a:tc>
                  <a:txBody>
                    <a:bodyPr/>
                    <a:lstStyle/>
                    <a:p>
                      <a:pPr>
                        <a:lnSpc>
                          <a:spcPct val="115000"/>
                        </a:lnSpc>
                        <a:spcAft>
                          <a:spcPts val="0"/>
                        </a:spcAft>
                      </a:pPr>
                      <a:r>
                        <a:rPr lang="tr-TR" sz="2400" b="1" kern="1200">
                          <a:effectLst/>
                          <a:latin typeface="Times New Roman"/>
                          <a:ea typeface="Times New Roman"/>
                          <a:cs typeface="Times New Roman"/>
                        </a:rPr>
                        <a:t>Süt işleme Tesisi Sayısı</a:t>
                      </a:r>
                      <a:endParaRPr lang="tr-T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400" b="1" kern="1200">
                          <a:effectLst/>
                          <a:latin typeface="Times New Roman"/>
                          <a:ea typeface="Times New Roman"/>
                          <a:cs typeface="Times New Roman"/>
                        </a:rPr>
                        <a:t>2252</a:t>
                      </a:r>
                      <a:endParaRPr lang="tr-T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ase">
                        <a:lnSpc>
                          <a:spcPct val="115000"/>
                        </a:lnSpc>
                        <a:spcAft>
                          <a:spcPts val="0"/>
                        </a:spcAft>
                      </a:pPr>
                      <a:r>
                        <a:rPr lang="tr-TR" sz="2400" b="1" kern="1200" dirty="0">
                          <a:effectLst/>
                          <a:latin typeface="Times New Roman"/>
                          <a:ea typeface="Times New Roman"/>
                          <a:cs typeface="Times New Roman"/>
                        </a:rPr>
                        <a:t>1429</a:t>
                      </a:r>
                      <a:endParaRPr lang="tr-TR"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400" dirty="0">
                          <a:effectLst/>
                          <a:latin typeface="Calibri"/>
                          <a:ea typeface="Calibri"/>
                          <a:cs typeface="Times New Roman"/>
                        </a:rPr>
                        <a:t>63,45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ase">
                        <a:lnSpc>
                          <a:spcPct val="115000"/>
                        </a:lnSpc>
                        <a:spcAft>
                          <a:spcPts val="0"/>
                        </a:spcAft>
                      </a:pPr>
                      <a:r>
                        <a:rPr lang="tr-TR" sz="2400" b="1" kern="1200" dirty="0">
                          <a:effectLst/>
                          <a:latin typeface="Times New Roman"/>
                          <a:ea typeface="Times New Roman"/>
                          <a:cs typeface="Times New Roman"/>
                        </a:rPr>
                        <a:t>1727</a:t>
                      </a:r>
                      <a:endParaRPr lang="tr-TR"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400" dirty="0">
                          <a:effectLst/>
                          <a:latin typeface="Calibri"/>
                          <a:ea typeface="Calibri"/>
                          <a:cs typeface="Times New Roman"/>
                        </a:rPr>
                        <a:t>76,69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2610">
                <a:tc>
                  <a:txBody>
                    <a:bodyPr/>
                    <a:lstStyle/>
                    <a:p>
                      <a:pPr>
                        <a:lnSpc>
                          <a:spcPct val="115000"/>
                        </a:lnSpc>
                        <a:spcAft>
                          <a:spcPts val="0"/>
                        </a:spcAft>
                      </a:pPr>
                      <a:r>
                        <a:rPr lang="tr-TR" sz="2400" b="1" kern="1200">
                          <a:effectLst/>
                          <a:latin typeface="Times New Roman"/>
                          <a:ea typeface="Times New Roman"/>
                          <a:cs typeface="Times New Roman"/>
                        </a:rPr>
                        <a:t>Süt Toplama Merkezi</a:t>
                      </a:r>
                      <a:endParaRPr lang="tr-T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400" b="1" kern="1200">
                          <a:effectLst/>
                          <a:latin typeface="Times New Roman"/>
                          <a:ea typeface="Times New Roman"/>
                          <a:cs typeface="Times New Roman"/>
                        </a:rPr>
                        <a:t>5943</a:t>
                      </a:r>
                      <a:endParaRPr lang="tr-T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ase">
                        <a:lnSpc>
                          <a:spcPct val="115000"/>
                        </a:lnSpc>
                        <a:spcAft>
                          <a:spcPts val="0"/>
                        </a:spcAft>
                      </a:pPr>
                      <a:r>
                        <a:rPr lang="tr-TR" sz="2400" b="1" kern="1200">
                          <a:effectLst/>
                          <a:latin typeface="Times New Roman"/>
                          <a:ea typeface="Times New Roman"/>
                          <a:cs typeface="Times New Roman"/>
                        </a:rPr>
                        <a:t>3149</a:t>
                      </a:r>
                      <a:endParaRPr lang="tr-T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400" dirty="0">
                          <a:effectLst/>
                          <a:latin typeface="Calibri"/>
                          <a:ea typeface="Calibri"/>
                          <a:cs typeface="Times New Roman"/>
                        </a:rPr>
                        <a:t>52,99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ase">
                        <a:lnSpc>
                          <a:spcPct val="115000"/>
                        </a:lnSpc>
                        <a:spcAft>
                          <a:spcPts val="0"/>
                        </a:spcAft>
                      </a:pPr>
                      <a:r>
                        <a:rPr lang="tr-TR" sz="2400" b="1" kern="1200" dirty="0">
                          <a:effectLst/>
                          <a:latin typeface="Times New Roman"/>
                          <a:ea typeface="Times New Roman"/>
                          <a:cs typeface="Times New Roman"/>
                        </a:rPr>
                        <a:t>4244</a:t>
                      </a:r>
                      <a:endParaRPr lang="tr-TR"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400" dirty="0">
                          <a:effectLst/>
                          <a:latin typeface="Calibri"/>
                          <a:ea typeface="Calibri"/>
                          <a:cs typeface="Times New Roman"/>
                        </a:rPr>
                        <a:t>71,41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İçerik Yer Tutucusu 2"/>
          <p:cNvSpPr txBox="1">
            <a:spLocks/>
          </p:cNvSpPr>
          <p:nvPr/>
        </p:nvSpPr>
        <p:spPr bwMode="auto">
          <a:xfrm>
            <a:off x="0" y="-12043"/>
            <a:ext cx="9196052" cy="1424820"/>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tr-TR" sz="5400" b="1" dirty="0" smtClean="0">
                <a:solidFill>
                  <a:prstClr val="white"/>
                </a:solidFill>
              </a:rPr>
              <a:t>SÜT İŞLETMELERİ</a:t>
            </a:r>
          </a:p>
          <a:p>
            <a:pPr marL="0" indent="0" algn="ctr">
              <a:buFont typeface="Arial" charset="0"/>
              <a:buNone/>
            </a:pPr>
            <a:endParaRPr lang="tr-TR" sz="4400" b="1" dirty="0" smtClean="0">
              <a:solidFill>
                <a:prstClr val="black"/>
              </a:solidFill>
            </a:endParaRPr>
          </a:p>
        </p:txBody>
      </p:sp>
    </p:spTree>
    <p:extLst>
      <p:ext uri="{BB962C8B-B14F-4D97-AF65-F5344CB8AC3E}">
        <p14:creationId xmlns:p14="http://schemas.microsoft.com/office/powerpoint/2010/main" val="5311401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6" name="4 Dikdörtgen"/>
          <p:cNvSpPr/>
          <p:nvPr/>
        </p:nvSpPr>
        <p:spPr>
          <a:xfrm>
            <a:off x="395536" y="5568450"/>
            <a:ext cx="8215370" cy="369332"/>
          </a:xfrm>
          <a:prstGeom prst="rect">
            <a:avLst/>
          </a:prstGeom>
        </p:spPr>
        <p:txBody>
          <a:bodyPr wrap="square">
            <a:spAutoFit/>
          </a:bodyPr>
          <a:lstStyle/>
          <a:p>
            <a:r>
              <a:rPr lang="tr-TR" dirty="0">
                <a:solidFill>
                  <a:prstClr val="black"/>
                </a:solidFill>
              </a:rPr>
              <a:t>Kaynak: Türkiye İstatistik </a:t>
            </a:r>
            <a:r>
              <a:rPr lang="tr-TR" dirty="0" smtClean="0">
                <a:solidFill>
                  <a:prstClr val="black"/>
                </a:solidFill>
              </a:rPr>
              <a:t>Kurumu</a:t>
            </a:r>
            <a:endParaRPr lang="tr-TR" dirty="0">
              <a:solidFill>
                <a:prstClr val="black"/>
              </a:solidFill>
            </a:endParaRPr>
          </a:p>
        </p:txBody>
      </p:sp>
      <p:sp>
        <p:nvSpPr>
          <p:cNvPr id="9" name="İçerik Yer Tutucusu 8"/>
          <p:cNvSpPr>
            <a:spLocks noGrp="1"/>
          </p:cNvSpPr>
          <p:nvPr>
            <p:ph idx="1"/>
          </p:nvPr>
        </p:nvSpPr>
        <p:spPr/>
        <p:txBody>
          <a:bodyPr/>
          <a:lstStyle/>
          <a:p>
            <a:endParaRPr lang="tr-TR"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841"/>
            <a:ext cx="9144000" cy="6977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İçerik Yer Tutucusu 2"/>
          <p:cNvSpPr txBox="1">
            <a:spLocks/>
          </p:cNvSpPr>
          <p:nvPr/>
        </p:nvSpPr>
        <p:spPr bwMode="auto">
          <a:xfrm>
            <a:off x="251520" y="2712524"/>
            <a:ext cx="8359386" cy="1800199"/>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eaLnBrk="1" hangingPunct="1">
              <a:lnSpc>
                <a:spcPct val="115000"/>
              </a:lnSpc>
              <a:spcAft>
                <a:spcPts val="1000"/>
              </a:spcAft>
              <a:buNone/>
            </a:pPr>
            <a:r>
              <a:rPr lang="tr-TR" sz="5400" b="1" dirty="0" smtClean="0">
                <a:solidFill>
                  <a:prstClr val="white"/>
                </a:solidFill>
                <a:ea typeface="Calibri"/>
                <a:cs typeface="Times New Roman"/>
              </a:rPr>
              <a:t>Süt </a:t>
            </a:r>
            <a:r>
              <a:rPr lang="tr-TR" sz="5400" b="1" dirty="0">
                <a:solidFill>
                  <a:prstClr val="white"/>
                </a:solidFill>
                <a:ea typeface="Calibri"/>
                <a:cs typeface="Times New Roman"/>
              </a:rPr>
              <a:t>ve Süt Ürünlerinde Yasal Düzenlemeler </a:t>
            </a:r>
            <a:endParaRPr lang="tr-TR" sz="5400" b="1" dirty="0">
              <a:solidFill>
                <a:prstClr val="white"/>
              </a:solidFill>
            </a:endParaRPr>
          </a:p>
          <a:p>
            <a:pPr marL="0" indent="0" algn="ctr">
              <a:buFont typeface="Arial" charset="0"/>
              <a:buNone/>
            </a:pPr>
            <a:endParaRPr lang="tr-TR" sz="4400" b="1" dirty="0" smtClean="0">
              <a:solidFill>
                <a:prstClr val="black"/>
              </a:solidFill>
            </a:endParaRPr>
          </a:p>
        </p:txBody>
      </p:sp>
    </p:spTree>
    <p:extLst>
      <p:ext uri="{BB962C8B-B14F-4D97-AF65-F5344CB8AC3E}">
        <p14:creationId xmlns:p14="http://schemas.microsoft.com/office/powerpoint/2010/main" val="36727731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373886"/>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hangingPunct="0"/>
            <a:r>
              <a:rPr lang="tr-TR" sz="3600" b="1" dirty="0" smtClean="0">
                <a:solidFill>
                  <a:srgbClr val="00B050"/>
                </a:solidFill>
                <a:latin typeface="Times New Roman" pitchFamily="18" charset="0"/>
                <a:ea typeface="Times New Roman" pitchFamily="18" charset="0"/>
                <a:cs typeface="Times New Roman" pitchFamily="18" charset="0"/>
              </a:rPr>
              <a:t>2007-2014 Süt ve Süt Ürünleri Dış Ticareti ($)</a:t>
            </a:r>
            <a:endParaRPr lang="tr-TR" sz="3600" b="1" dirty="0" smtClean="0">
              <a:solidFill>
                <a:srgbClr val="00B050"/>
              </a:solidFill>
              <a:latin typeface="Times New Roman" pitchFamily="18" charset="0"/>
              <a:cs typeface="Times New Roman" pitchFamily="18" charset="0"/>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611" y="5341858"/>
            <a:ext cx="2483389" cy="15161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Başlık 1"/>
          <p:cNvSpPr txBox="1">
            <a:spLocks/>
          </p:cNvSpPr>
          <p:nvPr/>
        </p:nvSpPr>
        <p:spPr bwMode="auto">
          <a:xfrm>
            <a:off x="-17822" y="0"/>
            <a:ext cx="9161822" cy="1020217"/>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Bef>
                <a:spcPct val="20000"/>
              </a:spcBef>
              <a:spcAft>
                <a:spcPts val="1000"/>
              </a:spcAft>
            </a:pPr>
            <a:r>
              <a:rPr lang="tr-TR" sz="4000" dirty="0">
                <a:solidFill>
                  <a:prstClr val="white"/>
                </a:solidFill>
                <a:ea typeface="Calibri"/>
                <a:cs typeface="Times New Roman"/>
              </a:rPr>
              <a:t>Süt ve Süt Ürünlerinde Yasal Düzenlemeler </a:t>
            </a:r>
            <a:endParaRPr lang="tr-TR" sz="4000" dirty="0">
              <a:solidFill>
                <a:prstClr val="white"/>
              </a:solidFill>
            </a:endParaRPr>
          </a:p>
        </p:txBody>
      </p:sp>
      <p:sp>
        <p:nvSpPr>
          <p:cNvPr id="7" name="2 İçerik Yer Tutucusu"/>
          <p:cNvSpPr>
            <a:spLocks noGrp="1"/>
          </p:cNvSpPr>
          <p:nvPr>
            <p:ph idx="1"/>
          </p:nvPr>
        </p:nvSpPr>
        <p:spPr>
          <a:xfrm>
            <a:off x="-17822" y="1020218"/>
            <a:ext cx="9161822" cy="5105946"/>
          </a:xfrm>
        </p:spPr>
        <p:txBody>
          <a:bodyPr>
            <a:normAutofit/>
          </a:bodyPr>
          <a:lstStyle/>
          <a:p>
            <a:pPr algn="just"/>
            <a:r>
              <a:rPr lang="tr-TR" dirty="0" smtClean="0">
                <a:solidFill>
                  <a:srgbClr val="FF0000"/>
                </a:solidFill>
              </a:rPr>
              <a:t>'Çiftlikten sofraya gıda güvenliği' </a:t>
            </a:r>
            <a:r>
              <a:rPr lang="tr-TR" dirty="0" smtClean="0"/>
              <a:t>yaklaşımı, özellikle süt ürünleri gibi hayvansal kaynaklı işlenmiş gıda ürünlerinde, çiğ süt üretiminden son ürünün tüketiciyle buluşmasına kadar olan zincirin her halkasında </a:t>
            </a:r>
            <a:r>
              <a:rPr lang="tr-TR" u="sng" dirty="0" smtClean="0">
                <a:solidFill>
                  <a:srgbClr val="00B0F0"/>
                </a:solidFill>
                <a:effectLst>
                  <a:outerShdw blurRad="38100" dist="38100" dir="2700000" algn="tl">
                    <a:srgbClr val="000000">
                      <a:alpha val="43137"/>
                    </a:srgbClr>
                  </a:outerShdw>
                </a:effectLst>
              </a:rPr>
              <a:t>özel ölçüm ve denetimler </a:t>
            </a:r>
            <a:r>
              <a:rPr lang="tr-TR" dirty="0" smtClean="0"/>
              <a:t>yapılmasını gerektiren bir süreçtir. </a:t>
            </a:r>
          </a:p>
          <a:p>
            <a:pPr marL="0" indent="0" algn="just">
              <a:buNone/>
            </a:pPr>
            <a:endParaRPr lang="tr-TR" dirty="0" smtClean="0"/>
          </a:p>
          <a:p>
            <a:pPr algn="just"/>
            <a:r>
              <a:rPr lang="tr-TR" kern="0" dirty="0" smtClean="0">
                <a:latin typeface="Times New Roman" pitchFamily="18" charset="0"/>
                <a:cs typeface="Times New Roman" pitchFamily="18" charset="0"/>
              </a:rPr>
              <a:t>Mevzuatta </a:t>
            </a:r>
            <a:r>
              <a:rPr lang="tr-TR" kern="0" dirty="0">
                <a:latin typeface="Times New Roman" pitchFamily="18" charset="0"/>
                <a:cs typeface="Times New Roman" pitchFamily="18" charset="0"/>
              </a:rPr>
              <a:t>gıda zincirinde yer alan tüm tarafların sorumlulukları açıkça belirlenmiştir. </a:t>
            </a:r>
          </a:p>
          <a:p>
            <a:pPr algn="just"/>
            <a:endParaRPr lang="tr-TR" dirty="0" smtClean="0"/>
          </a:p>
          <a:p>
            <a:endParaRPr lang="tr-TR" dirty="0"/>
          </a:p>
        </p:txBody>
      </p:sp>
      <p:sp>
        <p:nvSpPr>
          <p:cNvPr id="9" name="İçerik Yer Tutucusu 2"/>
          <p:cNvSpPr txBox="1">
            <a:spLocks/>
          </p:cNvSpPr>
          <p:nvPr/>
        </p:nvSpPr>
        <p:spPr bwMode="auto">
          <a:xfrm>
            <a:off x="0" y="0"/>
            <a:ext cx="9161822" cy="1004507"/>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eaLnBrk="1" hangingPunct="1">
              <a:lnSpc>
                <a:spcPct val="115000"/>
              </a:lnSpc>
              <a:spcAft>
                <a:spcPts val="1000"/>
              </a:spcAft>
              <a:buNone/>
            </a:pPr>
            <a:r>
              <a:rPr lang="tr-TR" sz="4000" b="1" dirty="0" smtClean="0">
                <a:solidFill>
                  <a:prstClr val="white"/>
                </a:solidFill>
                <a:ea typeface="Calibri"/>
                <a:cs typeface="Times New Roman"/>
              </a:rPr>
              <a:t>Süt </a:t>
            </a:r>
            <a:r>
              <a:rPr lang="tr-TR" sz="4000" b="1" dirty="0">
                <a:solidFill>
                  <a:prstClr val="white"/>
                </a:solidFill>
                <a:ea typeface="Calibri"/>
                <a:cs typeface="Times New Roman"/>
              </a:rPr>
              <a:t>ve Süt Ürünlerinde Yasal Düzenlemeler </a:t>
            </a:r>
            <a:endParaRPr lang="tr-TR" sz="4000" b="1" dirty="0">
              <a:solidFill>
                <a:prstClr val="white"/>
              </a:solidFill>
            </a:endParaRPr>
          </a:p>
          <a:p>
            <a:pPr marL="0" indent="0" algn="ctr">
              <a:buFont typeface="Arial" charset="0"/>
              <a:buNone/>
            </a:pPr>
            <a:endParaRPr lang="tr-TR" sz="4400" b="1" dirty="0" smtClean="0">
              <a:solidFill>
                <a:prstClr val="black"/>
              </a:solidFill>
            </a:endParaRPr>
          </a:p>
        </p:txBody>
      </p:sp>
    </p:spTree>
    <p:extLst>
      <p:ext uri="{BB962C8B-B14F-4D97-AF65-F5344CB8AC3E}">
        <p14:creationId xmlns:p14="http://schemas.microsoft.com/office/powerpoint/2010/main" val="25953114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373886"/>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hangingPunct="0"/>
            <a:r>
              <a:rPr lang="tr-TR" sz="3600" b="1" dirty="0" smtClean="0">
                <a:solidFill>
                  <a:srgbClr val="00B050"/>
                </a:solidFill>
                <a:latin typeface="Times New Roman" pitchFamily="18" charset="0"/>
                <a:ea typeface="Times New Roman" pitchFamily="18" charset="0"/>
                <a:cs typeface="Times New Roman" pitchFamily="18" charset="0"/>
              </a:rPr>
              <a:t>2007-2014 Süt ve Süt Ürünleri Dış Ticareti ($)</a:t>
            </a:r>
            <a:endParaRPr lang="tr-TR" sz="3600" b="1" dirty="0" smtClean="0">
              <a:solidFill>
                <a:srgbClr val="00B050"/>
              </a:solidFill>
              <a:latin typeface="Times New Roman" pitchFamily="18" charset="0"/>
              <a:cs typeface="Times New Roman" pitchFamily="18" charset="0"/>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611" y="5341858"/>
            <a:ext cx="2483389" cy="15161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Başlık 1"/>
          <p:cNvSpPr txBox="1">
            <a:spLocks/>
          </p:cNvSpPr>
          <p:nvPr/>
        </p:nvSpPr>
        <p:spPr bwMode="auto">
          <a:xfrm>
            <a:off x="-17822" y="0"/>
            <a:ext cx="9161822" cy="1020217"/>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lvl="0" algn="l" eaLnBrk="1" hangingPunct="1">
              <a:lnSpc>
                <a:spcPct val="115000"/>
              </a:lnSpc>
              <a:spcBef>
                <a:spcPct val="20000"/>
              </a:spcBef>
              <a:spcAft>
                <a:spcPts val="1000"/>
              </a:spcAft>
            </a:pPr>
            <a:r>
              <a:rPr lang="tr-TR" sz="4000" dirty="0">
                <a:solidFill>
                  <a:prstClr val="white"/>
                </a:solidFill>
                <a:ea typeface="Calibri"/>
                <a:cs typeface="Times New Roman"/>
              </a:rPr>
              <a:t>Süt ve Süt Ürünlerinde Yasal Düzenlemeler </a:t>
            </a:r>
            <a:endParaRPr lang="tr-TR" sz="4000" dirty="0">
              <a:solidFill>
                <a:prstClr val="white"/>
              </a:solidFill>
            </a:endParaRPr>
          </a:p>
        </p:txBody>
      </p:sp>
      <p:sp>
        <p:nvSpPr>
          <p:cNvPr id="7" name="2 İçerik Yer Tutucusu"/>
          <p:cNvSpPr>
            <a:spLocks noGrp="1"/>
          </p:cNvSpPr>
          <p:nvPr>
            <p:ph idx="1"/>
          </p:nvPr>
        </p:nvSpPr>
        <p:spPr>
          <a:xfrm>
            <a:off x="-17822" y="1020218"/>
            <a:ext cx="9161822" cy="5837782"/>
          </a:xfrm>
        </p:spPr>
        <p:txBody>
          <a:bodyPr>
            <a:normAutofit/>
          </a:bodyPr>
          <a:lstStyle/>
          <a:p>
            <a:pPr algn="just"/>
            <a:r>
              <a:rPr lang="tr-TR" sz="3600" b="1" kern="0" dirty="0" smtClean="0">
                <a:latin typeface="Times New Roman" pitchFamily="18" charset="0"/>
                <a:cs typeface="Times New Roman" pitchFamily="18" charset="0"/>
              </a:rPr>
              <a:t>Gıda işletmecisi; </a:t>
            </a:r>
            <a:r>
              <a:rPr lang="tr-TR" sz="3600" b="1" dirty="0"/>
              <a:t>k</a:t>
            </a:r>
            <a:r>
              <a:rPr lang="tr-TR" sz="3600" b="1" dirty="0" smtClean="0"/>
              <a:t>aliteli ve güvenli süt ve süt ürünleri üretimi için </a:t>
            </a:r>
            <a:r>
              <a:rPr lang="tr-TR" sz="3600" b="1" kern="0" dirty="0" smtClean="0">
                <a:latin typeface="Times New Roman" pitchFamily="18" charset="0"/>
                <a:cs typeface="Times New Roman" pitchFamily="18" charset="0"/>
              </a:rPr>
              <a:t>yani gıda zinciri boyunca gıda güvenilirliğini sağlamakla yükümlüdür.</a:t>
            </a:r>
          </a:p>
          <a:p>
            <a:pPr algn="just"/>
            <a:r>
              <a:rPr lang="tr-TR" sz="3600" b="1" kern="0" smtClean="0">
                <a:latin typeface="Times New Roman" pitchFamily="18" charset="0"/>
                <a:cs typeface="Times New Roman" pitchFamily="18" charset="0"/>
              </a:rPr>
              <a:t>Yetkili </a:t>
            </a:r>
            <a:r>
              <a:rPr lang="tr-TR" sz="3600" b="1" kern="0" dirty="0" smtClean="0">
                <a:latin typeface="Times New Roman" pitchFamily="18" charset="0"/>
                <a:cs typeface="Times New Roman" pitchFamily="18" charset="0"/>
              </a:rPr>
              <a:t>otorite (</a:t>
            </a:r>
            <a:r>
              <a:rPr lang="tr-TR" sz="3600" b="1" kern="0" dirty="0">
                <a:latin typeface="Times New Roman" pitchFamily="18" charset="0"/>
                <a:cs typeface="Times New Roman" pitchFamily="18" charset="0"/>
              </a:rPr>
              <a:t>Bakanlık) ise ulusal izleme ve kontrol sistemleri ile işletmecilere verilen bu sorumluluğun yerine getirilip getirilmediğini denetlemek ve gerekli tedbirleri almak ile yükümlüdür.</a:t>
            </a:r>
            <a:endParaRPr lang="en-US" sz="3600" b="1" kern="0" dirty="0">
              <a:latin typeface="Times New Roman" pitchFamily="18" charset="0"/>
              <a:cs typeface="Times New Roman" pitchFamily="18" charset="0"/>
            </a:endParaRPr>
          </a:p>
          <a:p>
            <a:pPr algn="just"/>
            <a:endParaRPr lang="tr-TR" sz="2800" b="1" kern="0" dirty="0" smtClean="0">
              <a:solidFill>
                <a:srgbClr val="6699CC">
                  <a:lumMod val="75000"/>
                </a:srgbClr>
              </a:solidFill>
              <a:latin typeface="Times New Roman" pitchFamily="18" charset="0"/>
              <a:cs typeface="Times New Roman" pitchFamily="18" charset="0"/>
            </a:endParaRPr>
          </a:p>
          <a:p>
            <a:endParaRPr lang="tr-TR" dirty="0" smtClean="0"/>
          </a:p>
          <a:p>
            <a:endParaRPr lang="tr-TR" dirty="0"/>
          </a:p>
        </p:txBody>
      </p:sp>
      <p:sp>
        <p:nvSpPr>
          <p:cNvPr id="9" name="İçerik Yer Tutucusu 2"/>
          <p:cNvSpPr txBox="1">
            <a:spLocks/>
          </p:cNvSpPr>
          <p:nvPr/>
        </p:nvSpPr>
        <p:spPr bwMode="auto">
          <a:xfrm>
            <a:off x="0" y="0"/>
            <a:ext cx="9161822" cy="1004507"/>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eaLnBrk="1" hangingPunct="1">
              <a:lnSpc>
                <a:spcPct val="115000"/>
              </a:lnSpc>
              <a:spcAft>
                <a:spcPts val="1000"/>
              </a:spcAft>
              <a:buNone/>
            </a:pPr>
            <a:r>
              <a:rPr lang="tr-TR" sz="4000" b="1" dirty="0" smtClean="0">
                <a:solidFill>
                  <a:prstClr val="white"/>
                </a:solidFill>
                <a:ea typeface="Calibri"/>
                <a:cs typeface="Times New Roman"/>
              </a:rPr>
              <a:t>Süt </a:t>
            </a:r>
            <a:r>
              <a:rPr lang="tr-TR" sz="4000" b="1" dirty="0">
                <a:solidFill>
                  <a:prstClr val="white"/>
                </a:solidFill>
                <a:ea typeface="Calibri"/>
                <a:cs typeface="Times New Roman"/>
              </a:rPr>
              <a:t>ve Süt Ürünlerinde Yasal Düzenlemeler </a:t>
            </a:r>
            <a:endParaRPr lang="tr-TR" sz="4000" b="1" dirty="0">
              <a:solidFill>
                <a:prstClr val="white"/>
              </a:solidFill>
            </a:endParaRPr>
          </a:p>
          <a:p>
            <a:pPr marL="0" indent="0" algn="ctr">
              <a:buFont typeface="Arial" charset="0"/>
              <a:buNone/>
            </a:pPr>
            <a:endParaRPr lang="tr-TR" sz="4400" b="1" dirty="0" smtClean="0">
              <a:solidFill>
                <a:prstClr val="black"/>
              </a:solidFill>
            </a:endParaRPr>
          </a:p>
        </p:txBody>
      </p:sp>
    </p:spTree>
    <p:extLst>
      <p:ext uri="{BB962C8B-B14F-4D97-AF65-F5344CB8AC3E}">
        <p14:creationId xmlns:p14="http://schemas.microsoft.com/office/powerpoint/2010/main" val="18793880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373886"/>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hangingPunct="0"/>
            <a:r>
              <a:rPr lang="tr-TR" sz="3600" b="1" dirty="0" smtClean="0">
                <a:solidFill>
                  <a:srgbClr val="00B050"/>
                </a:solidFill>
                <a:latin typeface="Times New Roman" pitchFamily="18" charset="0"/>
                <a:ea typeface="Times New Roman" pitchFamily="18" charset="0"/>
                <a:cs typeface="Times New Roman" pitchFamily="18" charset="0"/>
              </a:rPr>
              <a:t>2007-2014 Süt ve Süt Ürünleri Dış Ticareti ($)</a:t>
            </a:r>
            <a:endParaRPr lang="tr-TR" sz="3600" b="1" dirty="0" smtClean="0">
              <a:solidFill>
                <a:srgbClr val="00B050"/>
              </a:solidFill>
              <a:latin typeface="Times New Roman" pitchFamily="18" charset="0"/>
              <a:cs typeface="Times New Roman" pitchFamily="18" charset="0"/>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611" y="5341858"/>
            <a:ext cx="2483389" cy="15161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Başlık 1"/>
          <p:cNvSpPr txBox="1">
            <a:spLocks/>
          </p:cNvSpPr>
          <p:nvPr/>
        </p:nvSpPr>
        <p:spPr bwMode="auto">
          <a:xfrm>
            <a:off x="-17822" y="0"/>
            <a:ext cx="9161822" cy="1020217"/>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lvl="0" algn="l" eaLnBrk="1" hangingPunct="1">
              <a:lnSpc>
                <a:spcPct val="115000"/>
              </a:lnSpc>
              <a:spcBef>
                <a:spcPct val="20000"/>
              </a:spcBef>
              <a:spcAft>
                <a:spcPts val="1000"/>
              </a:spcAft>
            </a:pPr>
            <a:r>
              <a:rPr lang="tr-TR" sz="4000" dirty="0">
                <a:solidFill>
                  <a:prstClr val="white"/>
                </a:solidFill>
                <a:ea typeface="Calibri"/>
                <a:cs typeface="Times New Roman"/>
              </a:rPr>
              <a:t>Süt ve Süt Ürünlerinde Yasal Düzenlemeler </a:t>
            </a:r>
            <a:endParaRPr lang="tr-TR" sz="4000" dirty="0">
              <a:solidFill>
                <a:prstClr val="white"/>
              </a:solidFill>
            </a:endParaRPr>
          </a:p>
        </p:txBody>
      </p:sp>
      <p:sp>
        <p:nvSpPr>
          <p:cNvPr id="7" name="2 İçerik Yer Tutucusu"/>
          <p:cNvSpPr>
            <a:spLocks noGrp="1"/>
          </p:cNvSpPr>
          <p:nvPr>
            <p:ph idx="1"/>
          </p:nvPr>
        </p:nvSpPr>
        <p:spPr>
          <a:xfrm>
            <a:off x="-17822" y="1020218"/>
            <a:ext cx="9161822" cy="5105946"/>
          </a:xfrm>
        </p:spPr>
        <p:txBody>
          <a:bodyPr>
            <a:normAutofit lnSpcReduction="10000"/>
          </a:bodyPr>
          <a:lstStyle/>
          <a:p>
            <a:pPr algn="just"/>
            <a:r>
              <a:rPr lang="tr-TR" dirty="0" smtClean="0"/>
              <a:t>Gıda Güvenliğini etkileyen </a:t>
            </a:r>
            <a:r>
              <a:rPr lang="tr-TR" dirty="0"/>
              <a:t>en önemli </a:t>
            </a:r>
            <a:r>
              <a:rPr lang="tr-TR" dirty="0" smtClean="0"/>
              <a:t>mevzuat </a:t>
            </a:r>
            <a:r>
              <a:rPr lang="tr-TR" dirty="0"/>
              <a:t>2010 yılında yürürlüğe giren </a:t>
            </a:r>
            <a:r>
              <a:rPr lang="tr-TR" b="1" i="1" dirty="0"/>
              <a:t>5996 Sayılı </a:t>
            </a:r>
            <a:r>
              <a:rPr lang="tr-TR" b="1" i="1" dirty="0">
                <a:solidFill>
                  <a:srgbClr val="000000"/>
                </a:solidFill>
                <a:latin typeface="Times New Roman"/>
                <a:ea typeface="Times New Roman"/>
                <a:cs typeface="Arial"/>
              </a:rPr>
              <a:t>Veteriner Hizmetleri, Bitki Sağlığı, Gıda ve Yem </a:t>
            </a:r>
            <a:r>
              <a:rPr lang="tr-TR" b="1" i="1" dirty="0" smtClean="0">
                <a:solidFill>
                  <a:srgbClr val="000000"/>
                </a:solidFill>
                <a:latin typeface="Times New Roman"/>
                <a:ea typeface="Times New Roman"/>
                <a:cs typeface="Arial"/>
              </a:rPr>
              <a:t>Kanunu’</a:t>
            </a:r>
            <a:r>
              <a:rPr lang="tr-TR" dirty="0" smtClean="0">
                <a:solidFill>
                  <a:srgbClr val="000000"/>
                </a:solidFill>
                <a:latin typeface="Times New Roman"/>
                <a:ea typeface="Times New Roman"/>
                <a:cs typeface="Arial"/>
              </a:rPr>
              <a:t>dur.</a:t>
            </a:r>
          </a:p>
          <a:p>
            <a:pPr algn="just"/>
            <a:r>
              <a:rPr lang="tr-TR" dirty="0" smtClean="0">
                <a:solidFill>
                  <a:srgbClr val="000000"/>
                </a:solidFill>
                <a:latin typeface="Times New Roman"/>
                <a:cs typeface="Arial"/>
              </a:rPr>
              <a:t>5996 Sayılı Kanuna göre yapılan </a:t>
            </a:r>
            <a:r>
              <a:rPr lang="tr-TR" dirty="0" smtClean="0"/>
              <a:t>mevzuat düzenlemeleri yatay ve dikey mevzuat  olarak ikiye ayrılmaktadır.</a:t>
            </a:r>
          </a:p>
          <a:p>
            <a:pPr algn="just"/>
            <a:r>
              <a:rPr lang="tr-TR" dirty="0" smtClean="0"/>
              <a:t>Yatay mevzuat bütün gıda maddeleri ile ilgili düzenlemeler kapsamaktadır. </a:t>
            </a:r>
          </a:p>
          <a:p>
            <a:pPr algn="just"/>
            <a:r>
              <a:rPr lang="tr-TR" dirty="0" smtClean="0"/>
              <a:t>Dikey mevzuat ise ürüne özgü düzenlemeleri kapsamaktadır.</a:t>
            </a:r>
          </a:p>
          <a:p>
            <a:pPr algn="just"/>
            <a:endParaRPr lang="tr-TR" dirty="0" smtClean="0"/>
          </a:p>
          <a:p>
            <a:endParaRPr lang="tr-TR" dirty="0"/>
          </a:p>
        </p:txBody>
      </p:sp>
      <p:sp>
        <p:nvSpPr>
          <p:cNvPr id="9" name="İçerik Yer Tutucusu 2"/>
          <p:cNvSpPr txBox="1">
            <a:spLocks/>
          </p:cNvSpPr>
          <p:nvPr/>
        </p:nvSpPr>
        <p:spPr bwMode="auto">
          <a:xfrm>
            <a:off x="0" y="0"/>
            <a:ext cx="9161822" cy="1004507"/>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eaLnBrk="1" hangingPunct="1">
              <a:lnSpc>
                <a:spcPct val="115000"/>
              </a:lnSpc>
              <a:spcAft>
                <a:spcPts val="1000"/>
              </a:spcAft>
              <a:buNone/>
            </a:pPr>
            <a:r>
              <a:rPr lang="tr-TR" sz="4000" b="1" dirty="0" smtClean="0">
                <a:solidFill>
                  <a:prstClr val="white"/>
                </a:solidFill>
                <a:ea typeface="Calibri"/>
                <a:cs typeface="Times New Roman"/>
              </a:rPr>
              <a:t>Süt </a:t>
            </a:r>
            <a:r>
              <a:rPr lang="tr-TR" sz="4000" b="1" dirty="0">
                <a:solidFill>
                  <a:prstClr val="white"/>
                </a:solidFill>
                <a:ea typeface="Calibri"/>
                <a:cs typeface="Times New Roman"/>
              </a:rPr>
              <a:t>ve Süt Ürünlerinde Yasal Düzenlemeler </a:t>
            </a:r>
            <a:endParaRPr lang="tr-TR" sz="4000" b="1" dirty="0">
              <a:solidFill>
                <a:prstClr val="white"/>
              </a:solidFill>
            </a:endParaRPr>
          </a:p>
          <a:p>
            <a:pPr marL="0" indent="0" algn="ctr">
              <a:buFont typeface="Arial" charset="0"/>
              <a:buNone/>
            </a:pPr>
            <a:endParaRPr lang="tr-TR" sz="4400" b="1" dirty="0" smtClean="0">
              <a:solidFill>
                <a:prstClr val="black"/>
              </a:solidFill>
            </a:endParaRPr>
          </a:p>
        </p:txBody>
      </p:sp>
    </p:spTree>
    <p:extLst>
      <p:ext uri="{BB962C8B-B14F-4D97-AF65-F5344CB8AC3E}">
        <p14:creationId xmlns:p14="http://schemas.microsoft.com/office/powerpoint/2010/main" val="3553271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 y="0"/>
            <a:ext cx="9161822" cy="1417638"/>
          </a:xfrm>
        </p:spPr>
        <p:style>
          <a:lnRef idx="1">
            <a:schemeClr val="accent3"/>
          </a:lnRef>
          <a:fillRef idx="3">
            <a:schemeClr val="accent3"/>
          </a:fillRef>
          <a:effectRef idx="2">
            <a:schemeClr val="accent3"/>
          </a:effectRef>
          <a:fontRef idx="minor">
            <a:schemeClr val="lt1"/>
          </a:fontRef>
        </p:style>
        <p:txBody>
          <a:bodyPr/>
          <a:lstStyle/>
          <a:p>
            <a:pPr lvl="0">
              <a:lnSpc>
                <a:spcPct val="115000"/>
              </a:lnSpc>
              <a:spcBef>
                <a:spcPct val="20000"/>
              </a:spcBef>
              <a:spcAft>
                <a:spcPts val="1000"/>
              </a:spcAft>
            </a:pPr>
            <a:r>
              <a:rPr lang="tr-TR" sz="4800" b="1" dirty="0" smtClean="0">
                <a:solidFill>
                  <a:schemeClr val="tx1"/>
                </a:solidFill>
                <a:ea typeface="Calibri"/>
                <a:cs typeface="Times New Roman"/>
              </a:rPr>
              <a:t>ASÜDÜN HEDEFLERİ</a:t>
            </a:r>
            <a:endParaRPr lang="tr-TR" sz="4800" dirty="0">
              <a:solidFill>
                <a:schemeClr val="tx1"/>
              </a:solidFill>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4535" y="5318423"/>
            <a:ext cx="2427288" cy="1539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Başlık 1"/>
          <p:cNvSpPr txBox="1">
            <a:spLocks/>
          </p:cNvSpPr>
          <p:nvPr/>
        </p:nvSpPr>
        <p:spPr bwMode="auto">
          <a:xfrm>
            <a:off x="395536" y="5661248"/>
            <a:ext cx="6552728" cy="9694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115000"/>
              </a:lnSpc>
              <a:spcBef>
                <a:spcPct val="20000"/>
              </a:spcBef>
              <a:spcAft>
                <a:spcPts val="1000"/>
              </a:spcAft>
            </a:pPr>
            <a:r>
              <a:rPr lang="tr-TR" sz="2000" b="1" dirty="0" smtClean="0">
                <a:solidFill>
                  <a:prstClr val="black"/>
                </a:solidFill>
                <a:ea typeface="Calibri"/>
                <a:cs typeface="Times New Roman"/>
              </a:rPr>
              <a:t/>
            </a:r>
            <a:br>
              <a:rPr lang="tr-TR" sz="2000" b="1" dirty="0" smtClean="0">
                <a:solidFill>
                  <a:prstClr val="black"/>
                </a:solidFill>
                <a:ea typeface="Calibri"/>
                <a:cs typeface="Times New Roman"/>
              </a:rPr>
            </a:br>
            <a:r>
              <a:rPr lang="tr-TR" sz="2000" b="1" dirty="0" smtClean="0">
                <a:solidFill>
                  <a:prstClr val="black"/>
                </a:solidFill>
                <a:ea typeface="Calibri"/>
                <a:cs typeface="Times New Roman"/>
              </a:rPr>
              <a:t/>
            </a:r>
            <a:br>
              <a:rPr lang="tr-TR" sz="2000" b="1" dirty="0" smtClean="0">
                <a:solidFill>
                  <a:prstClr val="black"/>
                </a:solidFill>
                <a:ea typeface="Calibri"/>
                <a:cs typeface="Times New Roman"/>
              </a:rPr>
            </a:br>
            <a:r>
              <a:rPr lang="tr-TR" sz="2000" b="1" dirty="0" smtClean="0">
                <a:solidFill>
                  <a:prstClr val="black"/>
                </a:solidFill>
                <a:ea typeface="Calibri"/>
                <a:cs typeface="Times New Roman"/>
              </a:rPr>
              <a:t>		</a:t>
            </a:r>
            <a:r>
              <a:rPr lang="tr-TR" sz="1500" dirty="0" smtClean="0">
                <a:solidFill>
                  <a:prstClr val="black"/>
                </a:solidFill>
                <a:ea typeface="Calibri"/>
                <a:cs typeface="Times New Roman"/>
              </a:rPr>
              <a:t/>
            </a:r>
            <a:br>
              <a:rPr lang="tr-TR" sz="1500" dirty="0" smtClean="0">
                <a:solidFill>
                  <a:prstClr val="black"/>
                </a:solidFill>
                <a:ea typeface="Calibri"/>
                <a:cs typeface="Times New Roman"/>
              </a:rPr>
            </a:br>
            <a:endParaRPr lang="tr-TR" dirty="0">
              <a:solidFill>
                <a:prstClr val="black"/>
              </a:solidFill>
            </a:endParaRPr>
          </a:p>
        </p:txBody>
      </p:sp>
      <p:sp>
        <p:nvSpPr>
          <p:cNvPr id="7" name="Dikdörtgen 6"/>
          <p:cNvSpPr/>
          <p:nvPr/>
        </p:nvSpPr>
        <p:spPr>
          <a:xfrm>
            <a:off x="395536" y="1843951"/>
            <a:ext cx="8640960" cy="4912114"/>
          </a:xfrm>
          <a:prstGeom prst="rect">
            <a:avLst/>
          </a:prstGeom>
        </p:spPr>
        <p:txBody>
          <a:bodyPr wrap="square">
            <a:spAutoFit/>
          </a:bodyPr>
          <a:lstStyle/>
          <a:p>
            <a:pPr marL="342900" indent="-342900">
              <a:spcBef>
                <a:spcPct val="20000"/>
              </a:spcBef>
              <a:buFont typeface="Arial" charset="0"/>
              <a:buChar char="•"/>
            </a:pPr>
            <a:r>
              <a:rPr lang="tr-TR" sz="5400" dirty="0" smtClean="0">
                <a:solidFill>
                  <a:prstClr val="black"/>
                </a:solidFill>
                <a:latin typeface="Calibri"/>
              </a:rPr>
              <a:t>İhracatın Artırılması</a:t>
            </a:r>
          </a:p>
          <a:p>
            <a:pPr>
              <a:spcBef>
                <a:spcPct val="20000"/>
              </a:spcBef>
            </a:pPr>
            <a:r>
              <a:rPr lang="tr-TR" sz="5400" dirty="0" smtClean="0">
                <a:solidFill>
                  <a:prstClr val="black"/>
                </a:solidFill>
                <a:latin typeface="Calibri"/>
              </a:rPr>
              <a:t>(AB, Rusya , </a:t>
            </a:r>
            <a:r>
              <a:rPr lang="tr-TR" sz="5400" dirty="0">
                <a:solidFill>
                  <a:prstClr val="black"/>
                </a:solidFill>
                <a:latin typeface="Calibri"/>
              </a:rPr>
              <a:t>Ç</a:t>
            </a:r>
            <a:r>
              <a:rPr lang="tr-TR" sz="5400" dirty="0" smtClean="0">
                <a:solidFill>
                  <a:prstClr val="black"/>
                </a:solidFill>
                <a:latin typeface="Calibri"/>
              </a:rPr>
              <a:t>in ve Cezayir)</a:t>
            </a:r>
          </a:p>
          <a:p>
            <a:pPr>
              <a:spcBef>
                <a:spcPct val="20000"/>
              </a:spcBef>
            </a:pPr>
            <a:endParaRPr lang="tr-TR" sz="5400" dirty="0" smtClean="0">
              <a:solidFill>
                <a:prstClr val="black"/>
              </a:solidFill>
              <a:latin typeface="Calibri"/>
            </a:endParaRPr>
          </a:p>
          <a:p>
            <a:pPr marL="342900" indent="-342900">
              <a:spcBef>
                <a:spcPct val="20000"/>
              </a:spcBef>
              <a:buFont typeface="Arial" charset="0"/>
              <a:buChar char="•"/>
            </a:pPr>
            <a:r>
              <a:rPr lang="tr-TR" sz="5400" dirty="0" smtClean="0">
                <a:solidFill>
                  <a:prstClr val="black"/>
                </a:solidFill>
                <a:latin typeface="Calibri"/>
              </a:rPr>
              <a:t>İç Tüketimin artırılması</a:t>
            </a:r>
          </a:p>
          <a:p>
            <a:pPr marL="342900" indent="-342900">
              <a:spcBef>
                <a:spcPct val="20000"/>
              </a:spcBef>
              <a:buFont typeface="Arial" charset="0"/>
              <a:buChar char="•"/>
            </a:pPr>
            <a:endParaRPr lang="tr-TR" sz="5400" dirty="0">
              <a:solidFill>
                <a:prstClr val="black"/>
              </a:solidFill>
              <a:latin typeface="Calibri"/>
            </a:endParaRPr>
          </a:p>
        </p:txBody>
      </p:sp>
      <p:sp>
        <p:nvSpPr>
          <p:cNvPr id="8" name="İçerik Yer Tutucusu 2"/>
          <p:cNvSpPr txBox="1">
            <a:spLocks/>
          </p:cNvSpPr>
          <p:nvPr/>
        </p:nvSpPr>
        <p:spPr bwMode="auto">
          <a:xfrm>
            <a:off x="0" y="0"/>
            <a:ext cx="9161822" cy="1412776"/>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eaLnBrk="1" hangingPunct="1">
              <a:lnSpc>
                <a:spcPct val="115000"/>
              </a:lnSpc>
              <a:spcAft>
                <a:spcPts val="1000"/>
              </a:spcAft>
              <a:buNone/>
            </a:pPr>
            <a:r>
              <a:rPr lang="tr-TR" sz="4000" dirty="0" smtClean="0">
                <a:solidFill>
                  <a:prstClr val="white"/>
                </a:solidFill>
              </a:rPr>
              <a:t> </a:t>
            </a:r>
            <a:r>
              <a:rPr lang="tr-TR" sz="5400" b="1" dirty="0" smtClean="0">
                <a:solidFill>
                  <a:prstClr val="white"/>
                </a:solidFill>
              </a:rPr>
              <a:t>ASÜD’ÜN HEDEFLERİ</a:t>
            </a:r>
            <a:endParaRPr lang="tr-TR" sz="5400" b="1" dirty="0">
              <a:solidFill>
                <a:prstClr val="white"/>
              </a:solidFill>
            </a:endParaRPr>
          </a:p>
          <a:p>
            <a:pPr marL="0" indent="0" algn="ctr">
              <a:buFont typeface="Arial" charset="0"/>
              <a:buNone/>
            </a:pPr>
            <a:endParaRPr lang="tr-TR" sz="4400" b="1" dirty="0" smtClean="0">
              <a:solidFill>
                <a:prstClr val="black"/>
              </a:solidFill>
            </a:endParaRPr>
          </a:p>
        </p:txBody>
      </p:sp>
    </p:spTree>
    <p:extLst>
      <p:ext uri="{BB962C8B-B14F-4D97-AF65-F5344CB8AC3E}">
        <p14:creationId xmlns:p14="http://schemas.microsoft.com/office/powerpoint/2010/main" val="36225832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373886"/>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hangingPunct="0"/>
            <a:r>
              <a:rPr lang="tr-TR" sz="3600" b="1" dirty="0" smtClean="0">
                <a:solidFill>
                  <a:srgbClr val="00B050"/>
                </a:solidFill>
                <a:latin typeface="Times New Roman" pitchFamily="18" charset="0"/>
                <a:ea typeface="Times New Roman" pitchFamily="18" charset="0"/>
                <a:cs typeface="Times New Roman" pitchFamily="18" charset="0"/>
              </a:rPr>
              <a:t>2007-2014 Süt ve Süt Ürünleri Dış Ticareti ($)</a:t>
            </a:r>
            <a:endParaRPr lang="tr-TR" sz="3600" b="1" dirty="0" smtClean="0">
              <a:solidFill>
                <a:srgbClr val="00B050"/>
              </a:solidFill>
              <a:latin typeface="Times New Roman" pitchFamily="18" charset="0"/>
              <a:cs typeface="Times New Roman" pitchFamily="18" charset="0"/>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611" y="5341858"/>
            <a:ext cx="2483389" cy="15161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Başlık 1"/>
          <p:cNvSpPr txBox="1">
            <a:spLocks/>
          </p:cNvSpPr>
          <p:nvPr/>
        </p:nvSpPr>
        <p:spPr bwMode="auto">
          <a:xfrm>
            <a:off x="-17822" y="0"/>
            <a:ext cx="9161822" cy="1020217"/>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lvl="0" algn="l" eaLnBrk="1" hangingPunct="1">
              <a:lnSpc>
                <a:spcPct val="115000"/>
              </a:lnSpc>
              <a:spcBef>
                <a:spcPct val="20000"/>
              </a:spcBef>
              <a:spcAft>
                <a:spcPts val="1000"/>
              </a:spcAft>
            </a:pPr>
            <a:r>
              <a:rPr lang="tr-TR" sz="4000" dirty="0">
                <a:solidFill>
                  <a:prstClr val="white"/>
                </a:solidFill>
                <a:ea typeface="Calibri"/>
                <a:cs typeface="Times New Roman"/>
              </a:rPr>
              <a:t>Süt ve Süt Ürünlerinde Yasal Düzenlemeler </a:t>
            </a:r>
            <a:endParaRPr lang="tr-TR" sz="4000" dirty="0">
              <a:solidFill>
                <a:prstClr val="white"/>
              </a:solidFill>
            </a:endParaRPr>
          </a:p>
        </p:txBody>
      </p:sp>
      <p:sp>
        <p:nvSpPr>
          <p:cNvPr id="7" name="2 İçerik Yer Tutucusu"/>
          <p:cNvSpPr>
            <a:spLocks noGrp="1"/>
          </p:cNvSpPr>
          <p:nvPr>
            <p:ph idx="1"/>
          </p:nvPr>
        </p:nvSpPr>
        <p:spPr>
          <a:xfrm>
            <a:off x="-17822" y="1020218"/>
            <a:ext cx="9161822" cy="5105946"/>
          </a:xfrm>
        </p:spPr>
        <p:txBody>
          <a:bodyPr>
            <a:normAutofit fontScale="70000" lnSpcReduction="20000"/>
          </a:bodyPr>
          <a:lstStyle/>
          <a:p>
            <a:pPr algn="just">
              <a:lnSpc>
                <a:spcPct val="115000"/>
              </a:lnSpc>
              <a:spcAft>
                <a:spcPts val="0"/>
              </a:spcAft>
            </a:pPr>
            <a:r>
              <a:rPr lang="tr-TR" sz="3400" dirty="0" smtClean="0">
                <a:solidFill>
                  <a:srgbClr val="000000"/>
                </a:solidFill>
                <a:latin typeface="Times New Roman"/>
                <a:ea typeface="Times New Roman"/>
                <a:cs typeface="Times New Roman"/>
              </a:rPr>
              <a:t>5996 Sayılı Kanunun </a:t>
            </a:r>
            <a:r>
              <a:rPr lang="tr-TR" sz="3400" dirty="0">
                <a:solidFill>
                  <a:srgbClr val="000000"/>
                </a:solidFill>
                <a:latin typeface="Times New Roman"/>
                <a:ea typeface="Times New Roman"/>
                <a:cs typeface="Times New Roman"/>
              </a:rPr>
              <a:t>31. Maddesi (4)  fıkrası ile</a:t>
            </a:r>
            <a:r>
              <a:rPr lang="tr-TR" sz="3400" b="1" dirty="0">
                <a:solidFill>
                  <a:srgbClr val="000000"/>
                </a:solidFill>
                <a:latin typeface="Times New Roman"/>
                <a:ea typeface="Times New Roman"/>
                <a:cs typeface="Times New Roman"/>
              </a:rPr>
              <a:t> </a:t>
            </a:r>
            <a:r>
              <a:rPr lang="tr-TR" sz="3400" b="1" dirty="0" smtClean="0">
                <a:solidFill>
                  <a:srgbClr val="000000"/>
                </a:solidFill>
                <a:latin typeface="Times New Roman"/>
                <a:ea typeface="Times New Roman"/>
                <a:cs typeface="Times New Roman"/>
              </a:rPr>
              <a:t>“………. </a:t>
            </a:r>
            <a:r>
              <a:rPr lang="tr-TR" sz="3400" b="1" dirty="0">
                <a:solidFill>
                  <a:srgbClr val="000000"/>
                </a:solidFill>
                <a:latin typeface="Times New Roman"/>
                <a:ea typeface="Times New Roman"/>
                <a:cs typeface="Times New Roman"/>
              </a:rPr>
              <a:t>Ürünün kalan raf ömrü yedi günden az olan gıdalar, mikrobiyolojik incelemeler ve ürün miktarının şahit numunenin analizinin yapılabilmesi için yetersiz olduğu durumlarda analiz sonucuna itiraz </a:t>
            </a:r>
            <a:r>
              <a:rPr lang="tr-TR" sz="3400" b="1" dirty="0" smtClean="0">
                <a:solidFill>
                  <a:srgbClr val="000000"/>
                </a:solidFill>
                <a:latin typeface="Times New Roman"/>
                <a:ea typeface="Times New Roman"/>
                <a:cs typeface="Times New Roman"/>
              </a:rPr>
              <a:t>edilemez…...”</a:t>
            </a:r>
            <a:r>
              <a:rPr lang="tr-TR" sz="3400" dirty="0" smtClean="0">
                <a:solidFill>
                  <a:srgbClr val="000000"/>
                </a:solidFill>
                <a:latin typeface="Times New Roman"/>
                <a:ea typeface="Times New Roman"/>
                <a:cs typeface="Times New Roman"/>
              </a:rPr>
              <a:t> hükmü getirilmiştir</a:t>
            </a:r>
            <a:r>
              <a:rPr lang="tr-TR" sz="3400" dirty="0" smtClean="0">
                <a:latin typeface="Times New Roman"/>
                <a:ea typeface="Calibri"/>
                <a:cs typeface="Times New Roman"/>
              </a:rPr>
              <a:t>. Buna göre mikrobiyolojik </a:t>
            </a:r>
            <a:r>
              <a:rPr lang="tr-TR" sz="3400" dirty="0">
                <a:latin typeface="Times New Roman"/>
                <a:ea typeface="Calibri"/>
                <a:cs typeface="Times New Roman"/>
              </a:rPr>
              <a:t>analizlere itiraz yapılamamaktadır</a:t>
            </a:r>
            <a:r>
              <a:rPr lang="tr-TR" sz="3400" dirty="0" smtClean="0">
                <a:latin typeface="Times New Roman"/>
                <a:ea typeface="Calibri"/>
                <a:cs typeface="Times New Roman"/>
              </a:rPr>
              <a:t>.</a:t>
            </a:r>
          </a:p>
          <a:p>
            <a:pPr marL="0" indent="0" algn="just">
              <a:lnSpc>
                <a:spcPct val="115000"/>
              </a:lnSpc>
              <a:spcAft>
                <a:spcPts val="0"/>
              </a:spcAft>
              <a:buNone/>
            </a:pPr>
            <a:endParaRPr lang="tr-TR" sz="3400" dirty="0" smtClean="0">
              <a:latin typeface="Times New Roman"/>
              <a:ea typeface="Calibri"/>
              <a:cs typeface="Times New Roman"/>
            </a:endParaRPr>
          </a:p>
          <a:p>
            <a:pPr algn="just">
              <a:lnSpc>
                <a:spcPct val="115000"/>
              </a:lnSpc>
              <a:spcAft>
                <a:spcPts val="0"/>
              </a:spcAft>
            </a:pPr>
            <a:r>
              <a:rPr lang="tr-TR" sz="3400" dirty="0" smtClean="0">
                <a:latin typeface="Times New Roman"/>
                <a:ea typeface="Calibri"/>
                <a:cs typeface="Times New Roman"/>
              </a:rPr>
              <a:t>Mikrobiyolojik </a:t>
            </a:r>
            <a:r>
              <a:rPr lang="tr-TR" sz="3400" dirty="0">
                <a:latin typeface="Times New Roman"/>
                <a:ea typeface="Calibri"/>
                <a:cs typeface="Times New Roman"/>
              </a:rPr>
              <a:t>analizlerde ortamdan bulaşma riskinin yüksek olması ve mikrobiyolojik analiz akreditasyonun bütün laboratuvarlar bazında tamamlanamaması analizler doğru yapılamamaktadır. Çok büyük emek ve masrafla oluşturulan </a:t>
            </a:r>
            <a:r>
              <a:rPr lang="tr-TR" sz="3400" dirty="0" smtClean="0">
                <a:latin typeface="Times New Roman"/>
                <a:ea typeface="Calibri"/>
                <a:cs typeface="Times New Roman"/>
              </a:rPr>
              <a:t>markalar </a:t>
            </a:r>
            <a:r>
              <a:rPr lang="tr-TR" sz="3400" dirty="0">
                <a:latin typeface="Times New Roman"/>
                <a:ea typeface="Calibri"/>
                <a:cs typeface="Times New Roman"/>
              </a:rPr>
              <a:t>bu uygulamalardan zarar görmektedir</a:t>
            </a:r>
            <a:r>
              <a:rPr lang="tr-TR" sz="3400" dirty="0" smtClean="0">
                <a:latin typeface="Times New Roman"/>
                <a:ea typeface="Calibri"/>
                <a:cs typeface="Times New Roman"/>
              </a:rPr>
              <a:t>. Bunun </a:t>
            </a:r>
            <a:r>
              <a:rPr lang="tr-TR" sz="3400" dirty="0">
                <a:latin typeface="Times New Roman"/>
                <a:ea typeface="Calibri"/>
                <a:cs typeface="Times New Roman"/>
              </a:rPr>
              <a:t>için kanunda değişiklik yapılarak mikrobiyolojik analizlere mutlaka itiraz </a:t>
            </a:r>
            <a:r>
              <a:rPr lang="tr-TR" sz="3400" dirty="0" smtClean="0">
                <a:latin typeface="Times New Roman"/>
                <a:ea typeface="Calibri"/>
                <a:cs typeface="Times New Roman"/>
              </a:rPr>
              <a:t>hakkının tanınması gerekmektedir.</a:t>
            </a:r>
          </a:p>
          <a:p>
            <a:pPr marL="0" indent="0" algn="just">
              <a:lnSpc>
                <a:spcPct val="115000"/>
              </a:lnSpc>
              <a:spcAft>
                <a:spcPts val="0"/>
              </a:spcAft>
              <a:buNone/>
            </a:pPr>
            <a:endParaRPr lang="tr-TR" dirty="0">
              <a:latin typeface="Times New Roman"/>
              <a:ea typeface="Calibri"/>
              <a:cs typeface="Times New Roman"/>
            </a:endParaRPr>
          </a:p>
          <a:p>
            <a:endParaRPr lang="tr-TR" dirty="0"/>
          </a:p>
        </p:txBody>
      </p:sp>
      <p:sp>
        <p:nvSpPr>
          <p:cNvPr id="9" name="İçerik Yer Tutucusu 2"/>
          <p:cNvSpPr txBox="1">
            <a:spLocks/>
          </p:cNvSpPr>
          <p:nvPr/>
        </p:nvSpPr>
        <p:spPr bwMode="auto">
          <a:xfrm>
            <a:off x="0" y="0"/>
            <a:ext cx="9161822" cy="1004507"/>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eaLnBrk="1" hangingPunct="1">
              <a:lnSpc>
                <a:spcPct val="115000"/>
              </a:lnSpc>
              <a:spcAft>
                <a:spcPts val="1000"/>
              </a:spcAft>
              <a:buNone/>
            </a:pPr>
            <a:r>
              <a:rPr lang="tr-TR" sz="4000" b="1" dirty="0" smtClean="0">
                <a:solidFill>
                  <a:prstClr val="white"/>
                </a:solidFill>
                <a:ea typeface="Calibri"/>
                <a:cs typeface="Times New Roman"/>
              </a:rPr>
              <a:t>Süt </a:t>
            </a:r>
            <a:r>
              <a:rPr lang="tr-TR" sz="4000" b="1" dirty="0">
                <a:solidFill>
                  <a:prstClr val="white"/>
                </a:solidFill>
                <a:ea typeface="Calibri"/>
                <a:cs typeface="Times New Roman"/>
              </a:rPr>
              <a:t>ve Süt Ürünlerinde Yasal Düzenlemeler </a:t>
            </a:r>
            <a:endParaRPr lang="tr-TR" sz="4000" b="1" dirty="0">
              <a:solidFill>
                <a:prstClr val="white"/>
              </a:solidFill>
            </a:endParaRPr>
          </a:p>
          <a:p>
            <a:pPr marL="0" indent="0" algn="ctr">
              <a:buFont typeface="Arial" charset="0"/>
              <a:buNone/>
            </a:pPr>
            <a:endParaRPr lang="tr-TR" sz="4400" b="1" dirty="0" smtClean="0">
              <a:solidFill>
                <a:prstClr val="black"/>
              </a:solidFill>
            </a:endParaRPr>
          </a:p>
        </p:txBody>
      </p:sp>
    </p:spTree>
    <p:extLst>
      <p:ext uri="{BB962C8B-B14F-4D97-AF65-F5344CB8AC3E}">
        <p14:creationId xmlns:p14="http://schemas.microsoft.com/office/powerpoint/2010/main" val="39095763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373886"/>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hangingPunct="0"/>
            <a:r>
              <a:rPr lang="tr-TR" sz="3600" b="1" dirty="0" smtClean="0">
                <a:solidFill>
                  <a:srgbClr val="00B050"/>
                </a:solidFill>
                <a:latin typeface="Times New Roman" pitchFamily="18" charset="0"/>
                <a:ea typeface="Times New Roman" pitchFamily="18" charset="0"/>
                <a:cs typeface="Times New Roman" pitchFamily="18" charset="0"/>
              </a:rPr>
              <a:t>2007-2014 Süt ve Süt Ürünleri Dış Ticareti ($)</a:t>
            </a:r>
            <a:endParaRPr lang="tr-TR" sz="3600" b="1" dirty="0" smtClean="0">
              <a:solidFill>
                <a:srgbClr val="00B050"/>
              </a:solidFill>
              <a:latin typeface="Times New Roman" pitchFamily="18" charset="0"/>
              <a:cs typeface="Times New Roman" pitchFamily="18" charset="0"/>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611" y="5341858"/>
            <a:ext cx="2483389" cy="15161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Başlık 1"/>
          <p:cNvSpPr txBox="1">
            <a:spLocks/>
          </p:cNvSpPr>
          <p:nvPr/>
        </p:nvSpPr>
        <p:spPr bwMode="auto">
          <a:xfrm>
            <a:off x="-17822" y="0"/>
            <a:ext cx="9161822" cy="1020217"/>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Bef>
                <a:spcPct val="20000"/>
              </a:spcBef>
              <a:spcAft>
                <a:spcPts val="1000"/>
              </a:spcAft>
            </a:pPr>
            <a:r>
              <a:rPr lang="tr-TR" dirty="0" smtClean="0">
                <a:solidFill>
                  <a:prstClr val="white"/>
                </a:solidFill>
              </a:rPr>
              <a:t>Süt ve Süt Ürünleri Yatay Mevzuat</a:t>
            </a:r>
            <a:endParaRPr lang="tr-TR" sz="4800" dirty="0">
              <a:solidFill>
                <a:prstClr val="white"/>
              </a:solidFill>
            </a:endParaRPr>
          </a:p>
        </p:txBody>
      </p:sp>
      <p:sp>
        <p:nvSpPr>
          <p:cNvPr id="10" name="2 İçerik Yer Tutucusu"/>
          <p:cNvSpPr>
            <a:spLocks noGrp="1"/>
          </p:cNvSpPr>
          <p:nvPr>
            <p:ph idx="1"/>
          </p:nvPr>
        </p:nvSpPr>
        <p:spPr>
          <a:xfrm>
            <a:off x="57000" y="1020217"/>
            <a:ext cx="9118815" cy="4525963"/>
          </a:xfrm>
        </p:spPr>
        <p:txBody>
          <a:bodyPr/>
          <a:lstStyle/>
          <a:p>
            <a:pPr lvl="0">
              <a:lnSpc>
                <a:spcPct val="115000"/>
              </a:lnSpc>
              <a:spcAft>
                <a:spcPts val="1000"/>
              </a:spcAft>
            </a:pPr>
            <a:r>
              <a:rPr lang="tr-TR" b="1" dirty="0">
                <a:solidFill>
                  <a:srgbClr val="1C283D"/>
                </a:solidFill>
                <a:ea typeface="Calibri"/>
                <a:cs typeface="Times New Roman"/>
              </a:rPr>
              <a:t>Gıda İşletmelerinin Kayıt Ve Onay İşlemlerine Dair </a:t>
            </a:r>
            <a:r>
              <a:rPr lang="tr-TR" b="1" dirty="0" smtClean="0">
                <a:solidFill>
                  <a:srgbClr val="1C283D"/>
                </a:solidFill>
                <a:ea typeface="Calibri"/>
                <a:cs typeface="Times New Roman"/>
              </a:rPr>
              <a:t>Yönetmelik,</a:t>
            </a:r>
            <a:endParaRPr lang="tr-TR" b="1" dirty="0">
              <a:solidFill>
                <a:prstClr val="black"/>
              </a:solidFill>
              <a:ea typeface="Calibri"/>
              <a:cs typeface="Times New Roman"/>
            </a:endParaRPr>
          </a:p>
          <a:p>
            <a:pPr algn="just" eaLnBrk="1" hangingPunct="1"/>
            <a:r>
              <a:rPr lang="tr-TR" b="1" dirty="0" smtClean="0"/>
              <a:t>Gıda Hijyeni Yönetmeliği,</a:t>
            </a:r>
          </a:p>
          <a:p>
            <a:pPr algn="just" eaLnBrk="1" hangingPunct="1"/>
            <a:r>
              <a:rPr lang="tr-TR" b="1" dirty="0" smtClean="0"/>
              <a:t>Hayvansal Gıdalar İçin Özel Hijyen Kuralları Yönetmeliği,</a:t>
            </a:r>
          </a:p>
          <a:p>
            <a:pPr>
              <a:lnSpc>
                <a:spcPct val="115000"/>
              </a:lnSpc>
              <a:spcAft>
                <a:spcPts val="1000"/>
              </a:spcAft>
            </a:pPr>
            <a:r>
              <a:rPr lang="tr-TR" sz="2400" b="1" dirty="0" smtClean="0">
                <a:solidFill>
                  <a:srgbClr val="1C283D"/>
                </a:solidFill>
                <a:latin typeface="Arial"/>
                <a:ea typeface="Calibri"/>
                <a:cs typeface="Times New Roman"/>
              </a:rPr>
              <a:t>Gıda </a:t>
            </a:r>
            <a:r>
              <a:rPr lang="tr-TR" sz="2400" b="1" dirty="0">
                <a:solidFill>
                  <a:srgbClr val="1C283D"/>
                </a:solidFill>
                <a:latin typeface="Arial"/>
                <a:ea typeface="Calibri"/>
                <a:cs typeface="Times New Roman"/>
              </a:rPr>
              <a:t>Ve Yemin Resmi Kontrollerine Dair </a:t>
            </a:r>
            <a:r>
              <a:rPr lang="tr-TR" sz="2400" b="1" dirty="0" smtClean="0">
                <a:solidFill>
                  <a:srgbClr val="1C283D"/>
                </a:solidFill>
                <a:latin typeface="Arial"/>
                <a:ea typeface="Calibri"/>
                <a:cs typeface="Times New Roman"/>
              </a:rPr>
              <a:t>Yönetmelik,</a:t>
            </a:r>
          </a:p>
          <a:p>
            <a:pPr>
              <a:lnSpc>
                <a:spcPct val="115000"/>
              </a:lnSpc>
              <a:spcAft>
                <a:spcPts val="1000"/>
              </a:spcAft>
            </a:pPr>
            <a:r>
              <a:rPr lang="tr-TR" b="1" dirty="0" smtClean="0">
                <a:solidFill>
                  <a:srgbClr val="1C283D"/>
                </a:solidFill>
                <a:ea typeface="Calibri"/>
                <a:cs typeface="Times New Roman"/>
              </a:rPr>
              <a:t>Hayvansal </a:t>
            </a:r>
            <a:r>
              <a:rPr lang="tr-TR" b="1" dirty="0">
                <a:solidFill>
                  <a:srgbClr val="1C283D"/>
                </a:solidFill>
                <a:ea typeface="Calibri"/>
                <a:cs typeface="Times New Roman"/>
              </a:rPr>
              <a:t>Gıdaların Resmi Kontrollerine İlişkin Özel Kuralları Belirleyen </a:t>
            </a:r>
            <a:r>
              <a:rPr lang="tr-TR" b="1" dirty="0" smtClean="0">
                <a:solidFill>
                  <a:srgbClr val="1C283D"/>
                </a:solidFill>
                <a:ea typeface="Calibri"/>
                <a:cs typeface="Times New Roman"/>
              </a:rPr>
              <a:t>Yönetmelik,</a:t>
            </a:r>
            <a:endParaRPr lang="tr-TR" b="1" dirty="0">
              <a:ea typeface="Calibri"/>
              <a:cs typeface="Times New Roman"/>
            </a:endParaRPr>
          </a:p>
          <a:p>
            <a:pPr>
              <a:lnSpc>
                <a:spcPct val="115000"/>
              </a:lnSpc>
              <a:spcAft>
                <a:spcPts val="1000"/>
              </a:spcAft>
            </a:pPr>
            <a:r>
              <a:rPr lang="tr-TR" sz="2400" b="1" dirty="0" smtClean="0">
                <a:solidFill>
                  <a:srgbClr val="1C283D"/>
                </a:solidFill>
                <a:latin typeface="Arial"/>
                <a:ea typeface="Calibri"/>
                <a:cs typeface="Times New Roman"/>
              </a:rPr>
              <a:t>Ülkeye </a:t>
            </a:r>
            <a:r>
              <a:rPr lang="tr-TR" sz="2400" b="1" dirty="0">
                <a:solidFill>
                  <a:srgbClr val="1C283D"/>
                </a:solidFill>
                <a:latin typeface="Arial"/>
                <a:ea typeface="Calibri"/>
                <a:cs typeface="Times New Roman"/>
              </a:rPr>
              <a:t>Girişte Veteriner Kontrollerine Tabi Olan Hayvan Ve Ürünlere Dair </a:t>
            </a:r>
            <a:r>
              <a:rPr lang="tr-TR" sz="2400" b="1" dirty="0" smtClean="0">
                <a:solidFill>
                  <a:srgbClr val="1C283D"/>
                </a:solidFill>
                <a:latin typeface="Arial"/>
                <a:ea typeface="Calibri"/>
                <a:cs typeface="Times New Roman"/>
              </a:rPr>
              <a:t>Yönetmelik,</a:t>
            </a:r>
            <a:endParaRPr lang="tr-TR" b="1" dirty="0">
              <a:ea typeface="Calibri"/>
              <a:cs typeface="Times New Roman"/>
            </a:endParaRPr>
          </a:p>
          <a:p>
            <a:pPr algn="just" eaLnBrk="1" hangingPunct="1"/>
            <a:endParaRPr lang="tr-TR" b="1" dirty="0" smtClean="0"/>
          </a:p>
        </p:txBody>
      </p:sp>
      <p:sp>
        <p:nvSpPr>
          <p:cNvPr id="7" name="İçerik Yer Tutucusu 2"/>
          <p:cNvSpPr txBox="1">
            <a:spLocks/>
          </p:cNvSpPr>
          <p:nvPr/>
        </p:nvSpPr>
        <p:spPr bwMode="auto">
          <a:xfrm>
            <a:off x="0" y="0"/>
            <a:ext cx="9161822" cy="1004507"/>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eaLnBrk="1" hangingPunct="1">
              <a:lnSpc>
                <a:spcPct val="115000"/>
              </a:lnSpc>
              <a:spcAft>
                <a:spcPts val="1000"/>
              </a:spcAft>
              <a:buNone/>
            </a:pPr>
            <a:r>
              <a:rPr lang="tr-TR" sz="4000" b="1" dirty="0" smtClean="0">
                <a:solidFill>
                  <a:prstClr val="white"/>
                </a:solidFill>
                <a:ea typeface="Calibri"/>
                <a:cs typeface="Times New Roman"/>
              </a:rPr>
              <a:t>Süt </a:t>
            </a:r>
            <a:r>
              <a:rPr lang="tr-TR" sz="4000" b="1" dirty="0">
                <a:solidFill>
                  <a:prstClr val="white"/>
                </a:solidFill>
                <a:ea typeface="Calibri"/>
                <a:cs typeface="Times New Roman"/>
              </a:rPr>
              <a:t>ve Süt Ürünlerinde </a:t>
            </a:r>
            <a:r>
              <a:rPr lang="tr-TR" sz="4000" b="1" dirty="0" smtClean="0">
                <a:solidFill>
                  <a:prstClr val="white"/>
                </a:solidFill>
                <a:ea typeface="Calibri"/>
                <a:cs typeface="Times New Roman"/>
              </a:rPr>
              <a:t>Yatay Mevzuat</a:t>
            </a:r>
            <a:endParaRPr lang="tr-TR" sz="4000" b="1" dirty="0">
              <a:solidFill>
                <a:prstClr val="white"/>
              </a:solidFill>
            </a:endParaRPr>
          </a:p>
          <a:p>
            <a:pPr marL="0" indent="0" algn="ctr">
              <a:buFont typeface="Arial" charset="0"/>
              <a:buNone/>
            </a:pPr>
            <a:endParaRPr lang="tr-TR" sz="4400" b="1" dirty="0" smtClean="0">
              <a:solidFill>
                <a:prstClr val="black"/>
              </a:solidFill>
            </a:endParaRPr>
          </a:p>
        </p:txBody>
      </p:sp>
    </p:spTree>
    <p:extLst>
      <p:ext uri="{BB962C8B-B14F-4D97-AF65-F5344CB8AC3E}">
        <p14:creationId xmlns:p14="http://schemas.microsoft.com/office/powerpoint/2010/main" val="865565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373886"/>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hangingPunct="0"/>
            <a:r>
              <a:rPr lang="tr-TR" sz="3600" b="1" dirty="0" smtClean="0">
                <a:solidFill>
                  <a:srgbClr val="00B050"/>
                </a:solidFill>
                <a:latin typeface="Times New Roman" pitchFamily="18" charset="0"/>
                <a:ea typeface="Times New Roman" pitchFamily="18" charset="0"/>
                <a:cs typeface="Times New Roman" pitchFamily="18" charset="0"/>
              </a:rPr>
              <a:t>2007-2014 Süt ve Süt Ürünleri Dış Ticareti ($)</a:t>
            </a:r>
            <a:endParaRPr lang="tr-TR" sz="3600" b="1" dirty="0" smtClean="0">
              <a:solidFill>
                <a:srgbClr val="00B050"/>
              </a:solidFill>
              <a:latin typeface="Times New Roman" pitchFamily="18" charset="0"/>
              <a:cs typeface="Times New Roman" pitchFamily="18" charset="0"/>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611" y="5341858"/>
            <a:ext cx="2483389" cy="15161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Başlık 1"/>
          <p:cNvSpPr txBox="1">
            <a:spLocks/>
          </p:cNvSpPr>
          <p:nvPr/>
        </p:nvSpPr>
        <p:spPr bwMode="auto">
          <a:xfrm>
            <a:off x="-17822" y="0"/>
            <a:ext cx="9161822" cy="1020217"/>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Bef>
                <a:spcPct val="20000"/>
              </a:spcBef>
              <a:spcAft>
                <a:spcPts val="1000"/>
              </a:spcAft>
            </a:pPr>
            <a:r>
              <a:rPr lang="tr-TR" dirty="0" smtClean="0">
                <a:solidFill>
                  <a:prstClr val="white"/>
                </a:solidFill>
              </a:rPr>
              <a:t>Süt ve Süt Ürünleri Yatay Mevzuat</a:t>
            </a:r>
            <a:endParaRPr lang="tr-TR" sz="4800" dirty="0">
              <a:solidFill>
                <a:prstClr val="white"/>
              </a:solidFill>
            </a:endParaRPr>
          </a:p>
        </p:txBody>
      </p:sp>
      <p:sp>
        <p:nvSpPr>
          <p:cNvPr id="10" name="2 İçerik Yer Tutucusu"/>
          <p:cNvSpPr>
            <a:spLocks noGrp="1"/>
          </p:cNvSpPr>
          <p:nvPr>
            <p:ph idx="1"/>
          </p:nvPr>
        </p:nvSpPr>
        <p:spPr>
          <a:xfrm>
            <a:off x="-17822" y="1045685"/>
            <a:ext cx="9054318" cy="4525963"/>
          </a:xfrm>
        </p:spPr>
        <p:txBody>
          <a:bodyPr/>
          <a:lstStyle/>
          <a:p>
            <a:pPr algn="just" eaLnBrk="1" hangingPunct="1"/>
            <a:r>
              <a:rPr lang="tr-TR" b="1" dirty="0" smtClean="0"/>
              <a:t>T.G.K. Mikrobiyolojik Kriterler Yönetmeliği,</a:t>
            </a:r>
          </a:p>
          <a:p>
            <a:pPr algn="just" eaLnBrk="1" hangingPunct="1"/>
            <a:r>
              <a:rPr lang="tr-TR" b="1" dirty="0" smtClean="0"/>
              <a:t>T.G.K. Bulaşanlar Yönetmeliği,</a:t>
            </a:r>
          </a:p>
          <a:p>
            <a:pPr algn="just" eaLnBrk="1" hangingPunct="1"/>
            <a:r>
              <a:rPr lang="tr-TR" b="1" dirty="0" smtClean="0"/>
              <a:t>T.G.K. Gıda Katkı Maddeleri Yönetmeliği,</a:t>
            </a:r>
          </a:p>
          <a:p>
            <a:pPr algn="just" eaLnBrk="1" hangingPunct="1"/>
            <a:r>
              <a:rPr lang="tr-TR" b="1" dirty="0" smtClean="0"/>
              <a:t>T.G.K. Etiketleme Yönetmeliği,</a:t>
            </a:r>
          </a:p>
          <a:p>
            <a:pPr>
              <a:lnSpc>
                <a:spcPct val="115000"/>
              </a:lnSpc>
              <a:spcAft>
                <a:spcPts val="1000"/>
              </a:spcAft>
            </a:pPr>
            <a:r>
              <a:rPr lang="tr-TR" b="1" dirty="0">
                <a:solidFill>
                  <a:srgbClr val="1C283D"/>
                </a:solidFill>
                <a:ea typeface="Calibri"/>
                <a:cs typeface="Times New Roman"/>
              </a:rPr>
              <a:t>T.G.K. Aroma Vericiler Ve Aroma Verme Özelliği </a:t>
            </a:r>
            <a:r>
              <a:rPr lang="tr-TR" b="1" dirty="0" smtClean="0">
                <a:solidFill>
                  <a:srgbClr val="1C283D"/>
                </a:solidFill>
                <a:ea typeface="Calibri"/>
                <a:cs typeface="Times New Roman"/>
              </a:rPr>
              <a:t>Taşıyan </a:t>
            </a:r>
            <a:r>
              <a:rPr lang="tr-TR" b="1" dirty="0">
                <a:solidFill>
                  <a:srgbClr val="1C283D"/>
                </a:solidFill>
                <a:ea typeface="Calibri"/>
                <a:cs typeface="Times New Roman"/>
              </a:rPr>
              <a:t>Gıda Bileşenleri </a:t>
            </a:r>
            <a:r>
              <a:rPr lang="tr-TR" b="1" dirty="0" smtClean="0">
                <a:solidFill>
                  <a:srgbClr val="1C283D"/>
                </a:solidFill>
                <a:ea typeface="Calibri"/>
                <a:cs typeface="Times New Roman"/>
              </a:rPr>
              <a:t>Yönetmeliği,</a:t>
            </a:r>
            <a:endParaRPr lang="tr-TR" dirty="0">
              <a:ea typeface="Calibri"/>
              <a:cs typeface="Times New Roman"/>
            </a:endParaRPr>
          </a:p>
          <a:p>
            <a:pPr algn="just" eaLnBrk="1" hangingPunct="1"/>
            <a:endParaRPr lang="tr-TR" b="1" dirty="0" smtClean="0"/>
          </a:p>
        </p:txBody>
      </p:sp>
      <p:pic>
        <p:nvPicPr>
          <p:cNvPr id="9" name="Picture 2" descr="http://www.ferzanyapidenetim.com/wp-content/uploads/2013/02/y%C3%B6netmelik.jpg"/>
          <p:cNvPicPr>
            <a:picLocks noChangeAspect="1" noChangeArrowheads="1"/>
          </p:cNvPicPr>
          <p:nvPr/>
        </p:nvPicPr>
        <p:blipFill>
          <a:blip r:embed="rId3" cstate="print"/>
          <a:srcRect/>
          <a:stretch>
            <a:fillRect/>
          </a:stretch>
        </p:blipFill>
        <p:spPr bwMode="auto">
          <a:xfrm>
            <a:off x="3221376" y="4748664"/>
            <a:ext cx="3014653" cy="2108287"/>
          </a:xfrm>
          <a:prstGeom prst="rect">
            <a:avLst/>
          </a:prstGeom>
          <a:noFill/>
        </p:spPr>
      </p:pic>
      <p:sp>
        <p:nvSpPr>
          <p:cNvPr id="7" name="İçerik Yer Tutucusu 2"/>
          <p:cNvSpPr txBox="1">
            <a:spLocks/>
          </p:cNvSpPr>
          <p:nvPr/>
        </p:nvSpPr>
        <p:spPr bwMode="auto">
          <a:xfrm>
            <a:off x="0" y="0"/>
            <a:ext cx="9161822" cy="1004507"/>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eaLnBrk="1" hangingPunct="1">
              <a:lnSpc>
                <a:spcPct val="115000"/>
              </a:lnSpc>
              <a:spcAft>
                <a:spcPts val="1000"/>
              </a:spcAft>
              <a:buNone/>
            </a:pPr>
            <a:r>
              <a:rPr lang="tr-TR" sz="4000" b="1" dirty="0" smtClean="0">
                <a:solidFill>
                  <a:prstClr val="white"/>
                </a:solidFill>
                <a:ea typeface="Calibri"/>
                <a:cs typeface="Times New Roman"/>
              </a:rPr>
              <a:t>Süt </a:t>
            </a:r>
            <a:r>
              <a:rPr lang="tr-TR" sz="4000" b="1" dirty="0">
                <a:solidFill>
                  <a:prstClr val="white"/>
                </a:solidFill>
                <a:ea typeface="Calibri"/>
                <a:cs typeface="Times New Roman"/>
              </a:rPr>
              <a:t>ve Süt Ürünlerinde </a:t>
            </a:r>
            <a:r>
              <a:rPr lang="tr-TR" sz="4000" b="1" dirty="0" smtClean="0">
                <a:solidFill>
                  <a:prstClr val="white"/>
                </a:solidFill>
                <a:ea typeface="Calibri"/>
                <a:cs typeface="Times New Roman"/>
              </a:rPr>
              <a:t>Yatay Mevzuat</a:t>
            </a:r>
            <a:endParaRPr lang="tr-TR" sz="4000" b="1" dirty="0">
              <a:solidFill>
                <a:prstClr val="white"/>
              </a:solidFill>
            </a:endParaRPr>
          </a:p>
          <a:p>
            <a:pPr marL="0" indent="0" algn="ctr">
              <a:buFont typeface="Arial" charset="0"/>
              <a:buNone/>
            </a:pPr>
            <a:endParaRPr lang="tr-TR" sz="4400" b="1" dirty="0" smtClean="0">
              <a:solidFill>
                <a:prstClr val="black"/>
              </a:solidFill>
            </a:endParaRPr>
          </a:p>
        </p:txBody>
      </p:sp>
    </p:spTree>
    <p:extLst>
      <p:ext uri="{BB962C8B-B14F-4D97-AF65-F5344CB8AC3E}">
        <p14:creationId xmlns:p14="http://schemas.microsoft.com/office/powerpoint/2010/main" val="28893848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373886"/>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hangingPunct="0"/>
            <a:r>
              <a:rPr lang="tr-TR" sz="3600" b="1" dirty="0" smtClean="0">
                <a:solidFill>
                  <a:srgbClr val="00B050"/>
                </a:solidFill>
                <a:latin typeface="Times New Roman" pitchFamily="18" charset="0"/>
                <a:ea typeface="Times New Roman" pitchFamily="18" charset="0"/>
                <a:cs typeface="Times New Roman" pitchFamily="18" charset="0"/>
              </a:rPr>
              <a:t>2007-2014 Süt ve Süt Ürünleri Dış Ticareti ($)</a:t>
            </a:r>
            <a:endParaRPr lang="tr-TR" sz="3600" b="1" dirty="0" smtClean="0">
              <a:solidFill>
                <a:srgbClr val="00B050"/>
              </a:solidFill>
              <a:latin typeface="Times New Roman" pitchFamily="18" charset="0"/>
              <a:cs typeface="Times New Roman" pitchFamily="18" charset="0"/>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611" y="5341858"/>
            <a:ext cx="2483389" cy="15161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Başlık 1"/>
          <p:cNvSpPr txBox="1">
            <a:spLocks/>
          </p:cNvSpPr>
          <p:nvPr/>
        </p:nvSpPr>
        <p:spPr bwMode="auto">
          <a:xfrm>
            <a:off x="-17822" y="0"/>
            <a:ext cx="9161822" cy="1020217"/>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Bef>
                <a:spcPct val="20000"/>
              </a:spcBef>
              <a:spcAft>
                <a:spcPts val="1000"/>
              </a:spcAft>
            </a:pPr>
            <a:r>
              <a:rPr lang="tr-TR" dirty="0" smtClean="0">
                <a:solidFill>
                  <a:prstClr val="white"/>
                </a:solidFill>
              </a:rPr>
              <a:t>Süt ve Süt Ürünleri Yatay Mevzuat</a:t>
            </a:r>
            <a:endParaRPr lang="tr-TR" sz="4800" dirty="0">
              <a:solidFill>
                <a:prstClr val="white"/>
              </a:solidFill>
            </a:endParaRPr>
          </a:p>
        </p:txBody>
      </p:sp>
      <p:sp>
        <p:nvSpPr>
          <p:cNvPr id="10" name="2 İçerik Yer Tutucusu"/>
          <p:cNvSpPr>
            <a:spLocks noGrp="1"/>
          </p:cNvSpPr>
          <p:nvPr>
            <p:ph idx="1"/>
          </p:nvPr>
        </p:nvSpPr>
        <p:spPr>
          <a:xfrm>
            <a:off x="-17822" y="1045685"/>
            <a:ext cx="9161822" cy="4525963"/>
          </a:xfrm>
        </p:spPr>
        <p:txBody>
          <a:bodyPr/>
          <a:lstStyle/>
          <a:p>
            <a:pPr algn="just" eaLnBrk="1" hangingPunct="1"/>
            <a:r>
              <a:rPr lang="tr-TR" sz="2800" b="1" dirty="0" smtClean="0">
                <a:latin typeface="Times New Roman" pitchFamily="18" charset="0"/>
                <a:cs typeface="Times New Roman" pitchFamily="18" charset="0"/>
              </a:rPr>
              <a:t>T.G.K </a:t>
            </a:r>
            <a:r>
              <a:rPr lang="tr-TR" sz="2800" b="1" dirty="0">
                <a:latin typeface="Times New Roman" pitchFamily="18" charset="0"/>
                <a:ea typeface="ヒラギノ明朝 Pro W3"/>
                <a:cs typeface="Times New Roman" pitchFamily="18" charset="0"/>
              </a:rPr>
              <a:t>Pestisitlerin Maksimum Kalıntı Limitleri </a:t>
            </a:r>
            <a:r>
              <a:rPr lang="tr-TR" sz="2800" b="1" dirty="0" smtClean="0">
                <a:latin typeface="Times New Roman" pitchFamily="18" charset="0"/>
                <a:cs typeface="Times New Roman" pitchFamily="18" charset="0"/>
              </a:rPr>
              <a:t>Yönetmeliği,</a:t>
            </a:r>
          </a:p>
          <a:p>
            <a:pPr algn="just" eaLnBrk="1" hangingPunct="1"/>
            <a:r>
              <a:rPr lang="tr-TR" sz="2800" b="1" dirty="0" smtClean="0">
                <a:latin typeface="Times New Roman" pitchFamily="18" charset="0"/>
                <a:cs typeface="Times New Roman" pitchFamily="18" charset="0"/>
              </a:rPr>
              <a:t>T.G.K. </a:t>
            </a:r>
            <a:r>
              <a:rPr lang="tr-TR" sz="2800" b="1" dirty="0">
                <a:latin typeface="Times New Roman" pitchFamily="18" charset="0"/>
                <a:ea typeface="ヒラギノ明朝 Pro W3"/>
                <a:cs typeface="Times New Roman" pitchFamily="18" charset="0"/>
              </a:rPr>
              <a:t>Gıda İle Temas Eden Madde Ve Malzemeler</a:t>
            </a:r>
            <a:r>
              <a:rPr lang="tr-TR" sz="2800" b="1" dirty="0" smtClean="0">
                <a:latin typeface="Times New Roman" pitchFamily="18" charset="0"/>
                <a:cs typeface="Times New Roman" pitchFamily="18" charset="0"/>
              </a:rPr>
              <a:t> Yönetmeliği,</a:t>
            </a:r>
          </a:p>
          <a:p>
            <a:pPr algn="just" eaLnBrk="1" hangingPunct="1"/>
            <a:r>
              <a:rPr lang="tr-TR" sz="2800" b="1" dirty="0" smtClean="0">
                <a:latin typeface="Times New Roman" pitchFamily="18" charset="0"/>
                <a:cs typeface="Times New Roman" pitchFamily="18" charset="0"/>
              </a:rPr>
              <a:t>T.G.K. </a:t>
            </a:r>
            <a:r>
              <a:rPr lang="tr-TR" sz="2800" b="1" kern="1800" dirty="0">
                <a:latin typeface="Times New Roman" pitchFamily="18" charset="0"/>
                <a:ea typeface="Times New Roman"/>
                <a:cs typeface="Times New Roman" pitchFamily="18" charset="0"/>
              </a:rPr>
              <a:t>Hayvansal Gıdalarda Bulunabilecek Farmakolojik Aktif Maddelerin Sınıflandırılması Ve Maksimum Kalıntı Limitleri </a:t>
            </a:r>
            <a:r>
              <a:rPr lang="tr-TR" sz="2800" b="1" dirty="0" smtClean="0">
                <a:latin typeface="Times New Roman" pitchFamily="18" charset="0"/>
                <a:cs typeface="Times New Roman" pitchFamily="18" charset="0"/>
              </a:rPr>
              <a:t>Yönetmeliği,</a:t>
            </a:r>
          </a:p>
          <a:p>
            <a:pPr algn="just" eaLnBrk="1" hangingPunct="1"/>
            <a:r>
              <a:rPr lang="tr-TR" sz="2800" b="1" dirty="0" smtClean="0">
                <a:solidFill>
                  <a:srgbClr val="000000"/>
                </a:solidFill>
                <a:latin typeface="Times New Roman"/>
                <a:ea typeface="Times New Roman"/>
              </a:rPr>
              <a:t>Çiğ </a:t>
            </a:r>
            <a:r>
              <a:rPr lang="tr-TR" sz="2800" b="1" dirty="0">
                <a:solidFill>
                  <a:srgbClr val="000000"/>
                </a:solidFill>
                <a:latin typeface="Times New Roman"/>
                <a:ea typeface="Times New Roman"/>
              </a:rPr>
              <a:t>Sütün Sözleşmeli Usulde Alım Satımına İlişkin </a:t>
            </a:r>
            <a:r>
              <a:rPr lang="tr-TR" sz="2800" b="1" dirty="0" smtClean="0">
                <a:solidFill>
                  <a:srgbClr val="000000"/>
                </a:solidFill>
                <a:latin typeface="Times New Roman"/>
                <a:ea typeface="Times New Roman"/>
              </a:rPr>
              <a:t>Yönetmelik’</a:t>
            </a:r>
            <a:r>
              <a:rPr lang="tr-TR" b="1" dirty="0">
                <a:solidFill>
                  <a:srgbClr val="1C283D"/>
                </a:solidFill>
                <a:ea typeface="Calibri"/>
                <a:cs typeface="Times New Roman"/>
              </a:rPr>
              <a:t> '</a:t>
            </a:r>
            <a:r>
              <a:rPr lang="tr-TR" b="1" dirty="0" err="1">
                <a:solidFill>
                  <a:srgbClr val="1C283D"/>
                </a:solidFill>
                <a:ea typeface="Calibri"/>
                <a:cs typeface="Times New Roman"/>
              </a:rPr>
              <a:t>nden</a:t>
            </a:r>
            <a:r>
              <a:rPr lang="tr-TR" b="1" dirty="0">
                <a:solidFill>
                  <a:srgbClr val="1C283D"/>
                </a:solidFill>
                <a:ea typeface="Calibri"/>
                <a:cs typeface="Times New Roman"/>
              </a:rPr>
              <a:t> oluşmaktadır.</a:t>
            </a:r>
            <a:endParaRPr lang="tr-TR" sz="4400" dirty="0">
              <a:latin typeface="Times New Roman"/>
              <a:ea typeface="Times New Roman"/>
            </a:endParaRPr>
          </a:p>
          <a:p>
            <a:pPr algn="just" eaLnBrk="1" hangingPunct="1"/>
            <a:endParaRPr lang="tr-TR" sz="2800" b="1" dirty="0" smtClean="0">
              <a:latin typeface="Times New Roman" pitchFamily="18" charset="0"/>
              <a:cs typeface="Times New Roman" pitchFamily="18" charset="0"/>
            </a:endParaRPr>
          </a:p>
          <a:p>
            <a:pPr algn="just" eaLnBrk="1" hangingPunct="1"/>
            <a:endParaRPr lang="tr-TR" b="1" dirty="0" smtClean="0"/>
          </a:p>
        </p:txBody>
      </p:sp>
      <p:pic>
        <p:nvPicPr>
          <p:cNvPr id="9" name="Picture 2" descr="http://www.ferzanyapidenetim.com/wp-content/uploads/2013/02/y%C3%B6netmelik.jpg"/>
          <p:cNvPicPr>
            <a:picLocks noChangeAspect="1" noChangeArrowheads="1"/>
          </p:cNvPicPr>
          <p:nvPr/>
        </p:nvPicPr>
        <p:blipFill>
          <a:blip r:embed="rId3" cstate="print"/>
          <a:srcRect/>
          <a:stretch>
            <a:fillRect/>
          </a:stretch>
        </p:blipFill>
        <p:spPr bwMode="auto">
          <a:xfrm>
            <a:off x="467544" y="5151523"/>
            <a:ext cx="2448272" cy="1712190"/>
          </a:xfrm>
          <a:prstGeom prst="rect">
            <a:avLst/>
          </a:prstGeom>
          <a:noFill/>
        </p:spPr>
      </p:pic>
      <p:sp>
        <p:nvSpPr>
          <p:cNvPr id="7" name="İçerik Yer Tutucusu 2"/>
          <p:cNvSpPr txBox="1">
            <a:spLocks/>
          </p:cNvSpPr>
          <p:nvPr/>
        </p:nvSpPr>
        <p:spPr bwMode="auto">
          <a:xfrm>
            <a:off x="0" y="0"/>
            <a:ext cx="9161822" cy="1004507"/>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eaLnBrk="1" hangingPunct="1">
              <a:lnSpc>
                <a:spcPct val="115000"/>
              </a:lnSpc>
              <a:spcAft>
                <a:spcPts val="1000"/>
              </a:spcAft>
              <a:buNone/>
            </a:pPr>
            <a:r>
              <a:rPr lang="tr-TR" sz="4000" dirty="0" smtClean="0">
                <a:solidFill>
                  <a:prstClr val="white"/>
                </a:solidFill>
                <a:ea typeface="Calibri"/>
                <a:cs typeface="Times New Roman"/>
              </a:rPr>
              <a:t>Süt </a:t>
            </a:r>
            <a:r>
              <a:rPr lang="tr-TR" sz="4000" dirty="0">
                <a:solidFill>
                  <a:prstClr val="white"/>
                </a:solidFill>
                <a:ea typeface="Calibri"/>
                <a:cs typeface="Times New Roman"/>
              </a:rPr>
              <a:t>ve Süt Ürünlerinde </a:t>
            </a:r>
            <a:r>
              <a:rPr lang="tr-TR" sz="4000" dirty="0" smtClean="0">
                <a:solidFill>
                  <a:prstClr val="white"/>
                </a:solidFill>
                <a:ea typeface="Calibri"/>
                <a:cs typeface="Times New Roman"/>
              </a:rPr>
              <a:t>Yatay Mevzuat</a:t>
            </a:r>
            <a:endParaRPr lang="tr-TR" sz="4000" dirty="0">
              <a:solidFill>
                <a:prstClr val="white"/>
              </a:solidFill>
            </a:endParaRPr>
          </a:p>
          <a:p>
            <a:pPr marL="0" indent="0" algn="ctr">
              <a:buFont typeface="Arial" charset="0"/>
              <a:buNone/>
            </a:pPr>
            <a:endParaRPr lang="tr-TR" sz="4400" b="1" dirty="0" smtClean="0">
              <a:solidFill>
                <a:prstClr val="black"/>
              </a:solidFill>
            </a:endParaRPr>
          </a:p>
        </p:txBody>
      </p:sp>
    </p:spTree>
    <p:extLst>
      <p:ext uri="{BB962C8B-B14F-4D97-AF65-F5344CB8AC3E}">
        <p14:creationId xmlns:p14="http://schemas.microsoft.com/office/powerpoint/2010/main" val="38570138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373886"/>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hangingPunct="0"/>
            <a:r>
              <a:rPr lang="tr-TR" sz="3600" b="1" dirty="0" smtClean="0">
                <a:solidFill>
                  <a:srgbClr val="00B050"/>
                </a:solidFill>
                <a:latin typeface="Times New Roman" pitchFamily="18" charset="0"/>
                <a:ea typeface="Times New Roman" pitchFamily="18" charset="0"/>
                <a:cs typeface="Times New Roman" pitchFamily="18" charset="0"/>
              </a:rPr>
              <a:t>2007-2014 Süt ve Süt Ürünleri Dış Ticareti ($)</a:t>
            </a:r>
            <a:endParaRPr lang="tr-TR" sz="3600" b="1" dirty="0" smtClean="0">
              <a:solidFill>
                <a:srgbClr val="00B050"/>
              </a:solidFill>
              <a:latin typeface="Times New Roman" pitchFamily="18" charset="0"/>
              <a:cs typeface="Times New Roman" pitchFamily="18" charset="0"/>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611" y="5341858"/>
            <a:ext cx="2483389" cy="15161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Başlık 1"/>
          <p:cNvSpPr txBox="1">
            <a:spLocks/>
          </p:cNvSpPr>
          <p:nvPr/>
        </p:nvSpPr>
        <p:spPr bwMode="auto">
          <a:xfrm>
            <a:off x="-17822" y="0"/>
            <a:ext cx="9161822" cy="1020217"/>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Bef>
                <a:spcPct val="20000"/>
              </a:spcBef>
              <a:spcAft>
                <a:spcPts val="1000"/>
              </a:spcAft>
            </a:pPr>
            <a:r>
              <a:rPr lang="tr-TR" dirty="0" smtClean="0">
                <a:solidFill>
                  <a:prstClr val="white"/>
                </a:solidFill>
              </a:rPr>
              <a:t>Süt ve Süt Ürünleri Yatay Mevzuat</a:t>
            </a:r>
            <a:endParaRPr lang="tr-TR" sz="4800" dirty="0">
              <a:solidFill>
                <a:prstClr val="white"/>
              </a:solidFill>
            </a:endParaRPr>
          </a:p>
        </p:txBody>
      </p:sp>
      <p:sp>
        <p:nvSpPr>
          <p:cNvPr id="10" name="2 İçerik Yer Tutucusu"/>
          <p:cNvSpPr>
            <a:spLocks noGrp="1"/>
          </p:cNvSpPr>
          <p:nvPr>
            <p:ph idx="1"/>
          </p:nvPr>
        </p:nvSpPr>
        <p:spPr>
          <a:xfrm>
            <a:off x="13260" y="1020217"/>
            <a:ext cx="9130740" cy="4525963"/>
          </a:xfrm>
        </p:spPr>
        <p:txBody>
          <a:bodyPr/>
          <a:lstStyle/>
          <a:p>
            <a:pPr algn="just" eaLnBrk="1" hangingPunct="1"/>
            <a:r>
              <a:rPr lang="tr-TR" b="1" dirty="0" smtClean="0"/>
              <a:t>Yatay Mevzuat genel olarak AB mevzuatı ile birebir uyumludur ve bütün gıda işletmeleri uymak zorundadır.</a:t>
            </a:r>
          </a:p>
          <a:p>
            <a:pPr algn="just" eaLnBrk="1" hangingPunct="1"/>
            <a:r>
              <a:rPr lang="tr-TR" b="1" dirty="0" smtClean="0"/>
              <a:t>Genel olarak gıda işletmecisi hijyen ve HACCP kurallarına uyarak ve izlenebilirliği sağlayarak üretim yapmak zorundadır.</a:t>
            </a:r>
          </a:p>
          <a:p>
            <a:pPr algn="just" eaLnBrk="1" hangingPunct="1"/>
            <a:r>
              <a:rPr lang="tr-TR" b="1" dirty="0" smtClean="0"/>
              <a:t>Süt işletmeleri faaliyete geçmeden önce onay almak mecburiyetindedir. Mevcutlarda  </a:t>
            </a:r>
            <a:r>
              <a:rPr lang="tr-TR" b="1" dirty="0">
                <a:solidFill>
                  <a:srgbClr val="1C283D"/>
                </a:solidFill>
                <a:ea typeface="Times New Roman"/>
                <a:cs typeface="Times New Roman"/>
              </a:rPr>
              <a:t>31.12.2015 </a:t>
            </a:r>
            <a:r>
              <a:rPr lang="tr-TR" b="1" dirty="0" smtClean="0">
                <a:solidFill>
                  <a:srgbClr val="1C283D"/>
                </a:solidFill>
                <a:ea typeface="Times New Roman"/>
                <a:cs typeface="Times New Roman"/>
              </a:rPr>
              <a:t> tarihine kadar modernizasyonlarını tamamlayarak onay izinlerini almak durumundadırlar.</a:t>
            </a:r>
            <a:endParaRPr lang="tr-TR" b="1" dirty="0" smtClean="0"/>
          </a:p>
        </p:txBody>
      </p:sp>
      <p:sp>
        <p:nvSpPr>
          <p:cNvPr id="7" name="İçerik Yer Tutucusu 2"/>
          <p:cNvSpPr txBox="1">
            <a:spLocks/>
          </p:cNvSpPr>
          <p:nvPr/>
        </p:nvSpPr>
        <p:spPr bwMode="auto">
          <a:xfrm>
            <a:off x="0" y="0"/>
            <a:ext cx="9161822" cy="1004507"/>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eaLnBrk="1" hangingPunct="1">
              <a:lnSpc>
                <a:spcPct val="115000"/>
              </a:lnSpc>
              <a:spcAft>
                <a:spcPts val="1000"/>
              </a:spcAft>
              <a:buNone/>
            </a:pPr>
            <a:r>
              <a:rPr lang="tr-TR" sz="4000" b="1" dirty="0" smtClean="0">
                <a:solidFill>
                  <a:prstClr val="white"/>
                </a:solidFill>
                <a:ea typeface="Calibri"/>
                <a:cs typeface="Times New Roman"/>
              </a:rPr>
              <a:t>Süt </a:t>
            </a:r>
            <a:r>
              <a:rPr lang="tr-TR" sz="4000" b="1" dirty="0">
                <a:solidFill>
                  <a:prstClr val="white"/>
                </a:solidFill>
                <a:ea typeface="Calibri"/>
                <a:cs typeface="Times New Roman"/>
              </a:rPr>
              <a:t>ve Süt Ürünlerinde </a:t>
            </a:r>
            <a:r>
              <a:rPr lang="tr-TR" sz="4000" b="1" dirty="0" smtClean="0">
                <a:solidFill>
                  <a:prstClr val="white"/>
                </a:solidFill>
                <a:ea typeface="Calibri"/>
                <a:cs typeface="Times New Roman"/>
              </a:rPr>
              <a:t>Yatay Mevzuat</a:t>
            </a:r>
            <a:endParaRPr lang="tr-TR" sz="4000" b="1" dirty="0">
              <a:solidFill>
                <a:prstClr val="white"/>
              </a:solidFill>
            </a:endParaRPr>
          </a:p>
          <a:p>
            <a:pPr marL="0" indent="0" algn="ctr">
              <a:buFont typeface="Arial" charset="0"/>
              <a:buNone/>
            </a:pPr>
            <a:endParaRPr lang="tr-TR" sz="4400" b="1" dirty="0" smtClean="0">
              <a:solidFill>
                <a:prstClr val="black"/>
              </a:solidFill>
            </a:endParaRPr>
          </a:p>
        </p:txBody>
      </p:sp>
    </p:spTree>
    <p:extLst>
      <p:ext uri="{BB962C8B-B14F-4D97-AF65-F5344CB8AC3E}">
        <p14:creationId xmlns:p14="http://schemas.microsoft.com/office/powerpoint/2010/main" val="38725258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373886"/>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hangingPunct="0"/>
            <a:r>
              <a:rPr lang="tr-TR" sz="3600" b="1" dirty="0" smtClean="0">
                <a:solidFill>
                  <a:srgbClr val="00B050"/>
                </a:solidFill>
                <a:latin typeface="Times New Roman" pitchFamily="18" charset="0"/>
                <a:ea typeface="Times New Roman" pitchFamily="18" charset="0"/>
                <a:cs typeface="Times New Roman" pitchFamily="18" charset="0"/>
              </a:rPr>
              <a:t>2007-2014 Süt ve Süt Ürünleri Dış Ticareti ($)</a:t>
            </a:r>
            <a:endParaRPr lang="tr-TR" sz="3600" b="1" dirty="0" smtClean="0">
              <a:solidFill>
                <a:srgbClr val="00B050"/>
              </a:solidFill>
              <a:latin typeface="Times New Roman" pitchFamily="18" charset="0"/>
              <a:cs typeface="Times New Roman" pitchFamily="18" charset="0"/>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611" y="5341858"/>
            <a:ext cx="2483389" cy="15161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Başlık 1"/>
          <p:cNvSpPr txBox="1">
            <a:spLocks/>
          </p:cNvSpPr>
          <p:nvPr/>
        </p:nvSpPr>
        <p:spPr bwMode="auto">
          <a:xfrm>
            <a:off x="-17822" y="0"/>
            <a:ext cx="9161822" cy="1020217"/>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lvl="0" eaLnBrk="1" hangingPunct="1">
              <a:lnSpc>
                <a:spcPct val="115000"/>
              </a:lnSpc>
              <a:spcBef>
                <a:spcPct val="20000"/>
              </a:spcBef>
              <a:spcAft>
                <a:spcPts val="1000"/>
              </a:spcAft>
            </a:pPr>
            <a:r>
              <a:rPr lang="tr-TR" sz="3600" b="1" kern="0" dirty="0">
                <a:solidFill>
                  <a:prstClr val="white"/>
                </a:solidFill>
                <a:latin typeface="Times New Roman" pitchFamily="18" charset="0"/>
                <a:cs typeface="Times New Roman" pitchFamily="18" charset="0"/>
              </a:rPr>
              <a:t>Hayvansal Gıdalar İçin Özel Hijyen Kuralları Yönetmeliği</a:t>
            </a:r>
            <a:endParaRPr lang="tr-TR" sz="3600" dirty="0">
              <a:solidFill>
                <a:prstClr val="white"/>
              </a:solidFill>
            </a:endParaRPr>
          </a:p>
        </p:txBody>
      </p:sp>
      <p:sp>
        <p:nvSpPr>
          <p:cNvPr id="10" name="2 İçerik Yer Tutucusu"/>
          <p:cNvSpPr>
            <a:spLocks noGrp="1"/>
          </p:cNvSpPr>
          <p:nvPr>
            <p:ph idx="1"/>
          </p:nvPr>
        </p:nvSpPr>
        <p:spPr>
          <a:xfrm>
            <a:off x="13260" y="1020217"/>
            <a:ext cx="9130740" cy="4525963"/>
          </a:xfrm>
        </p:spPr>
        <p:txBody>
          <a:bodyPr/>
          <a:lstStyle/>
          <a:p>
            <a:pPr algn="ctr">
              <a:lnSpc>
                <a:spcPts val="1200"/>
              </a:lnSpc>
              <a:spcAft>
                <a:spcPts val="0"/>
              </a:spcAft>
            </a:pPr>
            <a:endParaRPr lang="tr-TR" b="1" dirty="0" smtClean="0">
              <a:latin typeface="Times New Roman"/>
              <a:ea typeface="ヒラギノ明朝 Pro W3"/>
              <a:cs typeface="Times New Roman"/>
            </a:endParaRPr>
          </a:p>
          <a:p>
            <a:pPr marL="0" indent="0" algn="just">
              <a:lnSpc>
                <a:spcPct val="115000"/>
              </a:lnSpc>
              <a:spcAft>
                <a:spcPts val="1000"/>
              </a:spcAft>
              <a:buNone/>
            </a:pPr>
            <a:r>
              <a:rPr lang="tr-TR" sz="2400" b="1" dirty="0" smtClean="0">
                <a:latin typeface="Times New Roman" pitchFamily="18" charset="0"/>
                <a:cs typeface="Times New Roman" pitchFamily="18" charset="0"/>
              </a:rPr>
              <a:t>	</a:t>
            </a:r>
            <a:r>
              <a:rPr lang="tr-TR" sz="2800" b="1" dirty="0" smtClean="0">
                <a:latin typeface="Times New Roman" pitchFamily="18" charset="0"/>
                <a:cs typeface="Times New Roman" pitchFamily="18" charset="0"/>
              </a:rPr>
              <a:t>Çiğ süt </a:t>
            </a:r>
            <a:r>
              <a:rPr lang="tr-TR" sz="2800" b="1" dirty="0">
                <a:latin typeface="Times New Roman" pitchFamily="18" charset="0"/>
                <a:cs typeface="Times New Roman" pitchFamily="18" charset="0"/>
              </a:rPr>
              <a:t>üreten hayvancılık </a:t>
            </a:r>
            <a:r>
              <a:rPr lang="tr-TR" sz="2800" b="1" dirty="0" smtClean="0">
                <a:latin typeface="Times New Roman" pitchFamily="18" charset="0"/>
                <a:cs typeface="Times New Roman" pitchFamily="18" charset="0"/>
              </a:rPr>
              <a:t>işletmecisi;</a:t>
            </a:r>
          </a:p>
          <a:p>
            <a:pPr algn="just">
              <a:lnSpc>
                <a:spcPct val="115000"/>
              </a:lnSpc>
              <a:spcAft>
                <a:spcPts val="1000"/>
              </a:spcAft>
            </a:pPr>
            <a:r>
              <a:rPr lang="tr-TR" sz="2400" b="1" dirty="0" smtClean="0">
                <a:latin typeface="Times New Roman" pitchFamily="18" charset="0"/>
                <a:cs typeface="Times New Roman" pitchFamily="18" charset="0"/>
              </a:rPr>
              <a:t> </a:t>
            </a:r>
            <a:r>
              <a:rPr lang="tr-TR" sz="2400" b="1" dirty="0">
                <a:latin typeface="Times New Roman" pitchFamily="18" charset="0"/>
                <a:cs typeface="Times New Roman" pitchFamily="18" charset="0"/>
              </a:rPr>
              <a:t>Ç</a:t>
            </a:r>
            <a:r>
              <a:rPr lang="tr-TR" sz="2400" b="1" dirty="0" smtClean="0">
                <a:latin typeface="Times New Roman" pitchFamily="18" charset="0"/>
                <a:cs typeface="Times New Roman" pitchFamily="18" charset="0"/>
              </a:rPr>
              <a:t>iğ </a:t>
            </a:r>
            <a:r>
              <a:rPr lang="tr-TR" sz="2400" b="1" dirty="0">
                <a:latin typeface="Times New Roman" pitchFamily="18" charset="0"/>
                <a:cs typeface="Times New Roman" pitchFamily="18" charset="0"/>
              </a:rPr>
              <a:t>sütün somatik hücre ve toplam bakteri açısından inek süt için </a:t>
            </a:r>
            <a:r>
              <a:rPr lang="tr-TR" sz="2400" b="1" dirty="0">
                <a:latin typeface="Times New Roman" pitchFamily="18" charset="0"/>
                <a:ea typeface="Times New Roman"/>
                <a:cs typeface="Times New Roman" pitchFamily="18" charset="0"/>
              </a:rPr>
              <a:t>30 °C’deki </a:t>
            </a:r>
            <a:r>
              <a:rPr lang="tr-TR" sz="2400" b="1" dirty="0">
                <a:latin typeface="Times New Roman" pitchFamily="18" charset="0"/>
                <a:cs typeface="Times New Roman" pitchFamily="18" charset="0"/>
              </a:rPr>
              <a:t>koloni sayısı </a:t>
            </a:r>
            <a:r>
              <a:rPr lang="tr-TR" sz="2400" b="1" dirty="0">
                <a:latin typeface="Times New Roman" pitchFamily="18" charset="0"/>
                <a:ea typeface="Times New Roman"/>
                <a:cs typeface="Times New Roman" pitchFamily="18" charset="0"/>
              </a:rPr>
              <a:t>≤ 100.000, somatik hücre sayısı</a:t>
            </a:r>
            <a:r>
              <a:rPr lang="tr-TR" sz="2400" b="1" dirty="0">
                <a:latin typeface="Times New Roman" pitchFamily="18" charset="0"/>
                <a:cs typeface="Times New Roman" pitchFamily="18" charset="0"/>
              </a:rPr>
              <a:t>, </a:t>
            </a:r>
            <a:r>
              <a:rPr lang="tr-TR" sz="2400" b="1" dirty="0">
                <a:latin typeface="Times New Roman" pitchFamily="18" charset="0"/>
                <a:ea typeface="Times New Roman"/>
                <a:cs typeface="Times New Roman" pitchFamily="18" charset="0"/>
              </a:rPr>
              <a:t>≤ 400.000</a:t>
            </a:r>
            <a:r>
              <a:rPr lang="tr-TR" sz="2400" b="1" dirty="0">
                <a:latin typeface="Times New Roman" pitchFamily="18" charset="0"/>
                <a:cs typeface="Times New Roman" pitchFamily="18" charset="0"/>
              </a:rPr>
              <a:t>, diğer türler için </a:t>
            </a:r>
            <a:r>
              <a:rPr lang="tr-TR" sz="2400" b="1" dirty="0">
                <a:latin typeface="Times New Roman" pitchFamily="18" charset="0"/>
                <a:ea typeface="Times New Roman"/>
                <a:cs typeface="Times New Roman" pitchFamily="18" charset="0"/>
              </a:rPr>
              <a:t>30 °C’deki </a:t>
            </a:r>
            <a:r>
              <a:rPr lang="tr-TR" sz="2400" b="1" dirty="0">
                <a:latin typeface="Times New Roman" pitchFamily="18" charset="0"/>
                <a:cs typeface="Times New Roman" pitchFamily="18" charset="0"/>
              </a:rPr>
              <a:t>koloni sayısı </a:t>
            </a:r>
            <a:r>
              <a:rPr lang="tr-TR" sz="2400" b="1" dirty="0">
                <a:latin typeface="Times New Roman" pitchFamily="18" charset="0"/>
                <a:ea typeface="Times New Roman"/>
                <a:cs typeface="Times New Roman" pitchFamily="18" charset="0"/>
              </a:rPr>
              <a:t>≤ </a:t>
            </a:r>
            <a:r>
              <a:rPr lang="tr-TR" sz="2400" b="1" dirty="0">
                <a:latin typeface="Times New Roman" pitchFamily="18" charset="0"/>
                <a:cs typeface="Times New Roman" pitchFamily="18" charset="0"/>
              </a:rPr>
              <a:t>1.500.000 olacak şekilde prosedürleri uygulamaya koymalıdır. </a:t>
            </a:r>
            <a:endParaRPr lang="tr-TR" sz="2400" b="1" dirty="0" smtClean="0">
              <a:latin typeface="Times New Roman" pitchFamily="18" charset="0"/>
              <a:cs typeface="Times New Roman" pitchFamily="18" charset="0"/>
            </a:endParaRPr>
          </a:p>
          <a:p>
            <a:pPr algn="just">
              <a:lnSpc>
                <a:spcPct val="115000"/>
              </a:lnSpc>
              <a:spcAft>
                <a:spcPts val="1000"/>
              </a:spcAft>
            </a:pPr>
            <a:r>
              <a:rPr lang="tr-TR" sz="2400" b="1" dirty="0">
                <a:latin typeface="Times New Roman" pitchFamily="18" charset="0"/>
                <a:cs typeface="Times New Roman" pitchFamily="18" charset="0"/>
              </a:rPr>
              <a:t>İnek dışında diğer türlerden elde edilen çiğ süt, herhangi bir ısıl işlem içermeyen süt ürünlerinin üretimi için kullanılacaksa, gıda işletmecisi, kullanılan çiğ sütün </a:t>
            </a:r>
            <a:r>
              <a:rPr lang="tr-TR" sz="2400" b="1" dirty="0">
                <a:latin typeface="Times New Roman" pitchFamily="18" charset="0"/>
                <a:ea typeface="Times New Roman"/>
                <a:cs typeface="Times New Roman" pitchFamily="18" charset="0"/>
              </a:rPr>
              <a:t>30 °C’deki koloni sayısı (her mililitrede) ≤ 500.000 </a:t>
            </a:r>
            <a:r>
              <a:rPr lang="tr-TR" sz="2400" b="1" dirty="0">
                <a:latin typeface="Times New Roman" pitchFamily="18" charset="0"/>
                <a:cs typeface="Times New Roman" pitchFamily="18" charset="0"/>
              </a:rPr>
              <a:t>olacak şekilde prosedürleri uygulamaya koymalıdır.</a:t>
            </a:r>
            <a:endParaRPr lang="tr-TR" sz="2400" dirty="0">
              <a:latin typeface="Times New Roman" pitchFamily="18" charset="0"/>
              <a:ea typeface="Calibri"/>
              <a:cs typeface="Times New Roman" pitchFamily="18" charset="0"/>
            </a:endParaRPr>
          </a:p>
          <a:p>
            <a:pPr algn="just">
              <a:lnSpc>
                <a:spcPct val="115000"/>
              </a:lnSpc>
              <a:spcAft>
                <a:spcPts val="1000"/>
              </a:spcAft>
            </a:pPr>
            <a:endParaRPr lang="tr-TR" sz="800" dirty="0">
              <a:ea typeface="Calibri"/>
              <a:cs typeface="Times New Roman"/>
            </a:endParaRPr>
          </a:p>
          <a:p>
            <a:pPr algn="just">
              <a:lnSpc>
                <a:spcPct val="115000"/>
              </a:lnSpc>
              <a:spcAft>
                <a:spcPts val="1000"/>
              </a:spcAft>
            </a:pPr>
            <a:endParaRPr lang="tr-TR" sz="1050" dirty="0">
              <a:ea typeface="Calibri"/>
              <a:cs typeface="Times New Roman"/>
            </a:endParaRPr>
          </a:p>
          <a:p>
            <a:pPr marL="0" indent="0" algn="ctr">
              <a:lnSpc>
                <a:spcPts val="1200"/>
              </a:lnSpc>
              <a:spcAft>
                <a:spcPts val="0"/>
              </a:spcAft>
              <a:buNone/>
            </a:pPr>
            <a:endParaRPr lang="tr-TR" sz="2400" b="1" dirty="0" smtClean="0">
              <a:latin typeface="Times New Roman"/>
              <a:ea typeface="ヒラギノ明朝 Pro W3"/>
              <a:cs typeface="Times New Roman"/>
            </a:endParaRPr>
          </a:p>
        </p:txBody>
      </p:sp>
      <p:pic>
        <p:nvPicPr>
          <p:cNvPr id="7" name="Picture 2" descr="http://www.ferzanyapidenetim.com/wp-content/uploads/2013/02/y%C3%B6netmelik.jpg"/>
          <p:cNvPicPr>
            <a:picLocks noChangeAspect="1" noChangeArrowheads="1"/>
          </p:cNvPicPr>
          <p:nvPr/>
        </p:nvPicPr>
        <p:blipFill>
          <a:blip r:embed="rId3" cstate="print"/>
          <a:srcRect/>
          <a:stretch>
            <a:fillRect/>
          </a:stretch>
        </p:blipFill>
        <p:spPr bwMode="auto">
          <a:xfrm>
            <a:off x="3532725" y="5517232"/>
            <a:ext cx="2078549" cy="1278252"/>
          </a:xfrm>
          <a:prstGeom prst="rect">
            <a:avLst/>
          </a:prstGeom>
          <a:noFill/>
        </p:spPr>
      </p:pic>
      <p:sp>
        <p:nvSpPr>
          <p:cNvPr id="9" name="İçerik Yer Tutucusu 2"/>
          <p:cNvSpPr txBox="1">
            <a:spLocks/>
          </p:cNvSpPr>
          <p:nvPr/>
        </p:nvSpPr>
        <p:spPr bwMode="auto">
          <a:xfrm>
            <a:off x="0" y="0"/>
            <a:ext cx="9161822" cy="120715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eaLnBrk="1" hangingPunct="1">
              <a:lnSpc>
                <a:spcPct val="115000"/>
              </a:lnSpc>
              <a:spcAft>
                <a:spcPts val="1000"/>
              </a:spcAft>
              <a:buNone/>
            </a:pPr>
            <a:r>
              <a:rPr lang="tr-TR" sz="4000" dirty="0">
                <a:solidFill>
                  <a:prstClr val="white"/>
                </a:solidFill>
                <a:ea typeface="Calibri"/>
                <a:cs typeface="Times New Roman"/>
              </a:rPr>
              <a:t> </a:t>
            </a:r>
            <a:r>
              <a:rPr lang="tr-TR" b="1" dirty="0" smtClean="0">
                <a:solidFill>
                  <a:prstClr val="white"/>
                </a:solidFill>
                <a:ea typeface="Calibri"/>
                <a:cs typeface="Times New Roman"/>
              </a:rPr>
              <a:t>Hayvansal Gıdalar İçin Özel Hijyen Kuralları Yönetmeliği</a:t>
            </a:r>
            <a:endParaRPr lang="tr-TR" b="1" dirty="0" smtClean="0">
              <a:solidFill>
                <a:prstClr val="black"/>
              </a:solidFill>
            </a:endParaRPr>
          </a:p>
        </p:txBody>
      </p:sp>
    </p:spTree>
    <p:extLst>
      <p:ext uri="{BB962C8B-B14F-4D97-AF65-F5344CB8AC3E}">
        <p14:creationId xmlns:p14="http://schemas.microsoft.com/office/powerpoint/2010/main" val="10958656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373886"/>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hangingPunct="0"/>
            <a:r>
              <a:rPr lang="tr-TR" sz="3600" b="1" dirty="0" smtClean="0">
                <a:solidFill>
                  <a:srgbClr val="00B050"/>
                </a:solidFill>
                <a:latin typeface="Times New Roman" pitchFamily="18" charset="0"/>
                <a:ea typeface="Times New Roman" pitchFamily="18" charset="0"/>
                <a:cs typeface="Times New Roman" pitchFamily="18" charset="0"/>
              </a:rPr>
              <a:t>2007-2014 Süt ve Süt Ürünleri Dış Ticareti ($)</a:t>
            </a:r>
            <a:endParaRPr lang="tr-TR" sz="3600" b="1" dirty="0" smtClean="0">
              <a:solidFill>
                <a:srgbClr val="00B050"/>
              </a:solidFill>
              <a:latin typeface="Times New Roman" pitchFamily="18" charset="0"/>
              <a:cs typeface="Times New Roman" pitchFamily="18" charset="0"/>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611" y="5341858"/>
            <a:ext cx="2483389" cy="15161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Başlık 1"/>
          <p:cNvSpPr txBox="1">
            <a:spLocks/>
          </p:cNvSpPr>
          <p:nvPr/>
        </p:nvSpPr>
        <p:spPr bwMode="auto">
          <a:xfrm>
            <a:off x="-17822" y="0"/>
            <a:ext cx="9161822" cy="1020217"/>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Bef>
                <a:spcPct val="20000"/>
              </a:spcBef>
              <a:spcAft>
                <a:spcPts val="1000"/>
              </a:spcAft>
            </a:pPr>
            <a:r>
              <a:rPr lang="tr-TR" sz="3600" b="1" kern="0" dirty="0">
                <a:solidFill>
                  <a:prstClr val="white"/>
                </a:solidFill>
                <a:latin typeface="Times New Roman" pitchFamily="18" charset="0"/>
                <a:cs typeface="Times New Roman" pitchFamily="18" charset="0"/>
              </a:rPr>
              <a:t>Hayvansal Gıdalar İçin Özel Hijyen Kuralları Yönetmeliği</a:t>
            </a:r>
            <a:endParaRPr lang="tr-TR" sz="3600" dirty="0">
              <a:solidFill>
                <a:prstClr val="white"/>
              </a:solidFill>
            </a:endParaRPr>
          </a:p>
        </p:txBody>
      </p:sp>
      <p:sp>
        <p:nvSpPr>
          <p:cNvPr id="10" name="2 İçerik Yer Tutucusu"/>
          <p:cNvSpPr>
            <a:spLocks noGrp="1"/>
          </p:cNvSpPr>
          <p:nvPr>
            <p:ph idx="1"/>
          </p:nvPr>
        </p:nvSpPr>
        <p:spPr>
          <a:xfrm>
            <a:off x="13260" y="1020217"/>
            <a:ext cx="9130740" cy="4525963"/>
          </a:xfrm>
        </p:spPr>
        <p:txBody>
          <a:bodyPr/>
          <a:lstStyle/>
          <a:p>
            <a:pPr algn="ctr">
              <a:lnSpc>
                <a:spcPts val="1200"/>
              </a:lnSpc>
              <a:spcAft>
                <a:spcPts val="0"/>
              </a:spcAft>
            </a:pPr>
            <a:endParaRPr lang="tr-TR" b="1" dirty="0" smtClean="0">
              <a:latin typeface="Times New Roman"/>
              <a:ea typeface="ヒラギノ明朝 Pro W3"/>
              <a:cs typeface="Times New Roman"/>
            </a:endParaRPr>
          </a:p>
          <a:p>
            <a:pPr algn="just">
              <a:lnSpc>
                <a:spcPct val="115000"/>
              </a:lnSpc>
              <a:spcAft>
                <a:spcPts val="1000"/>
              </a:spcAft>
            </a:pPr>
            <a:r>
              <a:rPr lang="tr-TR" b="1" dirty="0" smtClean="0">
                <a:latin typeface="Times New Roman"/>
                <a:cs typeface="Times New Roman"/>
              </a:rPr>
              <a:t>Süt </a:t>
            </a:r>
            <a:r>
              <a:rPr lang="tr-TR" b="1" dirty="0">
                <a:latin typeface="Times New Roman"/>
                <a:cs typeface="Times New Roman"/>
              </a:rPr>
              <a:t>sağımdan hemen sonra günlük toplanacaksa 8 °C’nin altına, günlük toplanmayacaksa 6 °C’nin altına hemen soğutulmalıdır</a:t>
            </a:r>
            <a:r>
              <a:rPr lang="tr-TR" b="1" dirty="0" smtClean="0">
                <a:latin typeface="Times New Roman"/>
                <a:cs typeface="Times New Roman"/>
              </a:rPr>
              <a:t>.</a:t>
            </a:r>
          </a:p>
          <a:p>
            <a:pPr algn="just">
              <a:lnSpc>
                <a:spcPct val="115000"/>
              </a:lnSpc>
              <a:spcAft>
                <a:spcPts val="1000"/>
              </a:spcAft>
            </a:pPr>
            <a:r>
              <a:rPr lang="tr-TR" b="1" dirty="0">
                <a:latin typeface="Times New Roman" pitchFamily="18" charset="0"/>
                <a:cs typeface="Times New Roman" pitchFamily="18" charset="0"/>
              </a:rPr>
              <a:t>Nakliye süresince soğuk zincir muhafaza edilmeli ve işleme tesisine vardığındaki süt sıcaklığı 10 °C’nin altında olmalıdır.</a:t>
            </a:r>
            <a:endParaRPr lang="tr-TR" dirty="0">
              <a:latin typeface="Times New Roman" pitchFamily="18" charset="0"/>
              <a:ea typeface="Calibri"/>
              <a:cs typeface="Times New Roman" pitchFamily="18" charset="0"/>
            </a:endParaRPr>
          </a:p>
          <a:p>
            <a:pPr algn="just">
              <a:lnSpc>
                <a:spcPct val="115000"/>
              </a:lnSpc>
              <a:spcAft>
                <a:spcPts val="1000"/>
              </a:spcAft>
            </a:pPr>
            <a:endParaRPr lang="tr-TR" sz="800" dirty="0">
              <a:ea typeface="Calibri"/>
              <a:cs typeface="Times New Roman"/>
            </a:endParaRPr>
          </a:p>
          <a:p>
            <a:pPr algn="just">
              <a:lnSpc>
                <a:spcPct val="115000"/>
              </a:lnSpc>
              <a:spcAft>
                <a:spcPts val="1000"/>
              </a:spcAft>
            </a:pPr>
            <a:endParaRPr lang="tr-TR" sz="1050" dirty="0">
              <a:ea typeface="Calibri"/>
              <a:cs typeface="Times New Roman"/>
            </a:endParaRPr>
          </a:p>
          <a:p>
            <a:pPr marL="0" indent="0" algn="ctr">
              <a:lnSpc>
                <a:spcPts val="1200"/>
              </a:lnSpc>
              <a:spcAft>
                <a:spcPts val="0"/>
              </a:spcAft>
              <a:buNone/>
            </a:pPr>
            <a:endParaRPr lang="tr-TR" sz="2400" b="1" dirty="0" smtClean="0">
              <a:latin typeface="Times New Roman"/>
              <a:ea typeface="ヒラギノ明朝 Pro W3"/>
              <a:cs typeface="Times New Roman"/>
            </a:endParaRPr>
          </a:p>
        </p:txBody>
      </p:sp>
      <p:pic>
        <p:nvPicPr>
          <p:cNvPr id="7" name="Picture 2" descr="http://www.ferzanyapidenetim.com/wp-content/uploads/2013/02/y%C3%B6netmelik.jpg"/>
          <p:cNvPicPr>
            <a:picLocks noChangeAspect="1" noChangeArrowheads="1"/>
          </p:cNvPicPr>
          <p:nvPr/>
        </p:nvPicPr>
        <p:blipFill>
          <a:blip r:embed="rId3" cstate="print"/>
          <a:srcRect/>
          <a:stretch>
            <a:fillRect/>
          </a:stretch>
        </p:blipFill>
        <p:spPr bwMode="auto">
          <a:xfrm>
            <a:off x="2771800" y="4850430"/>
            <a:ext cx="2870637" cy="2007570"/>
          </a:xfrm>
          <a:prstGeom prst="rect">
            <a:avLst/>
          </a:prstGeom>
          <a:noFill/>
        </p:spPr>
      </p:pic>
      <p:sp>
        <p:nvSpPr>
          <p:cNvPr id="9" name="İçerik Yer Tutucusu 2"/>
          <p:cNvSpPr txBox="1">
            <a:spLocks/>
          </p:cNvSpPr>
          <p:nvPr/>
        </p:nvSpPr>
        <p:spPr bwMode="auto">
          <a:xfrm>
            <a:off x="0" y="0"/>
            <a:ext cx="9161822" cy="120715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eaLnBrk="1" hangingPunct="1">
              <a:lnSpc>
                <a:spcPct val="115000"/>
              </a:lnSpc>
              <a:spcAft>
                <a:spcPts val="1000"/>
              </a:spcAft>
              <a:buNone/>
            </a:pPr>
            <a:r>
              <a:rPr lang="tr-TR" sz="4000" dirty="0">
                <a:solidFill>
                  <a:prstClr val="white"/>
                </a:solidFill>
                <a:ea typeface="Calibri"/>
                <a:cs typeface="Times New Roman"/>
              </a:rPr>
              <a:t> </a:t>
            </a:r>
            <a:r>
              <a:rPr lang="tr-TR" sz="3600" b="1" dirty="0" smtClean="0">
                <a:solidFill>
                  <a:prstClr val="white"/>
                </a:solidFill>
                <a:ea typeface="Calibri"/>
                <a:cs typeface="Times New Roman"/>
              </a:rPr>
              <a:t>Hayvansal Gıdalar İçin Özel Hijyen Kuralları Yönetmeliği</a:t>
            </a:r>
            <a:endParaRPr lang="tr-TR" sz="3600" b="1" dirty="0" smtClean="0">
              <a:solidFill>
                <a:prstClr val="black"/>
              </a:solidFill>
            </a:endParaRPr>
          </a:p>
        </p:txBody>
      </p:sp>
    </p:spTree>
    <p:extLst>
      <p:ext uri="{BB962C8B-B14F-4D97-AF65-F5344CB8AC3E}">
        <p14:creationId xmlns:p14="http://schemas.microsoft.com/office/powerpoint/2010/main" val="12268887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373886"/>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hangingPunct="0"/>
            <a:r>
              <a:rPr lang="tr-TR" sz="3600" b="1" dirty="0" smtClean="0">
                <a:solidFill>
                  <a:srgbClr val="00B050"/>
                </a:solidFill>
                <a:latin typeface="Times New Roman" pitchFamily="18" charset="0"/>
                <a:ea typeface="Times New Roman" pitchFamily="18" charset="0"/>
                <a:cs typeface="Times New Roman" pitchFamily="18" charset="0"/>
              </a:rPr>
              <a:t>2007-2014 Süt ve Süt Ürünleri Dış Ticareti ($)</a:t>
            </a:r>
            <a:endParaRPr lang="tr-TR" sz="3600" b="1" dirty="0" smtClean="0">
              <a:solidFill>
                <a:srgbClr val="00B050"/>
              </a:solidFill>
              <a:latin typeface="Times New Roman" pitchFamily="18" charset="0"/>
              <a:cs typeface="Times New Roman" pitchFamily="18" charset="0"/>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611" y="5341858"/>
            <a:ext cx="2483389" cy="15161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Başlık 1"/>
          <p:cNvSpPr txBox="1">
            <a:spLocks/>
          </p:cNvSpPr>
          <p:nvPr/>
        </p:nvSpPr>
        <p:spPr bwMode="auto">
          <a:xfrm>
            <a:off x="-17822" y="0"/>
            <a:ext cx="9161822" cy="1020217"/>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Bef>
                <a:spcPct val="20000"/>
              </a:spcBef>
              <a:spcAft>
                <a:spcPts val="1000"/>
              </a:spcAft>
            </a:pPr>
            <a:r>
              <a:rPr lang="tr-TR" dirty="0" smtClean="0">
                <a:solidFill>
                  <a:prstClr val="white"/>
                </a:solidFill>
              </a:rPr>
              <a:t>ÇİĞ SÜT KALİTESİ</a:t>
            </a:r>
            <a:endParaRPr lang="tr-TR" sz="4800" dirty="0">
              <a:solidFill>
                <a:prstClr val="white"/>
              </a:solidFill>
            </a:endParaRPr>
          </a:p>
        </p:txBody>
      </p:sp>
      <p:sp>
        <p:nvSpPr>
          <p:cNvPr id="9" name="2 İçerik Yer Tutucusu"/>
          <p:cNvSpPr>
            <a:spLocks noGrp="1"/>
          </p:cNvSpPr>
          <p:nvPr>
            <p:ph idx="1"/>
          </p:nvPr>
        </p:nvSpPr>
        <p:spPr>
          <a:xfrm>
            <a:off x="0" y="1020218"/>
            <a:ext cx="8686800" cy="5105946"/>
          </a:xfrm>
        </p:spPr>
        <p:txBody>
          <a:bodyPr/>
          <a:lstStyle/>
          <a:p>
            <a:pPr algn="just"/>
            <a:r>
              <a:rPr lang="tr-TR" u="sng" dirty="0" smtClean="0"/>
              <a:t>Sektörün </a:t>
            </a:r>
            <a:r>
              <a:rPr lang="tr-TR" u="sng" dirty="0"/>
              <a:t>en önemli </a:t>
            </a:r>
            <a:r>
              <a:rPr lang="tr-TR" u="sng" dirty="0" smtClean="0"/>
              <a:t>sorunlarından birisi </a:t>
            </a:r>
            <a:r>
              <a:rPr lang="tr-TR" b="1" dirty="0">
                <a:solidFill>
                  <a:srgbClr val="00B0F0"/>
                </a:solidFill>
                <a:effectLst>
                  <a:outerShdw blurRad="38100" dist="38100" dir="2700000" algn="tl">
                    <a:srgbClr val="000000">
                      <a:alpha val="43137"/>
                    </a:srgbClr>
                  </a:outerShdw>
                </a:effectLst>
              </a:rPr>
              <a:t>çiğ süt kalitesi </a:t>
            </a:r>
            <a:r>
              <a:rPr lang="tr-TR" dirty="0">
                <a:solidFill>
                  <a:srgbClr val="00B0F0"/>
                </a:solidFill>
              </a:rPr>
              <a:t>ile ilgilidir. </a:t>
            </a:r>
            <a:endParaRPr lang="tr-TR" dirty="0" smtClean="0">
              <a:solidFill>
                <a:srgbClr val="00B0F0"/>
              </a:solidFill>
            </a:endParaRPr>
          </a:p>
          <a:p>
            <a:pPr algn="just"/>
            <a:r>
              <a:rPr lang="tr-TR" dirty="0" smtClean="0"/>
              <a:t>Çiğ </a:t>
            </a:r>
            <a:r>
              <a:rPr lang="tr-TR" dirty="0"/>
              <a:t>sütün </a:t>
            </a:r>
            <a:r>
              <a:rPr lang="tr-TR" dirty="0" smtClean="0"/>
              <a:t>sağım </a:t>
            </a:r>
            <a:r>
              <a:rPr lang="tr-TR" dirty="0"/>
              <a:t>dahil, toplanması, nakli, soğutulması aşamalarında </a:t>
            </a:r>
            <a:r>
              <a:rPr lang="tr-TR" dirty="0">
                <a:solidFill>
                  <a:schemeClr val="accent2">
                    <a:lumMod val="60000"/>
                    <a:lumOff val="40000"/>
                  </a:schemeClr>
                </a:solidFill>
                <a:effectLst>
                  <a:outerShdw blurRad="38100" dist="38100" dir="2700000" algn="tl">
                    <a:srgbClr val="000000">
                      <a:alpha val="43137"/>
                    </a:srgbClr>
                  </a:outerShdw>
                </a:effectLst>
              </a:rPr>
              <a:t>iyi hijyen uygulamalarının </a:t>
            </a:r>
            <a:r>
              <a:rPr lang="tr-TR" dirty="0"/>
              <a:t>yerine getirilememesi </a:t>
            </a:r>
            <a:r>
              <a:rPr lang="tr-TR" dirty="0">
                <a:solidFill>
                  <a:srgbClr val="FF6699"/>
                </a:solidFill>
                <a:effectLst>
                  <a:outerShdw blurRad="38100" dist="38100" dir="2700000" algn="tl">
                    <a:srgbClr val="000000">
                      <a:alpha val="43137"/>
                    </a:srgbClr>
                  </a:outerShdw>
                </a:effectLst>
              </a:rPr>
              <a:t>çiğ süt kalitesinin düşmesine </a:t>
            </a:r>
            <a:r>
              <a:rPr lang="tr-TR" dirty="0"/>
              <a:t>neden olmaktadır.</a:t>
            </a:r>
          </a:p>
        </p:txBody>
      </p:sp>
      <p:pic>
        <p:nvPicPr>
          <p:cNvPr id="13" name="Picture 2" descr="http://www.amasyadsyb.org/images/sutsat01.jpg"/>
          <p:cNvPicPr>
            <a:picLocks noChangeAspect="1" noChangeArrowheads="1"/>
          </p:cNvPicPr>
          <p:nvPr/>
        </p:nvPicPr>
        <p:blipFill>
          <a:blip r:embed="rId3" cstate="print"/>
          <a:srcRect/>
          <a:stretch>
            <a:fillRect/>
          </a:stretch>
        </p:blipFill>
        <p:spPr bwMode="auto">
          <a:xfrm>
            <a:off x="1403648" y="4365104"/>
            <a:ext cx="4929222" cy="2357444"/>
          </a:xfrm>
          <a:prstGeom prst="rect">
            <a:avLst/>
          </a:prstGeom>
          <a:ln>
            <a:noFill/>
          </a:ln>
          <a:effectLst>
            <a:softEdge rad="112500"/>
          </a:effectLst>
        </p:spPr>
      </p:pic>
      <p:sp>
        <p:nvSpPr>
          <p:cNvPr id="7" name="İçerik Yer Tutucusu 2"/>
          <p:cNvSpPr txBox="1">
            <a:spLocks/>
          </p:cNvSpPr>
          <p:nvPr/>
        </p:nvSpPr>
        <p:spPr bwMode="auto">
          <a:xfrm>
            <a:off x="0" y="0"/>
            <a:ext cx="9161822" cy="1020217"/>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eaLnBrk="1" hangingPunct="1">
              <a:lnSpc>
                <a:spcPct val="115000"/>
              </a:lnSpc>
              <a:spcAft>
                <a:spcPts val="1000"/>
              </a:spcAft>
              <a:buNone/>
            </a:pPr>
            <a:r>
              <a:rPr lang="tr-TR" sz="4000" dirty="0">
                <a:solidFill>
                  <a:prstClr val="white"/>
                </a:solidFill>
                <a:ea typeface="Calibri"/>
                <a:cs typeface="Times New Roman"/>
              </a:rPr>
              <a:t> </a:t>
            </a:r>
            <a:r>
              <a:rPr lang="tr-TR" sz="4800" b="1" dirty="0" smtClean="0">
                <a:solidFill>
                  <a:prstClr val="white"/>
                </a:solidFill>
                <a:ea typeface="Calibri"/>
                <a:cs typeface="Times New Roman"/>
              </a:rPr>
              <a:t>ÇİĞ SÜT KALİTESİ</a:t>
            </a:r>
            <a:endParaRPr lang="tr-TR" sz="4800" b="1" dirty="0" smtClean="0">
              <a:solidFill>
                <a:prstClr val="black"/>
              </a:solidFill>
            </a:endParaRPr>
          </a:p>
        </p:txBody>
      </p:sp>
    </p:spTree>
    <p:extLst>
      <p:ext uri="{BB962C8B-B14F-4D97-AF65-F5344CB8AC3E}">
        <p14:creationId xmlns:p14="http://schemas.microsoft.com/office/powerpoint/2010/main" val="5881591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373886"/>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hangingPunct="0"/>
            <a:r>
              <a:rPr lang="tr-TR" sz="3600" b="1" dirty="0" smtClean="0">
                <a:solidFill>
                  <a:srgbClr val="00B050"/>
                </a:solidFill>
                <a:latin typeface="Times New Roman" pitchFamily="18" charset="0"/>
                <a:ea typeface="Times New Roman" pitchFamily="18" charset="0"/>
                <a:cs typeface="Times New Roman" pitchFamily="18" charset="0"/>
              </a:rPr>
              <a:t>2007-2014 Süt ve Süt Ürünleri Dış Ticareti ($)</a:t>
            </a:r>
            <a:endParaRPr lang="tr-TR" sz="3600" b="1" dirty="0" smtClean="0">
              <a:solidFill>
                <a:srgbClr val="00B050"/>
              </a:solidFill>
              <a:latin typeface="Times New Roman" pitchFamily="18" charset="0"/>
              <a:cs typeface="Times New Roman" pitchFamily="18" charset="0"/>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611" y="5341858"/>
            <a:ext cx="2483389" cy="15161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Başlık 1"/>
          <p:cNvSpPr txBox="1">
            <a:spLocks/>
          </p:cNvSpPr>
          <p:nvPr/>
        </p:nvSpPr>
        <p:spPr bwMode="auto">
          <a:xfrm>
            <a:off x="-17822" y="0"/>
            <a:ext cx="9161822" cy="1020217"/>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Bef>
                <a:spcPct val="20000"/>
              </a:spcBef>
              <a:spcAft>
                <a:spcPts val="1000"/>
              </a:spcAft>
            </a:pPr>
            <a:r>
              <a:rPr lang="tr-TR" dirty="0" smtClean="0">
                <a:solidFill>
                  <a:prstClr val="white"/>
                </a:solidFill>
              </a:rPr>
              <a:t>ÇİĞ SÜT KALİTESİ</a:t>
            </a:r>
            <a:endParaRPr lang="tr-TR" sz="4800" dirty="0">
              <a:solidFill>
                <a:prstClr val="white"/>
              </a:solidFill>
            </a:endParaRPr>
          </a:p>
        </p:txBody>
      </p:sp>
      <p:sp>
        <p:nvSpPr>
          <p:cNvPr id="10" name="2 İçerik Yer Tutucusu"/>
          <p:cNvSpPr>
            <a:spLocks noGrp="1"/>
          </p:cNvSpPr>
          <p:nvPr>
            <p:ph idx="1"/>
          </p:nvPr>
        </p:nvSpPr>
        <p:spPr>
          <a:xfrm>
            <a:off x="-33563" y="1026863"/>
            <a:ext cx="8686800" cy="5105946"/>
          </a:xfrm>
        </p:spPr>
        <p:txBody>
          <a:bodyPr/>
          <a:lstStyle/>
          <a:p>
            <a:pPr algn="just"/>
            <a:r>
              <a:rPr lang="tr-TR" sz="4000" dirty="0" smtClean="0">
                <a:solidFill>
                  <a:srgbClr val="00B0F0"/>
                </a:solidFill>
              </a:rPr>
              <a:t>Ülkemizde </a:t>
            </a:r>
            <a:r>
              <a:rPr lang="tr-TR" sz="4000" dirty="0" err="1" smtClean="0">
                <a:solidFill>
                  <a:srgbClr val="00B0F0"/>
                </a:solidFill>
              </a:rPr>
              <a:t>brusella</a:t>
            </a:r>
            <a:r>
              <a:rPr lang="tr-TR" sz="4000" dirty="0" smtClean="0">
                <a:solidFill>
                  <a:srgbClr val="00B0F0"/>
                </a:solidFill>
              </a:rPr>
              <a:t> ve tüberküloz vb. </a:t>
            </a:r>
            <a:r>
              <a:rPr lang="tr-TR" sz="4000" dirty="0" err="1" smtClean="0">
                <a:solidFill>
                  <a:srgbClr val="00B0F0"/>
                </a:solidFill>
              </a:rPr>
              <a:t>zoonoz</a:t>
            </a:r>
            <a:r>
              <a:rPr lang="tr-TR" sz="4000" dirty="0" smtClean="0">
                <a:solidFill>
                  <a:srgbClr val="00B0F0"/>
                </a:solidFill>
              </a:rPr>
              <a:t> hayvan hastalıkları yok edilememiştir.</a:t>
            </a:r>
            <a:r>
              <a:rPr lang="tr-TR" sz="4000" dirty="0"/>
              <a:t> </a:t>
            </a:r>
            <a:r>
              <a:rPr lang="tr-TR" sz="4000" dirty="0" smtClean="0"/>
              <a:t>Hayvan ve </a:t>
            </a:r>
            <a:r>
              <a:rPr lang="tr-TR" sz="4000" dirty="0" smtClean="0"/>
              <a:t>Hayvansal ürünlerimizin önündeki en önemli tehdit budur.</a:t>
            </a:r>
            <a:r>
              <a:rPr lang="tr-TR" sz="4000" dirty="0" smtClean="0"/>
              <a:t> </a:t>
            </a:r>
            <a:endParaRPr lang="tr-TR" sz="4000" dirty="0"/>
          </a:p>
          <a:p>
            <a:pPr algn="just"/>
            <a:endParaRPr lang="tr-TR" u="sng" dirty="0">
              <a:solidFill>
                <a:srgbClr val="FF6699"/>
              </a:solidFill>
            </a:endParaRPr>
          </a:p>
          <a:p>
            <a:pPr>
              <a:buNone/>
            </a:pPr>
            <a:endParaRPr lang="tr-TR" dirty="0"/>
          </a:p>
        </p:txBody>
      </p:sp>
      <p:pic>
        <p:nvPicPr>
          <p:cNvPr id="7" name="il_fi" descr="http://www.haberimport.com/images/other/balikesirli-sut-ureticileri,-bedava-sut-kararini-sevincle-karsiladi-CHA-656033-1-t.jpg"/>
          <p:cNvPicPr/>
          <p:nvPr/>
        </p:nvPicPr>
        <p:blipFill>
          <a:blip r:embed="rId3" cstate="print"/>
          <a:srcRect/>
          <a:stretch>
            <a:fillRect/>
          </a:stretch>
        </p:blipFill>
        <p:spPr bwMode="auto">
          <a:xfrm>
            <a:off x="2483768" y="4087070"/>
            <a:ext cx="3744416" cy="2770930"/>
          </a:xfrm>
          <a:prstGeom prst="rect">
            <a:avLst/>
          </a:prstGeom>
          <a:noFill/>
          <a:ln w="9525">
            <a:noFill/>
            <a:miter lim="800000"/>
            <a:headEnd/>
            <a:tailEnd/>
          </a:ln>
        </p:spPr>
      </p:pic>
      <p:sp>
        <p:nvSpPr>
          <p:cNvPr id="9" name="İçerik Yer Tutucusu 2"/>
          <p:cNvSpPr txBox="1">
            <a:spLocks/>
          </p:cNvSpPr>
          <p:nvPr/>
        </p:nvSpPr>
        <p:spPr bwMode="auto">
          <a:xfrm>
            <a:off x="0" y="0"/>
            <a:ext cx="9161822" cy="1020217"/>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eaLnBrk="1" hangingPunct="1">
              <a:lnSpc>
                <a:spcPct val="115000"/>
              </a:lnSpc>
              <a:spcAft>
                <a:spcPts val="1000"/>
              </a:spcAft>
              <a:buNone/>
            </a:pPr>
            <a:r>
              <a:rPr lang="tr-TR" sz="4000" dirty="0">
                <a:solidFill>
                  <a:prstClr val="white"/>
                </a:solidFill>
                <a:ea typeface="Calibri"/>
                <a:cs typeface="Times New Roman"/>
              </a:rPr>
              <a:t> </a:t>
            </a:r>
            <a:r>
              <a:rPr lang="tr-TR" sz="4800" b="1" dirty="0" smtClean="0">
                <a:solidFill>
                  <a:prstClr val="white"/>
                </a:solidFill>
                <a:ea typeface="Calibri"/>
                <a:cs typeface="Times New Roman"/>
              </a:rPr>
              <a:t>ÇİĞ SÜT KALİTESİ</a:t>
            </a:r>
            <a:endParaRPr lang="tr-TR" sz="4800" b="1" dirty="0" smtClean="0">
              <a:solidFill>
                <a:prstClr val="black"/>
              </a:solidFill>
            </a:endParaRPr>
          </a:p>
        </p:txBody>
      </p:sp>
    </p:spTree>
    <p:extLst>
      <p:ext uri="{BB962C8B-B14F-4D97-AF65-F5344CB8AC3E}">
        <p14:creationId xmlns:p14="http://schemas.microsoft.com/office/powerpoint/2010/main" val="33974677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373886"/>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hangingPunct="0"/>
            <a:r>
              <a:rPr lang="tr-TR" sz="3600" b="1" dirty="0" smtClean="0">
                <a:solidFill>
                  <a:srgbClr val="00B050"/>
                </a:solidFill>
                <a:latin typeface="Times New Roman" pitchFamily="18" charset="0"/>
                <a:ea typeface="Times New Roman" pitchFamily="18" charset="0"/>
                <a:cs typeface="Times New Roman" pitchFamily="18" charset="0"/>
              </a:rPr>
              <a:t>2007-2014 Süt ve Süt Ürünleri Dış Ticareti ($)</a:t>
            </a:r>
            <a:endParaRPr lang="tr-TR" sz="3600" b="1" dirty="0" smtClean="0">
              <a:solidFill>
                <a:srgbClr val="00B050"/>
              </a:solidFill>
              <a:latin typeface="Times New Roman" pitchFamily="18" charset="0"/>
              <a:cs typeface="Times New Roman" pitchFamily="18" charset="0"/>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611" y="5341858"/>
            <a:ext cx="2483389" cy="15161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Başlık 1"/>
          <p:cNvSpPr txBox="1">
            <a:spLocks/>
          </p:cNvSpPr>
          <p:nvPr/>
        </p:nvSpPr>
        <p:spPr bwMode="auto">
          <a:xfrm>
            <a:off x="-17822" y="0"/>
            <a:ext cx="9161822" cy="1020217"/>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Bef>
                <a:spcPct val="20000"/>
              </a:spcBef>
              <a:spcAft>
                <a:spcPts val="1000"/>
              </a:spcAft>
            </a:pPr>
            <a:r>
              <a:rPr lang="tr-TR" dirty="0" smtClean="0">
                <a:solidFill>
                  <a:prstClr val="white"/>
                </a:solidFill>
              </a:rPr>
              <a:t>ÇİĞ SÜT KALİTESİ</a:t>
            </a:r>
            <a:endParaRPr lang="tr-TR" sz="4800" dirty="0">
              <a:solidFill>
                <a:prstClr val="white"/>
              </a:solidFill>
            </a:endParaRPr>
          </a:p>
        </p:txBody>
      </p:sp>
      <p:sp>
        <p:nvSpPr>
          <p:cNvPr id="10" name="2 İçerik Yer Tutucusu"/>
          <p:cNvSpPr>
            <a:spLocks noGrp="1"/>
          </p:cNvSpPr>
          <p:nvPr>
            <p:ph idx="1"/>
          </p:nvPr>
        </p:nvSpPr>
        <p:spPr>
          <a:xfrm>
            <a:off x="-33563" y="1026863"/>
            <a:ext cx="8686800" cy="5105946"/>
          </a:xfrm>
        </p:spPr>
        <p:txBody>
          <a:bodyPr/>
          <a:lstStyle/>
          <a:p>
            <a:pPr algn="just"/>
            <a:r>
              <a:rPr lang="tr-TR" sz="4000" dirty="0" smtClean="0">
                <a:solidFill>
                  <a:srgbClr val="00B0F0"/>
                </a:solidFill>
              </a:rPr>
              <a:t>Çiğ </a:t>
            </a:r>
            <a:r>
              <a:rPr lang="tr-TR" sz="4000" dirty="0">
                <a:solidFill>
                  <a:srgbClr val="00B0F0"/>
                </a:solidFill>
              </a:rPr>
              <a:t>süt </a:t>
            </a:r>
            <a:r>
              <a:rPr lang="tr-TR" sz="4000" dirty="0" smtClean="0">
                <a:solidFill>
                  <a:srgbClr val="00B0F0"/>
                </a:solidFill>
              </a:rPr>
              <a:t>kriterlerine </a:t>
            </a:r>
            <a:r>
              <a:rPr lang="tr-TR" sz="4000" dirty="0"/>
              <a:t>(toplam bakteri, somatik hücre sayısı) belli başlı çiftlikler dışında sağlanamamaktadır. </a:t>
            </a:r>
          </a:p>
          <a:p>
            <a:pPr algn="just"/>
            <a:endParaRPr lang="tr-TR" u="sng" dirty="0">
              <a:solidFill>
                <a:srgbClr val="FF6699"/>
              </a:solidFill>
            </a:endParaRPr>
          </a:p>
          <a:p>
            <a:pPr>
              <a:buNone/>
            </a:pPr>
            <a:endParaRPr lang="tr-TR" dirty="0"/>
          </a:p>
        </p:txBody>
      </p:sp>
      <p:pic>
        <p:nvPicPr>
          <p:cNvPr id="7" name="il_fi" descr="http://www.haberimport.com/images/other/balikesirli-sut-ureticileri,-bedava-sut-kararini-sevincle-karsiladi-CHA-656033-1-t.jpg"/>
          <p:cNvPicPr/>
          <p:nvPr/>
        </p:nvPicPr>
        <p:blipFill>
          <a:blip r:embed="rId3" cstate="print"/>
          <a:srcRect/>
          <a:stretch>
            <a:fillRect/>
          </a:stretch>
        </p:blipFill>
        <p:spPr bwMode="auto">
          <a:xfrm>
            <a:off x="2483768" y="4087070"/>
            <a:ext cx="3744416" cy="2770930"/>
          </a:xfrm>
          <a:prstGeom prst="rect">
            <a:avLst/>
          </a:prstGeom>
          <a:noFill/>
          <a:ln w="9525">
            <a:noFill/>
            <a:miter lim="800000"/>
            <a:headEnd/>
            <a:tailEnd/>
          </a:ln>
        </p:spPr>
      </p:pic>
      <p:sp>
        <p:nvSpPr>
          <p:cNvPr id="9" name="İçerik Yer Tutucusu 2"/>
          <p:cNvSpPr txBox="1">
            <a:spLocks/>
          </p:cNvSpPr>
          <p:nvPr/>
        </p:nvSpPr>
        <p:spPr bwMode="auto">
          <a:xfrm>
            <a:off x="0" y="0"/>
            <a:ext cx="9161822" cy="1020217"/>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eaLnBrk="1" hangingPunct="1">
              <a:lnSpc>
                <a:spcPct val="115000"/>
              </a:lnSpc>
              <a:spcAft>
                <a:spcPts val="1000"/>
              </a:spcAft>
              <a:buNone/>
            </a:pPr>
            <a:r>
              <a:rPr lang="tr-TR" sz="4000" dirty="0">
                <a:solidFill>
                  <a:prstClr val="white"/>
                </a:solidFill>
                <a:ea typeface="Calibri"/>
                <a:cs typeface="Times New Roman"/>
              </a:rPr>
              <a:t> </a:t>
            </a:r>
            <a:r>
              <a:rPr lang="tr-TR" sz="4800" b="1" dirty="0" smtClean="0">
                <a:solidFill>
                  <a:prstClr val="white"/>
                </a:solidFill>
                <a:ea typeface="Calibri"/>
                <a:cs typeface="Times New Roman"/>
              </a:rPr>
              <a:t>ÇİĞ SÜT KALİTESİ</a:t>
            </a:r>
            <a:endParaRPr lang="tr-TR" sz="4800" b="1" dirty="0" smtClean="0">
              <a:solidFill>
                <a:prstClr val="black"/>
              </a:solidFill>
            </a:endParaRPr>
          </a:p>
        </p:txBody>
      </p:sp>
    </p:spTree>
    <p:extLst>
      <p:ext uri="{BB962C8B-B14F-4D97-AF65-F5344CB8AC3E}">
        <p14:creationId xmlns:p14="http://schemas.microsoft.com/office/powerpoint/2010/main" val="1370931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 y="0"/>
            <a:ext cx="9161822" cy="1417638"/>
          </a:xfrm>
        </p:spPr>
        <p:style>
          <a:lnRef idx="1">
            <a:schemeClr val="accent3"/>
          </a:lnRef>
          <a:fillRef idx="3">
            <a:schemeClr val="accent3"/>
          </a:fillRef>
          <a:effectRef idx="2">
            <a:schemeClr val="accent3"/>
          </a:effectRef>
          <a:fontRef idx="minor">
            <a:schemeClr val="lt1"/>
          </a:fontRef>
        </p:style>
        <p:txBody>
          <a:bodyPr/>
          <a:lstStyle/>
          <a:p>
            <a:pPr lvl="0">
              <a:lnSpc>
                <a:spcPct val="115000"/>
              </a:lnSpc>
              <a:spcBef>
                <a:spcPct val="20000"/>
              </a:spcBef>
              <a:spcAft>
                <a:spcPts val="1000"/>
              </a:spcAft>
            </a:pPr>
            <a:r>
              <a:rPr lang="tr-TR" sz="4800" b="1" dirty="0" smtClean="0">
                <a:solidFill>
                  <a:schemeClr val="tx1"/>
                </a:solidFill>
                <a:ea typeface="Calibri"/>
                <a:cs typeface="Times New Roman"/>
              </a:rPr>
              <a:t>ASÜDÜN HEDEFLERİ</a:t>
            </a:r>
            <a:endParaRPr lang="tr-TR" sz="4800" dirty="0">
              <a:solidFill>
                <a:schemeClr val="tx1"/>
              </a:solidFill>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4535" y="5318423"/>
            <a:ext cx="2427288" cy="1539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Başlık 1"/>
          <p:cNvSpPr txBox="1">
            <a:spLocks/>
          </p:cNvSpPr>
          <p:nvPr/>
        </p:nvSpPr>
        <p:spPr bwMode="auto">
          <a:xfrm>
            <a:off x="395536" y="5661248"/>
            <a:ext cx="6552728" cy="9694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115000"/>
              </a:lnSpc>
              <a:spcBef>
                <a:spcPct val="20000"/>
              </a:spcBef>
              <a:spcAft>
                <a:spcPts val="1000"/>
              </a:spcAft>
            </a:pPr>
            <a:r>
              <a:rPr lang="tr-TR" sz="2000" b="1" dirty="0" smtClean="0">
                <a:solidFill>
                  <a:prstClr val="black"/>
                </a:solidFill>
                <a:ea typeface="Calibri"/>
                <a:cs typeface="Times New Roman"/>
              </a:rPr>
              <a:t/>
            </a:r>
            <a:br>
              <a:rPr lang="tr-TR" sz="2000" b="1" dirty="0" smtClean="0">
                <a:solidFill>
                  <a:prstClr val="black"/>
                </a:solidFill>
                <a:ea typeface="Calibri"/>
                <a:cs typeface="Times New Roman"/>
              </a:rPr>
            </a:br>
            <a:r>
              <a:rPr lang="tr-TR" sz="2000" b="1" dirty="0" smtClean="0">
                <a:solidFill>
                  <a:prstClr val="black"/>
                </a:solidFill>
                <a:ea typeface="Calibri"/>
                <a:cs typeface="Times New Roman"/>
              </a:rPr>
              <a:t/>
            </a:r>
            <a:br>
              <a:rPr lang="tr-TR" sz="2000" b="1" dirty="0" smtClean="0">
                <a:solidFill>
                  <a:prstClr val="black"/>
                </a:solidFill>
                <a:ea typeface="Calibri"/>
                <a:cs typeface="Times New Roman"/>
              </a:rPr>
            </a:br>
            <a:r>
              <a:rPr lang="tr-TR" sz="2000" b="1" dirty="0" smtClean="0">
                <a:solidFill>
                  <a:prstClr val="black"/>
                </a:solidFill>
                <a:ea typeface="Calibri"/>
                <a:cs typeface="Times New Roman"/>
              </a:rPr>
              <a:t>		</a:t>
            </a:r>
            <a:r>
              <a:rPr lang="tr-TR" sz="1500" dirty="0" smtClean="0">
                <a:solidFill>
                  <a:prstClr val="black"/>
                </a:solidFill>
                <a:ea typeface="Calibri"/>
                <a:cs typeface="Times New Roman"/>
              </a:rPr>
              <a:t/>
            </a:r>
            <a:br>
              <a:rPr lang="tr-TR" sz="1500" dirty="0" smtClean="0">
                <a:solidFill>
                  <a:prstClr val="black"/>
                </a:solidFill>
                <a:ea typeface="Calibri"/>
                <a:cs typeface="Times New Roman"/>
              </a:rPr>
            </a:br>
            <a:endParaRPr lang="tr-TR" dirty="0">
              <a:solidFill>
                <a:prstClr val="black"/>
              </a:solidFill>
            </a:endParaRPr>
          </a:p>
        </p:txBody>
      </p:sp>
      <p:sp>
        <p:nvSpPr>
          <p:cNvPr id="7" name="Dikdörtgen 6"/>
          <p:cNvSpPr/>
          <p:nvPr/>
        </p:nvSpPr>
        <p:spPr>
          <a:xfrm>
            <a:off x="395536" y="1843951"/>
            <a:ext cx="8640960" cy="1754326"/>
          </a:xfrm>
          <a:prstGeom prst="rect">
            <a:avLst/>
          </a:prstGeom>
        </p:spPr>
        <p:txBody>
          <a:bodyPr wrap="square">
            <a:spAutoFit/>
          </a:bodyPr>
          <a:lstStyle/>
          <a:p>
            <a:pPr marL="342900" indent="-342900">
              <a:spcBef>
                <a:spcPct val="20000"/>
              </a:spcBef>
              <a:buFont typeface="Arial" charset="0"/>
              <a:buChar char="•"/>
            </a:pPr>
            <a:r>
              <a:rPr lang="tr-TR" sz="5400" dirty="0" smtClean="0">
                <a:solidFill>
                  <a:prstClr val="black"/>
                </a:solidFill>
                <a:latin typeface="Calibri"/>
              </a:rPr>
              <a:t>Uluslararası Sütçülük Federasyonuna (IDF) Üyelik</a:t>
            </a:r>
            <a:endParaRPr lang="tr-TR" sz="5400" dirty="0">
              <a:solidFill>
                <a:prstClr val="black"/>
              </a:solidFill>
              <a:latin typeface="Calibri"/>
            </a:endParaRPr>
          </a:p>
        </p:txBody>
      </p:sp>
      <p:sp>
        <p:nvSpPr>
          <p:cNvPr id="8" name="İçerik Yer Tutucusu 2"/>
          <p:cNvSpPr txBox="1">
            <a:spLocks/>
          </p:cNvSpPr>
          <p:nvPr/>
        </p:nvSpPr>
        <p:spPr bwMode="auto">
          <a:xfrm>
            <a:off x="1" y="0"/>
            <a:ext cx="9161822" cy="1412776"/>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eaLnBrk="1" hangingPunct="1">
              <a:lnSpc>
                <a:spcPct val="115000"/>
              </a:lnSpc>
              <a:spcAft>
                <a:spcPts val="1000"/>
              </a:spcAft>
              <a:buNone/>
            </a:pPr>
            <a:r>
              <a:rPr lang="tr-TR" sz="4000" dirty="0" smtClean="0">
                <a:solidFill>
                  <a:prstClr val="white"/>
                </a:solidFill>
              </a:rPr>
              <a:t> </a:t>
            </a:r>
            <a:r>
              <a:rPr lang="tr-TR" sz="5400" b="1" dirty="0" smtClean="0">
                <a:solidFill>
                  <a:prstClr val="white"/>
                </a:solidFill>
              </a:rPr>
              <a:t>ASÜD’ÜN HEDEFLERİ</a:t>
            </a:r>
            <a:endParaRPr lang="tr-TR" sz="5400" b="1" dirty="0">
              <a:solidFill>
                <a:prstClr val="white"/>
              </a:solidFill>
            </a:endParaRPr>
          </a:p>
          <a:p>
            <a:pPr marL="0" indent="0" algn="ctr">
              <a:buFont typeface="Arial" charset="0"/>
              <a:buNone/>
            </a:pPr>
            <a:endParaRPr lang="tr-TR" sz="4400" b="1" dirty="0" smtClean="0">
              <a:solidFill>
                <a:prstClr val="black"/>
              </a:solidFill>
            </a:endParaRPr>
          </a:p>
        </p:txBody>
      </p:sp>
    </p:spTree>
    <p:extLst>
      <p:ext uri="{BB962C8B-B14F-4D97-AF65-F5344CB8AC3E}">
        <p14:creationId xmlns:p14="http://schemas.microsoft.com/office/powerpoint/2010/main" val="42528833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373886"/>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hangingPunct="0"/>
            <a:r>
              <a:rPr lang="tr-TR" sz="3600" b="1" dirty="0" smtClean="0">
                <a:solidFill>
                  <a:srgbClr val="00B050"/>
                </a:solidFill>
                <a:latin typeface="Times New Roman" pitchFamily="18" charset="0"/>
                <a:ea typeface="Times New Roman" pitchFamily="18" charset="0"/>
                <a:cs typeface="Times New Roman" pitchFamily="18" charset="0"/>
              </a:rPr>
              <a:t>2007-2014 Süt ve Süt Ürünleri Dış Ticareti ($)</a:t>
            </a:r>
            <a:endParaRPr lang="tr-TR" sz="3600" b="1" dirty="0" smtClean="0">
              <a:solidFill>
                <a:srgbClr val="00B050"/>
              </a:solidFill>
              <a:latin typeface="Times New Roman" pitchFamily="18" charset="0"/>
              <a:cs typeface="Times New Roman" pitchFamily="18" charset="0"/>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611" y="5341858"/>
            <a:ext cx="2483389" cy="15161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Başlık 1"/>
          <p:cNvSpPr txBox="1">
            <a:spLocks/>
          </p:cNvSpPr>
          <p:nvPr/>
        </p:nvSpPr>
        <p:spPr bwMode="auto">
          <a:xfrm>
            <a:off x="-17822" y="186942"/>
            <a:ext cx="9161822" cy="1020217"/>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Bef>
                <a:spcPct val="20000"/>
              </a:spcBef>
              <a:spcAft>
                <a:spcPts val="1000"/>
              </a:spcAft>
            </a:pPr>
            <a:r>
              <a:rPr lang="tr-TR" dirty="0" smtClean="0">
                <a:solidFill>
                  <a:prstClr val="white"/>
                </a:solidFill>
              </a:rPr>
              <a:t>ÇİĞ SÜT KALİTESİ</a:t>
            </a:r>
            <a:endParaRPr lang="tr-TR" sz="4800" dirty="0">
              <a:solidFill>
                <a:prstClr val="white"/>
              </a:solidFill>
            </a:endParaRPr>
          </a:p>
        </p:txBody>
      </p:sp>
      <p:sp>
        <p:nvSpPr>
          <p:cNvPr id="11" name="2 İçerik Yer Tutucusu"/>
          <p:cNvSpPr txBox="1">
            <a:spLocks/>
          </p:cNvSpPr>
          <p:nvPr/>
        </p:nvSpPr>
        <p:spPr bwMode="auto">
          <a:xfrm>
            <a:off x="0" y="1207158"/>
            <a:ext cx="9144000" cy="56508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dirty="0">
                <a:solidFill>
                  <a:prstClr val="black"/>
                </a:solidFill>
              </a:rPr>
              <a:t>Ç</a:t>
            </a:r>
            <a:r>
              <a:rPr lang="tr-TR" dirty="0" smtClean="0">
                <a:solidFill>
                  <a:prstClr val="black"/>
                </a:solidFill>
              </a:rPr>
              <a:t>iğ sütü üreticiden toplayarak gerek toplama merkezlerine gerekse üretim yerlerine </a:t>
            </a:r>
            <a:r>
              <a:rPr lang="tr-TR" dirty="0" smtClean="0">
                <a:solidFill>
                  <a:srgbClr val="00B0F0"/>
                </a:solidFill>
              </a:rPr>
              <a:t>naklini sağlayan toplayıcıların </a:t>
            </a:r>
            <a:r>
              <a:rPr lang="tr-TR" dirty="0" smtClean="0">
                <a:solidFill>
                  <a:srgbClr val="FF6699"/>
                </a:solidFill>
              </a:rPr>
              <a:t>kayıt altına alınamaması</a:t>
            </a:r>
            <a:r>
              <a:rPr lang="tr-TR" dirty="0" smtClean="0">
                <a:solidFill>
                  <a:prstClr val="black"/>
                </a:solidFill>
              </a:rPr>
              <a:t>, </a:t>
            </a:r>
            <a:r>
              <a:rPr lang="tr-TR" dirty="0" smtClean="0">
                <a:solidFill>
                  <a:srgbClr val="00B050"/>
                </a:solidFill>
              </a:rPr>
              <a:t>çiğ sütün izlenebilirliğinin sağlanamamasında </a:t>
            </a:r>
            <a:r>
              <a:rPr lang="tr-TR" dirty="0" smtClean="0">
                <a:solidFill>
                  <a:prstClr val="black"/>
                </a:solidFill>
              </a:rPr>
              <a:t>ve </a:t>
            </a:r>
            <a:r>
              <a:rPr lang="tr-TR" dirty="0" smtClean="0">
                <a:solidFill>
                  <a:srgbClr val="7030A0"/>
                </a:solidFill>
              </a:rPr>
              <a:t>kalitesinin düşmesindeki </a:t>
            </a:r>
            <a:r>
              <a:rPr lang="tr-TR" u="sng" dirty="0" smtClean="0">
                <a:solidFill>
                  <a:prstClr val="black"/>
                </a:solidFill>
              </a:rPr>
              <a:t>en önemli faktörlerden biridir. </a:t>
            </a:r>
          </a:p>
          <a:p>
            <a:endParaRPr lang="tr-TR" dirty="0">
              <a:solidFill>
                <a:prstClr val="black"/>
              </a:solidFill>
            </a:endParaRPr>
          </a:p>
        </p:txBody>
      </p:sp>
      <p:pic>
        <p:nvPicPr>
          <p:cNvPr id="12" name="Picture 2" descr="http://www.pankeci.com/kecisut.jpg"/>
          <p:cNvPicPr>
            <a:picLocks noChangeAspect="1" noChangeArrowheads="1"/>
          </p:cNvPicPr>
          <p:nvPr/>
        </p:nvPicPr>
        <p:blipFill>
          <a:blip r:embed="rId3" cstate="print"/>
          <a:srcRect/>
          <a:stretch>
            <a:fillRect/>
          </a:stretch>
        </p:blipFill>
        <p:spPr bwMode="auto">
          <a:xfrm>
            <a:off x="611560" y="4437112"/>
            <a:ext cx="2857500" cy="2209801"/>
          </a:xfrm>
          <a:prstGeom prst="rect">
            <a:avLst/>
          </a:prstGeom>
          <a:ln>
            <a:noFill/>
          </a:ln>
          <a:effectLst>
            <a:softEdge rad="112500"/>
          </a:effectLst>
        </p:spPr>
      </p:pic>
      <p:pic>
        <p:nvPicPr>
          <p:cNvPr id="3074" name="Picture 2" descr="C:\Users\İ.Mert\Desktop\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4449455"/>
            <a:ext cx="3132346" cy="1440159"/>
          </a:xfrm>
          <a:prstGeom prst="rect">
            <a:avLst/>
          </a:prstGeom>
          <a:noFill/>
          <a:extLst>
            <a:ext uri="{909E8E84-426E-40DD-AFC4-6F175D3DCCD1}">
              <a14:hiddenFill xmlns:a14="http://schemas.microsoft.com/office/drawing/2010/main">
                <a:solidFill>
                  <a:srgbClr val="FFFFFF"/>
                </a:solidFill>
              </a14:hiddenFill>
            </a:ext>
          </a:extLst>
        </p:spPr>
      </p:pic>
      <p:sp>
        <p:nvSpPr>
          <p:cNvPr id="9" name="İçerik Yer Tutucusu 2"/>
          <p:cNvSpPr txBox="1">
            <a:spLocks/>
          </p:cNvSpPr>
          <p:nvPr/>
        </p:nvSpPr>
        <p:spPr bwMode="auto">
          <a:xfrm>
            <a:off x="0" y="0"/>
            <a:ext cx="9161822" cy="120715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eaLnBrk="1" hangingPunct="1">
              <a:lnSpc>
                <a:spcPct val="115000"/>
              </a:lnSpc>
              <a:spcAft>
                <a:spcPts val="1000"/>
              </a:spcAft>
              <a:buNone/>
            </a:pPr>
            <a:r>
              <a:rPr lang="tr-TR" sz="4000" dirty="0">
                <a:solidFill>
                  <a:prstClr val="white"/>
                </a:solidFill>
                <a:ea typeface="Calibri"/>
                <a:cs typeface="Times New Roman"/>
              </a:rPr>
              <a:t> </a:t>
            </a:r>
            <a:r>
              <a:rPr lang="tr-TR" sz="4800" b="1" dirty="0" smtClean="0">
                <a:solidFill>
                  <a:prstClr val="white"/>
                </a:solidFill>
                <a:ea typeface="Calibri"/>
                <a:cs typeface="Times New Roman"/>
              </a:rPr>
              <a:t>ÇİĞ SÜT KALİTESİ</a:t>
            </a:r>
            <a:endParaRPr lang="tr-TR" sz="4800" b="1" dirty="0" smtClean="0">
              <a:solidFill>
                <a:prstClr val="black"/>
              </a:solidFill>
            </a:endParaRPr>
          </a:p>
        </p:txBody>
      </p:sp>
    </p:spTree>
    <p:extLst>
      <p:ext uri="{BB962C8B-B14F-4D97-AF65-F5344CB8AC3E}">
        <p14:creationId xmlns:p14="http://schemas.microsoft.com/office/powerpoint/2010/main" val="35389905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373886"/>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hangingPunct="0"/>
            <a:r>
              <a:rPr lang="tr-TR" sz="3600" b="1" dirty="0" smtClean="0">
                <a:solidFill>
                  <a:srgbClr val="00B050"/>
                </a:solidFill>
                <a:latin typeface="Times New Roman" pitchFamily="18" charset="0"/>
                <a:ea typeface="Times New Roman" pitchFamily="18" charset="0"/>
                <a:cs typeface="Times New Roman" pitchFamily="18" charset="0"/>
              </a:rPr>
              <a:t>2007-2014 Süt ve Süt Ürünleri Dış Ticareti ($)</a:t>
            </a:r>
            <a:endParaRPr lang="tr-TR" sz="3600" b="1" dirty="0" smtClean="0">
              <a:solidFill>
                <a:srgbClr val="00B050"/>
              </a:solidFill>
              <a:latin typeface="Times New Roman" pitchFamily="18" charset="0"/>
              <a:cs typeface="Times New Roman" pitchFamily="18" charset="0"/>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611" y="5341858"/>
            <a:ext cx="2483389" cy="15161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Başlık 1"/>
          <p:cNvSpPr txBox="1">
            <a:spLocks/>
          </p:cNvSpPr>
          <p:nvPr/>
        </p:nvSpPr>
        <p:spPr bwMode="auto">
          <a:xfrm>
            <a:off x="-17822" y="0"/>
            <a:ext cx="9161822" cy="1020217"/>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Bef>
                <a:spcPct val="20000"/>
              </a:spcBef>
              <a:spcAft>
                <a:spcPts val="1000"/>
              </a:spcAft>
            </a:pPr>
            <a:r>
              <a:rPr lang="tr-TR" dirty="0" smtClean="0">
                <a:solidFill>
                  <a:prstClr val="white"/>
                </a:solidFill>
              </a:rPr>
              <a:t>Süt ve Süt Ürünleri Dikey  Mevzuat</a:t>
            </a:r>
            <a:endParaRPr lang="tr-TR" sz="4800" dirty="0">
              <a:solidFill>
                <a:prstClr val="white"/>
              </a:solidFill>
            </a:endParaRPr>
          </a:p>
        </p:txBody>
      </p:sp>
      <p:sp>
        <p:nvSpPr>
          <p:cNvPr id="10" name="2 İçerik Yer Tutucusu"/>
          <p:cNvSpPr>
            <a:spLocks noGrp="1"/>
          </p:cNvSpPr>
          <p:nvPr>
            <p:ph idx="1"/>
          </p:nvPr>
        </p:nvSpPr>
        <p:spPr>
          <a:xfrm>
            <a:off x="-17822" y="1268760"/>
            <a:ext cx="9148430" cy="4525963"/>
          </a:xfrm>
        </p:spPr>
        <p:txBody>
          <a:bodyPr/>
          <a:lstStyle/>
          <a:p>
            <a:pPr algn="just" eaLnBrk="1" hangingPunct="1"/>
            <a:r>
              <a:rPr lang="tr-TR" b="1" dirty="0" smtClean="0"/>
              <a:t>Çiğ Süt ve Isıl İşlem Görmüş Süt Ürünleri,</a:t>
            </a:r>
          </a:p>
          <a:p>
            <a:pPr algn="just" eaLnBrk="1" hangingPunct="1"/>
            <a:r>
              <a:rPr lang="tr-TR" b="1" dirty="0" smtClean="0"/>
              <a:t>Dondurma,</a:t>
            </a:r>
          </a:p>
          <a:p>
            <a:pPr algn="just" eaLnBrk="1" hangingPunct="1"/>
            <a:r>
              <a:rPr lang="tr-TR" b="1" dirty="0" smtClean="0"/>
              <a:t>Fermente Sütler, </a:t>
            </a:r>
          </a:p>
          <a:p>
            <a:pPr algn="just" eaLnBrk="1" hangingPunct="1"/>
            <a:r>
              <a:rPr lang="tr-TR" b="1" dirty="0" smtClean="0"/>
              <a:t>Koyulaştırılmış Süt ve Süt Tozu,</a:t>
            </a:r>
          </a:p>
          <a:p>
            <a:pPr algn="just" eaLnBrk="1" hangingPunct="1"/>
            <a:r>
              <a:rPr lang="tr-TR" b="1" dirty="0" smtClean="0"/>
              <a:t>Krema ve Kaymak,</a:t>
            </a:r>
          </a:p>
          <a:p>
            <a:pPr algn="just" eaLnBrk="1" hangingPunct="1"/>
            <a:r>
              <a:rPr lang="tr-TR" b="1" dirty="0" smtClean="0"/>
              <a:t>Tereyağı, Diğer Süt Yağı Esaslı Sürülebilir Ürünler Ve Sadeyağ,</a:t>
            </a:r>
          </a:p>
          <a:p>
            <a:pPr algn="just" eaLnBrk="1" hangingPunct="1"/>
            <a:r>
              <a:rPr lang="tr-TR" b="1" dirty="0" smtClean="0"/>
              <a:t>Yenilebilir Buzlu ürünler,</a:t>
            </a:r>
          </a:p>
          <a:p>
            <a:pPr algn="just" eaLnBrk="1" hangingPunct="1"/>
            <a:r>
              <a:rPr lang="tr-TR" b="1" dirty="0" smtClean="0"/>
              <a:t>Yenilebilir Kazein ve </a:t>
            </a:r>
            <a:r>
              <a:rPr lang="tr-TR" b="1" dirty="0" err="1" smtClean="0"/>
              <a:t>Kazeinat</a:t>
            </a:r>
            <a:r>
              <a:rPr lang="tr-TR" b="1" dirty="0" smtClean="0"/>
              <a:t>,</a:t>
            </a:r>
          </a:p>
          <a:p>
            <a:pPr algn="just" eaLnBrk="1" hangingPunct="1"/>
            <a:r>
              <a:rPr lang="tr-TR" b="1" dirty="0" smtClean="0"/>
              <a:t>Peynir Tebliğlerinden oluşmaktır.</a:t>
            </a:r>
          </a:p>
          <a:p>
            <a:pPr eaLnBrk="1" hangingPunct="1"/>
            <a:endParaRPr lang="tr-TR" dirty="0" smtClean="0"/>
          </a:p>
        </p:txBody>
      </p:sp>
      <p:sp>
        <p:nvSpPr>
          <p:cNvPr id="7" name="İçerik Yer Tutucusu 2"/>
          <p:cNvSpPr txBox="1">
            <a:spLocks/>
          </p:cNvSpPr>
          <p:nvPr/>
        </p:nvSpPr>
        <p:spPr bwMode="auto">
          <a:xfrm>
            <a:off x="0" y="0"/>
            <a:ext cx="9161822" cy="1004507"/>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eaLnBrk="1" hangingPunct="1">
              <a:lnSpc>
                <a:spcPct val="115000"/>
              </a:lnSpc>
              <a:spcAft>
                <a:spcPts val="1000"/>
              </a:spcAft>
              <a:buNone/>
            </a:pPr>
            <a:r>
              <a:rPr lang="tr-TR" sz="4000" b="1" dirty="0" smtClean="0">
                <a:solidFill>
                  <a:prstClr val="white"/>
                </a:solidFill>
                <a:ea typeface="Calibri"/>
                <a:cs typeface="Times New Roman"/>
              </a:rPr>
              <a:t>Süt </a:t>
            </a:r>
            <a:r>
              <a:rPr lang="tr-TR" sz="4000" b="1" dirty="0">
                <a:solidFill>
                  <a:prstClr val="white"/>
                </a:solidFill>
                <a:ea typeface="Calibri"/>
                <a:cs typeface="Times New Roman"/>
              </a:rPr>
              <a:t>ve Süt Ürünlerinde </a:t>
            </a:r>
            <a:r>
              <a:rPr lang="tr-TR" sz="4000" b="1" dirty="0" smtClean="0">
                <a:solidFill>
                  <a:prstClr val="white"/>
                </a:solidFill>
                <a:ea typeface="Calibri"/>
                <a:cs typeface="Times New Roman"/>
              </a:rPr>
              <a:t>Dikey Mevzuat</a:t>
            </a:r>
            <a:endParaRPr lang="tr-TR" sz="4000" b="1" dirty="0">
              <a:solidFill>
                <a:prstClr val="white"/>
              </a:solidFill>
            </a:endParaRPr>
          </a:p>
          <a:p>
            <a:pPr marL="0" indent="0" algn="ctr">
              <a:buFont typeface="Arial" charset="0"/>
              <a:buNone/>
            </a:pPr>
            <a:endParaRPr lang="tr-TR" sz="4400" b="1" dirty="0" smtClean="0">
              <a:solidFill>
                <a:prstClr val="black"/>
              </a:solidFill>
            </a:endParaRPr>
          </a:p>
        </p:txBody>
      </p:sp>
    </p:spTree>
    <p:extLst>
      <p:ext uri="{BB962C8B-B14F-4D97-AF65-F5344CB8AC3E}">
        <p14:creationId xmlns:p14="http://schemas.microsoft.com/office/powerpoint/2010/main" val="25943476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373886"/>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hangingPunct="0"/>
            <a:r>
              <a:rPr lang="tr-TR" sz="3600" b="1" dirty="0" smtClean="0">
                <a:solidFill>
                  <a:srgbClr val="00B050"/>
                </a:solidFill>
                <a:latin typeface="Times New Roman" pitchFamily="18" charset="0"/>
                <a:ea typeface="Times New Roman" pitchFamily="18" charset="0"/>
                <a:cs typeface="Times New Roman" pitchFamily="18" charset="0"/>
              </a:rPr>
              <a:t>2007-2014 Süt ve Süt Ürünleri Dış Ticareti ($)</a:t>
            </a:r>
            <a:endParaRPr lang="tr-TR" sz="3600" b="1" dirty="0" smtClean="0">
              <a:solidFill>
                <a:srgbClr val="00B050"/>
              </a:solidFill>
              <a:latin typeface="Times New Roman" pitchFamily="18" charset="0"/>
              <a:cs typeface="Times New Roman" pitchFamily="18" charset="0"/>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611" y="5341858"/>
            <a:ext cx="2483389" cy="15161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Başlık 1"/>
          <p:cNvSpPr txBox="1">
            <a:spLocks/>
          </p:cNvSpPr>
          <p:nvPr/>
        </p:nvSpPr>
        <p:spPr bwMode="auto">
          <a:xfrm>
            <a:off x="-17822" y="0"/>
            <a:ext cx="9161822" cy="1020217"/>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Bef>
                <a:spcPct val="20000"/>
              </a:spcBef>
              <a:spcAft>
                <a:spcPts val="1000"/>
              </a:spcAft>
            </a:pPr>
            <a:r>
              <a:rPr lang="tr-TR" dirty="0" smtClean="0">
                <a:solidFill>
                  <a:prstClr val="white"/>
                </a:solidFill>
              </a:rPr>
              <a:t>Süt ve Süt Ürünleri Dikey  Mevzuat</a:t>
            </a:r>
            <a:endParaRPr lang="tr-TR" sz="4800" dirty="0">
              <a:solidFill>
                <a:prstClr val="white"/>
              </a:solidFill>
            </a:endParaRPr>
          </a:p>
        </p:txBody>
      </p:sp>
      <p:sp>
        <p:nvSpPr>
          <p:cNvPr id="10" name="2 İçerik Yer Tutucusu"/>
          <p:cNvSpPr>
            <a:spLocks noGrp="1"/>
          </p:cNvSpPr>
          <p:nvPr>
            <p:ph idx="1"/>
          </p:nvPr>
        </p:nvSpPr>
        <p:spPr>
          <a:xfrm>
            <a:off x="-17822" y="1020218"/>
            <a:ext cx="9148430" cy="4774506"/>
          </a:xfrm>
        </p:spPr>
        <p:txBody>
          <a:bodyPr/>
          <a:lstStyle/>
          <a:p>
            <a:pPr eaLnBrk="1" hangingPunct="1"/>
            <a:r>
              <a:rPr lang="tr-TR" dirty="0" smtClean="0"/>
              <a:t>Dikey mevzuatı olarak ürün tebliğleri yayınlanmaktadır. Tebliğlerin tetkikinden görüleceği üzere, sütlü tatlılar hariç diğer ürün tebliğleri yayınlanmış bulunmaktadır. Yayınlanmış tebliğlerde gözden geçirilmektedir.</a:t>
            </a:r>
          </a:p>
          <a:p>
            <a:pPr lvl="0" algn="just" eaLnBrk="1" hangingPunct="1"/>
            <a:r>
              <a:rPr lang="tr-TR" dirty="0" smtClean="0"/>
              <a:t>Burada «</a:t>
            </a:r>
            <a:r>
              <a:rPr lang="tr-TR" b="1" dirty="0" smtClean="0">
                <a:solidFill>
                  <a:prstClr val="black"/>
                </a:solidFill>
              </a:rPr>
              <a:t>Koyulaştırılmış </a:t>
            </a:r>
            <a:r>
              <a:rPr lang="tr-TR" b="1" dirty="0">
                <a:solidFill>
                  <a:prstClr val="black"/>
                </a:solidFill>
              </a:rPr>
              <a:t>Süt ve Süt </a:t>
            </a:r>
            <a:r>
              <a:rPr lang="tr-TR" b="1" dirty="0" smtClean="0">
                <a:solidFill>
                  <a:prstClr val="black"/>
                </a:solidFill>
              </a:rPr>
              <a:t>Tozu ile Tereyağı</a:t>
            </a:r>
            <a:r>
              <a:rPr lang="tr-TR" b="1" dirty="0">
                <a:solidFill>
                  <a:prstClr val="black"/>
                </a:solidFill>
              </a:rPr>
              <a:t>, Diğer Süt Yağı Esaslı Sürülebilir Ürünler Ve </a:t>
            </a:r>
            <a:r>
              <a:rPr lang="tr-TR" b="1" dirty="0" smtClean="0">
                <a:solidFill>
                  <a:prstClr val="black"/>
                </a:solidFill>
              </a:rPr>
              <a:t>Sadeyağ Tebliğleri» </a:t>
            </a:r>
            <a:r>
              <a:rPr lang="tr-TR" dirty="0" smtClean="0">
                <a:solidFill>
                  <a:prstClr val="black"/>
                </a:solidFill>
              </a:rPr>
              <a:t>AB ile uyumludur. Diğer tebliğler konusunda AB’nin düzenlemesi bulunmamaktadır.</a:t>
            </a:r>
          </a:p>
          <a:p>
            <a:pPr marL="0" lvl="0" indent="0" algn="just" eaLnBrk="1" hangingPunct="1">
              <a:buNone/>
            </a:pPr>
            <a:endParaRPr lang="tr-TR" dirty="0">
              <a:solidFill>
                <a:prstClr val="black"/>
              </a:solidFill>
            </a:endParaRPr>
          </a:p>
          <a:p>
            <a:pPr eaLnBrk="1" hangingPunct="1"/>
            <a:endParaRPr lang="tr-TR" dirty="0" smtClean="0"/>
          </a:p>
        </p:txBody>
      </p:sp>
      <p:sp>
        <p:nvSpPr>
          <p:cNvPr id="7" name="İçerik Yer Tutucusu 2"/>
          <p:cNvSpPr txBox="1">
            <a:spLocks/>
          </p:cNvSpPr>
          <p:nvPr/>
        </p:nvSpPr>
        <p:spPr bwMode="auto">
          <a:xfrm>
            <a:off x="0" y="0"/>
            <a:ext cx="9161822" cy="1004507"/>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eaLnBrk="1" hangingPunct="1">
              <a:lnSpc>
                <a:spcPct val="115000"/>
              </a:lnSpc>
              <a:spcAft>
                <a:spcPts val="1000"/>
              </a:spcAft>
              <a:buNone/>
            </a:pPr>
            <a:r>
              <a:rPr lang="tr-TR" sz="4000" b="1" dirty="0" smtClean="0">
                <a:solidFill>
                  <a:prstClr val="white"/>
                </a:solidFill>
                <a:ea typeface="Calibri"/>
                <a:cs typeface="Times New Roman"/>
              </a:rPr>
              <a:t>Süt </a:t>
            </a:r>
            <a:r>
              <a:rPr lang="tr-TR" sz="4000" b="1" dirty="0">
                <a:solidFill>
                  <a:prstClr val="white"/>
                </a:solidFill>
                <a:ea typeface="Calibri"/>
                <a:cs typeface="Times New Roman"/>
              </a:rPr>
              <a:t>ve Süt Ürünlerinde </a:t>
            </a:r>
            <a:r>
              <a:rPr lang="tr-TR" sz="4000" b="1" dirty="0" smtClean="0">
                <a:solidFill>
                  <a:prstClr val="white"/>
                </a:solidFill>
                <a:ea typeface="Calibri"/>
                <a:cs typeface="Times New Roman"/>
              </a:rPr>
              <a:t>Dikey Mevzuat</a:t>
            </a:r>
            <a:endParaRPr lang="tr-TR" sz="4000" b="1" dirty="0">
              <a:solidFill>
                <a:prstClr val="white"/>
              </a:solidFill>
            </a:endParaRPr>
          </a:p>
          <a:p>
            <a:pPr marL="0" indent="0" algn="ctr">
              <a:buFont typeface="Arial" charset="0"/>
              <a:buNone/>
            </a:pPr>
            <a:endParaRPr lang="tr-TR" sz="4400" b="1" dirty="0" smtClean="0">
              <a:solidFill>
                <a:prstClr val="black"/>
              </a:solidFill>
            </a:endParaRPr>
          </a:p>
        </p:txBody>
      </p:sp>
    </p:spTree>
    <p:extLst>
      <p:ext uri="{BB962C8B-B14F-4D97-AF65-F5344CB8AC3E}">
        <p14:creationId xmlns:p14="http://schemas.microsoft.com/office/powerpoint/2010/main" val="8821413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373886"/>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hangingPunct="0"/>
            <a:r>
              <a:rPr lang="tr-TR" sz="3600" b="1" dirty="0" smtClean="0">
                <a:solidFill>
                  <a:srgbClr val="00B050"/>
                </a:solidFill>
                <a:latin typeface="Times New Roman" pitchFamily="18" charset="0"/>
                <a:ea typeface="Times New Roman" pitchFamily="18" charset="0"/>
                <a:cs typeface="Times New Roman" pitchFamily="18" charset="0"/>
              </a:rPr>
              <a:t>2007-2014 Süt ve Süt Ürünleri Dış Ticareti ($)</a:t>
            </a:r>
            <a:endParaRPr lang="tr-TR" sz="3600" b="1" dirty="0" smtClean="0">
              <a:solidFill>
                <a:srgbClr val="00B050"/>
              </a:solidFill>
              <a:latin typeface="Times New Roman" pitchFamily="18" charset="0"/>
              <a:cs typeface="Times New Roman" pitchFamily="18" charset="0"/>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611" y="5341858"/>
            <a:ext cx="2483389" cy="15161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Başlık 1"/>
          <p:cNvSpPr txBox="1">
            <a:spLocks/>
          </p:cNvSpPr>
          <p:nvPr/>
        </p:nvSpPr>
        <p:spPr bwMode="auto">
          <a:xfrm>
            <a:off x="-17822" y="0"/>
            <a:ext cx="9161822" cy="1020217"/>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Bef>
                <a:spcPct val="20000"/>
              </a:spcBef>
              <a:spcAft>
                <a:spcPts val="1000"/>
              </a:spcAft>
            </a:pPr>
            <a:r>
              <a:rPr lang="tr-TR" dirty="0" smtClean="0">
                <a:solidFill>
                  <a:prstClr val="white"/>
                </a:solidFill>
              </a:rPr>
              <a:t>Süt ve Süt Ürünlerinde Taklit ve Tağşiş</a:t>
            </a:r>
            <a:endParaRPr lang="tr-TR" sz="4800" dirty="0">
              <a:solidFill>
                <a:prstClr val="white"/>
              </a:solidFill>
            </a:endParaRPr>
          </a:p>
        </p:txBody>
      </p:sp>
      <p:sp>
        <p:nvSpPr>
          <p:cNvPr id="7" name="2 İçerik Yer Tutucusu"/>
          <p:cNvSpPr>
            <a:spLocks noGrp="1"/>
          </p:cNvSpPr>
          <p:nvPr>
            <p:ph idx="1"/>
          </p:nvPr>
        </p:nvSpPr>
        <p:spPr>
          <a:xfrm>
            <a:off x="0" y="1020218"/>
            <a:ext cx="9036496" cy="5105946"/>
          </a:xfrm>
        </p:spPr>
        <p:txBody>
          <a:bodyPr/>
          <a:lstStyle/>
          <a:p>
            <a:r>
              <a:rPr lang="tr-TR" dirty="0"/>
              <a:t>Süt sektöründe özellikle yoğurt, tereyağı ve peynir (eritme peyniri) </a:t>
            </a:r>
            <a:r>
              <a:rPr lang="tr-TR" dirty="0">
                <a:solidFill>
                  <a:srgbClr val="FF0000"/>
                </a:solidFill>
                <a:effectLst>
                  <a:outerShdw blurRad="38100" dist="38100" dir="2700000" algn="tl">
                    <a:srgbClr val="000000">
                      <a:alpha val="43137"/>
                    </a:srgbClr>
                  </a:outerShdw>
                </a:effectLst>
              </a:rPr>
              <a:t>tağşişe en açık </a:t>
            </a:r>
            <a:r>
              <a:rPr lang="tr-TR" dirty="0" smtClean="0">
                <a:solidFill>
                  <a:srgbClr val="FF0000"/>
                </a:solidFill>
                <a:effectLst>
                  <a:outerShdw blurRad="38100" dist="38100" dir="2700000" algn="tl">
                    <a:srgbClr val="000000">
                      <a:alpha val="43137"/>
                    </a:srgbClr>
                  </a:outerShdw>
                </a:effectLst>
              </a:rPr>
              <a:t>ürünlerdir.</a:t>
            </a:r>
            <a:r>
              <a:rPr lang="tr-TR" dirty="0" smtClean="0"/>
              <a:t> </a:t>
            </a:r>
          </a:p>
          <a:p>
            <a:r>
              <a:rPr lang="tr-TR" dirty="0" smtClean="0">
                <a:solidFill>
                  <a:srgbClr val="FFC000"/>
                </a:solidFill>
              </a:rPr>
              <a:t>Yoğurtlarda </a:t>
            </a:r>
            <a:r>
              <a:rPr lang="tr-TR" dirty="0">
                <a:solidFill>
                  <a:srgbClr val="FFC000"/>
                </a:solidFill>
              </a:rPr>
              <a:t>bitkisel yağ, jelatin</a:t>
            </a:r>
            <a:r>
              <a:rPr lang="tr-TR" dirty="0"/>
              <a:t>, </a:t>
            </a:r>
            <a:r>
              <a:rPr lang="tr-TR" dirty="0" smtClean="0">
                <a:solidFill>
                  <a:srgbClr val="00B050"/>
                </a:solidFill>
              </a:rPr>
              <a:t>tereyağında </a:t>
            </a:r>
            <a:r>
              <a:rPr lang="tr-TR" dirty="0">
                <a:solidFill>
                  <a:srgbClr val="00B050"/>
                </a:solidFill>
              </a:rPr>
              <a:t>bitkisel </a:t>
            </a:r>
            <a:r>
              <a:rPr lang="tr-TR" dirty="0" smtClean="0">
                <a:solidFill>
                  <a:srgbClr val="00B050"/>
                </a:solidFill>
              </a:rPr>
              <a:t>yağ, </a:t>
            </a:r>
            <a:r>
              <a:rPr lang="tr-TR" dirty="0" smtClean="0">
                <a:solidFill>
                  <a:srgbClr val="FF6699"/>
                </a:solidFill>
              </a:rPr>
              <a:t>peynirler de </a:t>
            </a:r>
            <a:r>
              <a:rPr lang="tr-TR" dirty="0" smtClean="0">
                <a:solidFill>
                  <a:srgbClr val="FF6699"/>
                </a:solidFill>
              </a:rPr>
              <a:t>nişasta ve bitkisel </a:t>
            </a:r>
            <a:r>
              <a:rPr lang="tr-TR" dirty="0">
                <a:solidFill>
                  <a:srgbClr val="FF6699"/>
                </a:solidFill>
              </a:rPr>
              <a:t>yağ </a:t>
            </a:r>
            <a:r>
              <a:rPr lang="tr-TR" dirty="0" smtClean="0">
                <a:solidFill>
                  <a:srgbClr val="FF6699"/>
                </a:solidFill>
              </a:rPr>
              <a:t>kullanımı </a:t>
            </a:r>
            <a:r>
              <a:rPr lang="tr-TR" dirty="0"/>
              <a:t>yaygın olarak devam etmektedir. </a:t>
            </a:r>
            <a:r>
              <a:rPr lang="tr-TR" dirty="0" smtClean="0"/>
              <a:t> Bakanlıkta taklit tağşiş yapanları ifşa etmektedir.</a:t>
            </a:r>
            <a:endParaRPr lang="tr-TR" dirty="0"/>
          </a:p>
          <a:p>
            <a:pPr>
              <a:buNone/>
            </a:pPr>
            <a:endParaRPr lang="tr-TR" dirty="0"/>
          </a:p>
        </p:txBody>
      </p:sp>
      <p:pic>
        <p:nvPicPr>
          <p:cNvPr id="9" name="Picture 2" descr="http://organiksaglik.net/wp-content/uploads/2012/01/sut-urunleri-21122011143633956.jpg"/>
          <p:cNvPicPr>
            <a:picLocks noChangeAspect="1" noChangeArrowheads="1"/>
          </p:cNvPicPr>
          <p:nvPr/>
        </p:nvPicPr>
        <p:blipFill>
          <a:blip r:embed="rId3" cstate="print"/>
          <a:srcRect/>
          <a:stretch>
            <a:fillRect/>
          </a:stretch>
        </p:blipFill>
        <p:spPr bwMode="auto">
          <a:xfrm>
            <a:off x="2627784" y="4149081"/>
            <a:ext cx="3754388" cy="2708920"/>
          </a:xfrm>
          <a:prstGeom prst="rect">
            <a:avLst/>
          </a:prstGeom>
          <a:ln>
            <a:noFill/>
          </a:ln>
          <a:effectLst>
            <a:softEdge rad="112500"/>
          </a:effectLst>
        </p:spPr>
      </p:pic>
      <p:sp>
        <p:nvSpPr>
          <p:cNvPr id="10" name="İçerik Yer Tutucusu 2"/>
          <p:cNvSpPr txBox="1">
            <a:spLocks/>
          </p:cNvSpPr>
          <p:nvPr/>
        </p:nvSpPr>
        <p:spPr bwMode="auto">
          <a:xfrm>
            <a:off x="0" y="0"/>
            <a:ext cx="9161822" cy="1004507"/>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eaLnBrk="1" hangingPunct="1">
              <a:lnSpc>
                <a:spcPct val="115000"/>
              </a:lnSpc>
              <a:spcAft>
                <a:spcPts val="1000"/>
              </a:spcAft>
              <a:buNone/>
            </a:pPr>
            <a:r>
              <a:rPr lang="tr-TR" sz="4000" b="1" dirty="0" smtClean="0">
                <a:solidFill>
                  <a:prstClr val="white"/>
                </a:solidFill>
                <a:ea typeface="Calibri"/>
                <a:cs typeface="Times New Roman"/>
              </a:rPr>
              <a:t>Süt </a:t>
            </a:r>
            <a:r>
              <a:rPr lang="tr-TR" sz="4000" b="1" dirty="0">
                <a:solidFill>
                  <a:prstClr val="white"/>
                </a:solidFill>
                <a:ea typeface="Calibri"/>
                <a:cs typeface="Times New Roman"/>
              </a:rPr>
              <a:t>ve Süt Ürünlerinde </a:t>
            </a:r>
            <a:r>
              <a:rPr lang="tr-TR" sz="4000" b="1" dirty="0" smtClean="0">
                <a:solidFill>
                  <a:prstClr val="white"/>
                </a:solidFill>
                <a:ea typeface="Calibri"/>
                <a:cs typeface="Times New Roman"/>
              </a:rPr>
              <a:t>Taklit ve Tağşiş</a:t>
            </a:r>
            <a:endParaRPr lang="tr-TR" sz="4000" b="1" dirty="0">
              <a:solidFill>
                <a:prstClr val="white"/>
              </a:solidFill>
            </a:endParaRPr>
          </a:p>
          <a:p>
            <a:pPr marL="0" indent="0" algn="ctr">
              <a:buFont typeface="Arial" charset="0"/>
              <a:buNone/>
            </a:pPr>
            <a:endParaRPr lang="tr-TR" sz="4400" b="1" dirty="0" smtClean="0">
              <a:solidFill>
                <a:prstClr val="black"/>
              </a:solidFill>
            </a:endParaRPr>
          </a:p>
        </p:txBody>
      </p:sp>
    </p:spTree>
    <p:extLst>
      <p:ext uri="{BB962C8B-B14F-4D97-AF65-F5344CB8AC3E}">
        <p14:creationId xmlns:p14="http://schemas.microsoft.com/office/powerpoint/2010/main" val="27502197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a:spLocks noGrp="1"/>
          </p:cNvSpPr>
          <p:nvPr>
            <p:ph type="title"/>
          </p:nvPr>
        </p:nvSpPr>
        <p:spPr>
          <a:xfrm>
            <a:off x="1" y="0"/>
            <a:ext cx="9161822" cy="1146799"/>
          </a:xfrm>
        </p:spPr>
        <p:style>
          <a:lnRef idx="1">
            <a:schemeClr val="accent3"/>
          </a:lnRef>
          <a:fillRef idx="3">
            <a:schemeClr val="accent3"/>
          </a:fillRef>
          <a:effectRef idx="2">
            <a:schemeClr val="accent3"/>
          </a:effectRef>
          <a:fontRef idx="minor">
            <a:schemeClr val="lt1"/>
          </a:fontRef>
        </p:style>
        <p:txBody>
          <a:bodyPr/>
          <a:lstStyle/>
          <a:p>
            <a:pPr>
              <a:lnSpc>
                <a:spcPct val="115000"/>
              </a:lnSpc>
              <a:spcAft>
                <a:spcPts val="1000"/>
              </a:spcAft>
            </a:pPr>
            <a:r>
              <a:rPr lang="tr-TR" sz="2000" b="1" dirty="0" smtClean="0">
                <a:ea typeface="Calibri"/>
                <a:cs typeface="Times New Roman"/>
              </a:rPr>
              <a:t/>
            </a:r>
            <a:br>
              <a:rPr lang="tr-TR" sz="2000" b="1" dirty="0" smtClean="0">
                <a:ea typeface="Calibri"/>
                <a:cs typeface="Times New Roman"/>
              </a:rPr>
            </a:br>
            <a:r>
              <a:rPr lang="tr-TR" sz="2000" b="1" dirty="0">
                <a:ea typeface="Calibri"/>
                <a:cs typeface="Times New Roman"/>
              </a:rPr>
              <a:t/>
            </a:r>
            <a:br>
              <a:rPr lang="tr-TR" sz="2000" b="1" dirty="0">
                <a:ea typeface="Calibri"/>
                <a:cs typeface="Times New Roman"/>
              </a:rPr>
            </a:br>
            <a:r>
              <a:rPr lang="tr-TR" sz="2000" b="1" dirty="0" smtClean="0">
                <a:ea typeface="Calibri"/>
                <a:cs typeface="Times New Roman"/>
              </a:rPr>
              <a:t/>
            </a:r>
            <a:br>
              <a:rPr lang="tr-TR" sz="2000" b="1" dirty="0" smtClean="0">
                <a:ea typeface="Calibri"/>
                <a:cs typeface="Times New Roman"/>
              </a:rPr>
            </a:br>
            <a:r>
              <a:rPr lang="tr-TR" sz="2000" b="1" dirty="0">
                <a:ea typeface="Calibri"/>
                <a:cs typeface="Times New Roman"/>
              </a:rPr>
              <a:t/>
            </a:r>
            <a:br>
              <a:rPr lang="tr-TR" sz="2000" b="1" dirty="0">
                <a:ea typeface="Calibri"/>
                <a:cs typeface="Times New Roman"/>
              </a:rPr>
            </a:br>
            <a:r>
              <a:rPr lang="tr-TR" sz="2000" b="1" dirty="0" smtClean="0">
                <a:ea typeface="Calibri"/>
                <a:cs typeface="Times New Roman"/>
              </a:rPr>
              <a:t/>
            </a:r>
            <a:br>
              <a:rPr lang="tr-TR" sz="2000" b="1" dirty="0" smtClean="0">
                <a:ea typeface="Calibri"/>
                <a:cs typeface="Times New Roman"/>
              </a:rPr>
            </a:br>
            <a:r>
              <a:rPr lang="tr-TR" sz="2000" b="1" dirty="0">
                <a:ea typeface="Calibri"/>
                <a:cs typeface="Times New Roman"/>
              </a:rPr>
              <a:t/>
            </a:r>
            <a:br>
              <a:rPr lang="tr-TR" sz="2000" b="1" dirty="0">
                <a:ea typeface="Calibri"/>
                <a:cs typeface="Times New Roman"/>
              </a:rPr>
            </a:br>
            <a:r>
              <a:rPr lang="tr-TR" sz="2000" b="1" dirty="0" smtClean="0">
                <a:ea typeface="Calibri"/>
                <a:cs typeface="Times New Roman"/>
              </a:rPr>
              <a:t/>
            </a:r>
            <a:br>
              <a:rPr lang="tr-TR" sz="2000" b="1" dirty="0" smtClean="0">
                <a:ea typeface="Calibri"/>
                <a:cs typeface="Times New Roman"/>
              </a:rPr>
            </a:br>
            <a:r>
              <a:rPr lang="tr-TR" b="1" dirty="0" smtClean="0">
                <a:ea typeface="Calibri"/>
                <a:cs typeface="Times New Roman"/>
              </a:rPr>
              <a:t>TÜKETİCİYE Bİ</a:t>
            </a:r>
            <a:r>
              <a:rPr lang="tr-TR" b="1" dirty="0" smtClean="0">
                <a:ea typeface="Times New Roman"/>
                <a:cs typeface="Calibri"/>
              </a:rPr>
              <a:t>LGİNİN  SUNULMASI</a:t>
            </a:r>
            <a:r>
              <a:rPr lang="tr-TR" b="1" dirty="0" smtClean="0">
                <a:solidFill>
                  <a:prstClr val="white"/>
                </a:solidFill>
              </a:rPr>
              <a:t/>
            </a:r>
            <a:br>
              <a:rPr lang="tr-TR" b="1" dirty="0" smtClean="0">
                <a:solidFill>
                  <a:prstClr val="white"/>
                </a:solidFill>
              </a:rPr>
            </a:br>
            <a:r>
              <a:rPr lang="tr-TR" b="1" dirty="0"/>
              <a:t/>
            </a:r>
            <a:br>
              <a:rPr lang="tr-TR" b="1" dirty="0"/>
            </a:br>
            <a:r>
              <a:rPr lang="tr-TR" dirty="0">
                <a:ea typeface="Calibri"/>
                <a:cs typeface="Times New Roman"/>
              </a:rPr>
              <a:t/>
            </a:r>
            <a:br>
              <a:rPr lang="tr-TR" dirty="0">
                <a:ea typeface="Calibri"/>
                <a:cs typeface="Times New Roman"/>
              </a:rPr>
            </a:br>
            <a:endParaRPr lang="tr-TR"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0566"/>
            <a:ext cx="9144000" cy="1232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20888"/>
            <a:ext cx="9144000" cy="443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400" y="6088211"/>
            <a:ext cx="971600" cy="7697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İçerik Yer Tutucusu 2"/>
          <p:cNvSpPr txBox="1">
            <a:spLocks/>
          </p:cNvSpPr>
          <p:nvPr/>
        </p:nvSpPr>
        <p:spPr bwMode="auto">
          <a:xfrm>
            <a:off x="0" y="0"/>
            <a:ext cx="9161822" cy="1124744"/>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tr-TR" sz="4400" b="1" dirty="0" smtClean="0">
                <a:solidFill>
                  <a:schemeClr val="bg1"/>
                </a:solidFill>
              </a:rPr>
              <a:t>TÜKETİCİYE BİLGİ SUNULMASI</a:t>
            </a:r>
          </a:p>
        </p:txBody>
      </p:sp>
    </p:spTree>
    <p:extLst>
      <p:ext uri="{BB962C8B-B14F-4D97-AF65-F5344CB8AC3E}">
        <p14:creationId xmlns:p14="http://schemas.microsoft.com/office/powerpoint/2010/main" val="143701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6" name="4 Dikdörtgen"/>
          <p:cNvSpPr/>
          <p:nvPr/>
        </p:nvSpPr>
        <p:spPr>
          <a:xfrm>
            <a:off x="395536" y="5568450"/>
            <a:ext cx="8215370" cy="369332"/>
          </a:xfrm>
          <a:prstGeom prst="rect">
            <a:avLst/>
          </a:prstGeom>
        </p:spPr>
        <p:txBody>
          <a:bodyPr wrap="square">
            <a:spAutoFit/>
          </a:bodyPr>
          <a:lstStyle/>
          <a:p>
            <a:r>
              <a:rPr lang="tr-TR" dirty="0">
                <a:solidFill>
                  <a:prstClr val="black"/>
                </a:solidFill>
              </a:rPr>
              <a:t>Kaynak: Türkiye İstatistik </a:t>
            </a:r>
            <a:r>
              <a:rPr lang="tr-TR" dirty="0" smtClean="0">
                <a:solidFill>
                  <a:prstClr val="black"/>
                </a:solidFill>
              </a:rPr>
              <a:t>Kurumu</a:t>
            </a:r>
            <a:endParaRPr lang="tr-TR" dirty="0">
              <a:solidFill>
                <a:prstClr val="black"/>
              </a:solidFill>
            </a:endParaRPr>
          </a:p>
        </p:txBody>
      </p:sp>
      <p:sp>
        <p:nvSpPr>
          <p:cNvPr id="9" name="İçerik Yer Tutucusu 8"/>
          <p:cNvSpPr>
            <a:spLocks noGrp="1"/>
          </p:cNvSpPr>
          <p:nvPr>
            <p:ph idx="1"/>
          </p:nvPr>
        </p:nvSpPr>
        <p:spPr/>
        <p:txBody>
          <a:bodyPr/>
          <a:lstStyle/>
          <a:p>
            <a:endParaRPr lang="tr-TR"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841"/>
            <a:ext cx="9144000" cy="6977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İçerik Yer Tutucusu 2"/>
          <p:cNvSpPr txBox="1">
            <a:spLocks/>
          </p:cNvSpPr>
          <p:nvPr/>
        </p:nvSpPr>
        <p:spPr bwMode="auto">
          <a:xfrm>
            <a:off x="574449" y="2687355"/>
            <a:ext cx="7513598" cy="1800199"/>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tr-TR" sz="6000" b="1" dirty="0" smtClean="0">
                <a:solidFill>
                  <a:prstClr val="white"/>
                </a:solidFill>
              </a:rPr>
              <a:t>PEYNİR TEBLİĞİ</a:t>
            </a:r>
          </a:p>
          <a:p>
            <a:pPr marL="0" indent="0" algn="ctr">
              <a:buFont typeface="Arial" charset="0"/>
              <a:buNone/>
            </a:pPr>
            <a:endParaRPr lang="tr-TR" sz="4400" b="1" dirty="0" smtClean="0">
              <a:solidFill>
                <a:prstClr val="black"/>
              </a:solidFill>
            </a:endParaRPr>
          </a:p>
        </p:txBody>
      </p:sp>
    </p:spTree>
    <p:extLst>
      <p:ext uri="{BB962C8B-B14F-4D97-AF65-F5344CB8AC3E}">
        <p14:creationId xmlns:p14="http://schemas.microsoft.com/office/powerpoint/2010/main" val="7012859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373886"/>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hangingPunct="0"/>
            <a:r>
              <a:rPr lang="tr-TR" sz="3600" b="1" dirty="0" smtClean="0">
                <a:solidFill>
                  <a:srgbClr val="00B050"/>
                </a:solidFill>
                <a:latin typeface="Times New Roman" pitchFamily="18" charset="0"/>
                <a:ea typeface="Times New Roman" pitchFamily="18" charset="0"/>
                <a:cs typeface="Times New Roman" pitchFamily="18" charset="0"/>
              </a:rPr>
              <a:t>2007-2014 Süt ve Süt Ürünleri Dış Ticareti ($)</a:t>
            </a:r>
            <a:endParaRPr lang="tr-TR" sz="3600" b="1" dirty="0" smtClean="0">
              <a:solidFill>
                <a:srgbClr val="00B050"/>
              </a:solidFill>
              <a:latin typeface="Times New Roman" pitchFamily="18" charset="0"/>
              <a:cs typeface="Times New Roman" pitchFamily="18" charset="0"/>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611" y="5341858"/>
            <a:ext cx="2483389" cy="15161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Başlık 1"/>
          <p:cNvSpPr txBox="1">
            <a:spLocks/>
          </p:cNvSpPr>
          <p:nvPr/>
        </p:nvSpPr>
        <p:spPr bwMode="auto">
          <a:xfrm>
            <a:off x="-17822" y="0"/>
            <a:ext cx="9161822" cy="1020217"/>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Bef>
                <a:spcPct val="20000"/>
              </a:spcBef>
              <a:spcAft>
                <a:spcPts val="1000"/>
              </a:spcAft>
            </a:pPr>
            <a:r>
              <a:rPr lang="tr-TR" sz="4800" dirty="0" smtClean="0">
                <a:solidFill>
                  <a:prstClr val="white"/>
                </a:solidFill>
              </a:rPr>
              <a:t>PEYNİR TEBLİĞİ</a:t>
            </a:r>
            <a:endParaRPr lang="tr-TR" sz="4800" dirty="0">
              <a:solidFill>
                <a:prstClr val="white"/>
              </a:solidFill>
            </a:endParaRPr>
          </a:p>
        </p:txBody>
      </p:sp>
      <p:sp>
        <p:nvSpPr>
          <p:cNvPr id="10" name="2 İçerik Yer Tutucusu"/>
          <p:cNvSpPr>
            <a:spLocks noGrp="1"/>
          </p:cNvSpPr>
          <p:nvPr>
            <p:ph idx="1"/>
          </p:nvPr>
        </p:nvSpPr>
        <p:spPr>
          <a:xfrm>
            <a:off x="-33564" y="1026863"/>
            <a:ext cx="9177563" cy="5105946"/>
          </a:xfrm>
        </p:spPr>
        <p:txBody>
          <a:bodyPr/>
          <a:lstStyle/>
          <a:p>
            <a:pPr algn="just"/>
            <a:r>
              <a:rPr lang="tr-TR" sz="4000" dirty="0" smtClean="0"/>
              <a:t> Peynir tebliği öncesi 2010-2012 yılları arasında </a:t>
            </a:r>
            <a:r>
              <a:rPr lang="tr-TR" sz="4000" dirty="0">
                <a:ea typeface="MS PGothic" pitchFamily="34" charset="-128"/>
                <a:cs typeface="Abadi MT Condensed Light"/>
              </a:rPr>
              <a:t>Bakanlığın önderliğinde </a:t>
            </a:r>
            <a:r>
              <a:rPr lang="tr-TR" sz="4000" dirty="0" smtClean="0"/>
              <a:t>«</a:t>
            </a:r>
            <a:r>
              <a:rPr lang="tr-TR" sz="4000" dirty="0" err="1" smtClean="0">
                <a:solidFill>
                  <a:srgbClr val="FF0000"/>
                </a:solidFill>
                <a:ea typeface="MS PGothic" pitchFamily="34" charset="-128"/>
                <a:cs typeface="Abadi MT Condensed Light"/>
              </a:rPr>
              <a:t>PEYNiR</a:t>
            </a:r>
            <a:r>
              <a:rPr lang="tr-TR" sz="4000" dirty="0" smtClean="0">
                <a:solidFill>
                  <a:srgbClr val="FF0000"/>
                </a:solidFill>
                <a:ea typeface="MS PGothic" pitchFamily="34" charset="-128"/>
                <a:cs typeface="Abadi MT Condensed Light"/>
              </a:rPr>
              <a:t> DE GIDA</a:t>
            </a:r>
            <a:r>
              <a:rPr lang="es-ES" sz="4000" dirty="0" smtClean="0">
                <a:solidFill>
                  <a:srgbClr val="FF0000"/>
                </a:solidFill>
                <a:ea typeface="MS PGothic" pitchFamily="34" charset="-128"/>
                <a:cs typeface="Abadi MT Condensed Light"/>
              </a:rPr>
              <a:t> </a:t>
            </a:r>
            <a:r>
              <a:rPr lang="tr-TR" sz="4000" dirty="0" smtClean="0">
                <a:solidFill>
                  <a:srgbClr val="FF0000"/>
                </a:solidFill>
                <a:ea typeface="MS PGothic" pitchFamily="34" charset="-128"/>
                <a:cs typeface="Abadi MT Condensed Light"/>
              </a:rPr>
              <a:t>GÜVENİLİRLİĞİ </a:t>
            </a:r>
            <a:r>
              <a:rPr lang="tr-TR" sz="4000" dirty="0" smtClean="0">
                <a:ea typeface="MS PGothic" pitchFamily="34" charset="-128"/>
                <a:cs typeface="Abadi MT Condensed Light"/>
              </a:rPr>
              <a:t>»</a:t>
            </a:r>
            <a:r>
              <a:rPr lang="es-ES" sz="4000" dirty="0" smtClean="0">
                <a:ea typeface="MS PGothic" pitchFamily="34" charset="-128"/>
                <a:cs typeface="Abadi MT Condensed Light"/>
              </a:rPr>
              <a:t> </a:t>
            </a:r>
            <a:r>
              <a:rPr lang="tr-TR" sz="4000" dirty="0" smtClean="0">
                <a:ea typeface="MS PGothic" pitchFamily="34" charset="-128"/>
                <a:cs typeface="Abadi MT Condensed Light"/>
              </a:rPr>
              <a:t>projesi yürütülerek hem eğitim verilmiş ve hem de eğitim </a:t>
            </a:r>
            <a:r>
              <a:rPr lang="tr-TR" sz="4000" dirty="0" smtClean="0">
                <a:ea typeface="MS PGothic" pitchFamily="34" charset="-128"/>
                <a:cs typeface="Abadi MT Condensed Light"/>
              </a:rPr>
              <a:t>materyali </a:t>
            </a:r>
            <a:r>
              <a:rPr lang="tr-TR" sz="4000" dirty="0" smtClean="0">
                <a:ea typeface="MS PGothic" pitchFamily="34" charset="-128"/>
                <a:cs typeface="Abadi MT Condensed Light"/>
              </a:rPr>
              <a:t>hazırlanmıştır.</a:t>
            </a:r>
            <a:endParaRPr lang="tr-TR" sz="4000" dirty="0" smtClean="0"/>
          </a:p>
        </p:txBody>
      </p:sp>
      <p:pic>
        <p:nvPicPr>
          <p:cNvPr id="7"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11719" t="7813" r="12695" b="24805"/>
          <a:stretch>
            <a:fillRect/>
          </a:stretch>
        </p:blipFill>
        <p:spPr bwMode="auto">
          <a:xfrm>
            <a:off x="1354607" y="4149080"/>
            <a:ext cx="5063185" cy="270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İçerik Yer Tutucusu 2"/>
          <p:cNvSpPr txBox="1">
            <a:spLocks/>
          </p:cNvSpPr>
          <p:nvPr/>
        </p:nvSpPr>
        <p:spPr bwMode="auto">
          <a:xfrm>
            <a:off x="-52052" y="0"/>
            <a:ext cx="9196052" cy="1020217"/>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tr-TR" sz="6000" b="1" dirty="0" smtClean="0">
                <a:solidFill>
                  <a:prstClr val="white"/>
                </a:solidFill>
              </a:rPr>
              <a:t>PEYNİR TEBLİĞİ</a:t>
            </a:r>
          </a:p>
          <a:p>
            <a:pPr marL="0" indent="0" algn="ctr">
              <a:buFont typeface="Arial" charset="0"/>
              <a:buNone/>
            </a:pPr>
            <a:endParaRPr lang="tr-TR" sz="4400" b="1" dirty="0" smtClean="0">
              <a:solidFill>
                <a:prstClr val="black"/>
              </a:solidFill>
            </a:endParaRPr>
          </a:p>
        </p:txBody>
      </p:sp>
    </p:spTree>
    <p:extLst>
      <p:ext uri="{BB962C8B-B14F-4D97-AF65-F5344CB8AC3E}">
        <p14:creationId xmlns:p14="http://schemas.microsoft.com/office/powerpoint/2010/main" val="29316157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373886"/>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hangingPunct="0"/>
            <a:r>
              <a:rPr lang="tr-TR" sz="3600" b="1" dirty="0" smtClean="0">
                <a:solidFill>
                  <a:srgbClr val="00B050"/>
                </a:solidFill>
                <a:latin typeface="Times New Roman" pitchFamily="18" charset="0"/>
                <a:ea typeface="Times New Roman" pitchFamily="18" charset="0"/>
                <a:cs typeface="Times New Roman" pitchFamily="18" charset="0"/>
              </a:rPr>
              <a:t>2007-2014 Süt ve Süt Ürünleri Dış Ticareti ($)</a:t>
            </a:r>
            <a:endParaRPr lang="tr-TR" sz="3600" b="1" dirty="0" smtClean="0">
              <a:solidFill>
                <a:srgbClr val="00B050"/>
              </a:solidFill>
              <a:latin typeface="Times New Roman" pitchFamily="18" charset="0"/>
              <a:cs typeface="Times New Roman" pitchFamily="18" charset="0"/>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611" y="5341858"/>
            <a:ext cx="2483389" cy="15161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Başlık 1"/>
          <p:cNvSpPr txBox="1">
            <a:spLocks/>
          </p:cNvSpPr>
          <p:nvPr/>
        </p:nvSpPr>
        <p:spPr bwMode="auto">
          <a:xfrm>
            <a:off x="-17822" y="0"/>
            <a:ext cx="9161822" cy="1020217"/>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Bef>
                <a:spcPct val="20000"/>
              </a:spcBef>
              <a:spcAft>
                <a:spcPts val="1000"/>
              </a:spcAft>
            </a:pPr>
            <a:r>
              <a:rPr lang="tr-TR" sz="4800" dirty="0" smtClean="0">
                <a:solidFill>
                  <a:prstClr val="white"/>
                </a:solidFill>
              </a:rPr>
              <a:t>PEYNİR TEBLİĞİ</a:t>
            </a:r>
            <a:endParaRPr lang="tr-TR" sz="4800" dirty="0">
              <a:solidFill>
                <a:prstClr val="white"/>
              </a:solidFill>
            </a:endParaRPr>
          </a:p>
        </p:txBody>
      </p:sp>
      <p:sp>
        <p:nvSpPr>
          <p:cNvPr id="10" name="2 İçerik Yer Tutucusu"/>
          <p:cNvSpPr>
            <a:spLocks noGrp="1"/>
          </p:cNvSpPr>
          <p:nvPr>
            <p:ph idx="1"/>
          </p:nvPr>
        </p:nvSpPr>
        <p:spPr>
          <a:xfrm>
            <a:off x="-33564" y="1026863"/>
            <a:ext cx="9177563" cy="5105946"/>
          </a:xfrm>
        </p:spPr>
        <p:txBody>
          <a:bodyPr/>
          <a:lstStyle/>
          <a:p>
            <a:pPr algn="just"/>
            <a:r>
              <a:rPr lang="tr-TR" dirty="0" smtClean="0"/>
              <a:t>Peynir Tebliğinin hazırlanması için ASÜD olarak Bakanlığa müracaat ta bulunmuştur. Bakanlık, 2013 yılından bu yana üniversite, sanayi ve bakanlık yetkililerinin de yer aldığı  Süt ve süt ürünleri ihtisas alt komisyonu vasıtasıyla tebliği tamamlamış ve Ulusal Gıda Kodeks Komisyonuna sevk etmiştir. </a:t>
            </a:r>
            <a:r>
              <a:rPr lang="tr-TR" dirty="0" err="1" smtClean="0"/>
              <a:t>UGKK’an</a:t>
            </a:r>
            <a:r>
              <a:rPr lang="tr-TR" dirty="0" smtClean="0"/>
              <a:t> geçen peynir tebliğ taslağı </a:t>
            </a:r>
            <a:r>
              <a:rPr lang="tr-TR" dirty="0" smtClean="0">
                <a:latin typeface="Arial"/>
                <a:ea typeface="Times New Roman"/>
              </a:rPr>
              <a:t>8 </a:t>
            </a:r>
            <a:r>
              <a:rPr lang="tr-TR" dirty="0">
                <a:latin typeface="Arial"/>
                <a:ea typeface="Times New Roman"/>
              </a:rPr>
              <a:t>Şubat </a:t>
            </a:r>
            <a:r>
              <a:rPr lang="tr-TR" dirty="0" smtClean="0">
                <a:latin typeface="Arial"/>
                <a:ea typeface="Times New Roman"/>
              </a:rPr>
              <a:t>2015 tarihinde Resmi Gazetede yayınlayarak yürürlüğe girmiştir.</a:t>
            </a:r>
          </a:p>
        </p:txBody>
      </p:sp>
      <p:sp>
        <p:nvSpPr>
          <p:cNvPr id="7" name="İçerik Yer Tutucusu 2"/>
          <p:cNvSpPr txBox="1">
            <a:spLocks/>
          </p:cNvSpPr>
          <p:nvPr/>
        </p:nvSpPr>
        <p:spPr bwMode="auto">
          <a:xfrm>
            <a:off x="-52052" y="0"/>
            <a:ext cx="9196052" cy="1020217"/>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tr-TR" sz="6000" b="1" dirty="0" smtClean="0">
                <a:solidFill>
                  <a:prstClr val="white"/>
                </a:solidFill>
              </a:rPr>
              <a:t>PEYNİR TEBLİĞİ</a:t>
            </a:r>
          </a:p>
          <a:p>
            <a:pPr marL="0" indent="0" algn="ctr">
              <a:buFont typeface="Arial" charset="0"/>
              <a:buNone/>
            </a:pPr>
            <a:endParaRPr lang="tr-TR" sz="4400" b="1" dirty="0" smtClean="0">
              <a:solidFill>
                <a:prstClr val="black"/>
              </a:solidFill>
            </a:endParaRPr>
          </a:p>
        </p:txBody>
      </p:sp>
    </p:spTree>
    <p:extLst>
      <p:ext uri="{BB962C8B-B14F-4D97-AF65-F5344CB8AC3E}">
        <p14:creationId xmlns:p14="http://schemas.microsoft.com/office/powerpoint/2010/main" val="37884819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373886"/>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hangingPunct="0"/>
            <a:r>
              <a:rPr lang="tr-TR" sz="3600" b="1" dirty="0" smtClean="0">
                <a:solidFill>
                  <a:srgbClr val="00B050"/>
                </a:solidFill>
                <a:latin typeface="Times New Roman" pitchFamily="18" charset="0"/>
                <a:ea typeface="Times New Roman" pitchFamily="18" charset="0"/>
                <a:cs typeface="Times New Roman" pitchFamily="18" charset="0"/>
              </a:rPr>
              <a:t>2007-2014 Süt ve Süt Ürünleri Dış Ticareti ($)</a:t>
            </a:r>
            <a:endParaRPr lang="tr-TR" sz="3600" b="1" dirty="0" smtClean="0">
              <a:solidFill>
                <a:srgbClr val="00B050"/>
              </a:solidFill>
              <a:latin typeface="Times New Roman" pitchFamily="18" charset="0"/>
              <a:cs typeface="Times New Roman" pitchFamily="18" charset="0"/>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611" y="5341858"/>
            <a:ext cx="2483389" cy="15161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Başlık 1"/>
          <p:cNvSpPr txBox="1">
            <a:spLocks/>
          </p:cNvSpPr>
          <p:nvPr/>
        </p:nvSpPr>
        <p:spPr bwMode="auto">
          <a:xfrm>
            <a:off x="-17822" y="0"/>
            <a:ext cx="9161822" cy="1020217"/>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Bef>
                <a:spcPct val="20000"/>
              </a:spcBef>
              <a:spcAft>
                <a:spcPts val="1000"/>
              </a:spcAft>
            </a:pPr>
            <a:r>
              <a:rPr lang="tr-TR" sz="4800" dirty="0" smtClean="0">
                <a:solidFill>
                  <a:prstClr val="white"/>
                </a:solidFill>
              </a:rPr>
              <a:t>PEYNİR TEBLİĞİ</a:t>
            </a:r>
            <a:endParaRPr lang="tr-TR" sz="4800" dirty="0">
              <a:solidFill>
                <a:prstClr val="white"/>
              </a:solidFill>
            </a:endParaRPr>
          </a:p>
        </p:txBody>
      </p:sp>
      <p:sp>
        <p:nvSpPr>
          <p:cNvPr id="10" name="2 İçerik Yer Tutucusu"/>
          <p:cNvSpPr>
            <a:spLocks noGrp="1"/>
          </p:cNvSpPr>
          <p:nvPr>
            <p:ph idx="1"/>
          </p:nvPr>
        </p:nvSpPr>
        <p:spPr>
          <a:xfrm>
            <a:off x="-33564" y="1026862"/>
            <a:ext cx="9177563" cy="5831137"/>
          </a:xfrm>
        </p:spPr>
        <p:txBody>
          <a:bodyPr/>
          <a:lstStyle/>
          <a:p>
            <a:pPr algn="just"/>
            <a:r>
              <a:rPr lang="tr-TR" dirty="0" smtClean="0">
                <a:solidFill>
                  <a:srgbClr val="00B0F0"/>
                </a:solidFill>
              </a:rPr>
              <a:t>Tebliğle;</a:t>
            </a:r>
          </a:p>
          <a:p>
            <a:pPr algn="just"/>
            <a:r>
              <a:rPr lang="tr-TR" dirty="0" smtClean="0">
                <a:solidFill>
                  <a:srgbClr val="00B0F0"/>
                </a:solidFill>
              </a:rPr>
              <a:t>Terimleri tanımlayarak anlam birliği sağlamıştır.</a:t>
            </a:r>
          </a:p>
          <a:p>
            <a:pPr algn="just"/>
            <a:r>
              <a:rPr lang="tr-TR" dirty="0" smtClean="0">
                <a:latin typeface="Arial"/>
                <a:ea typeface="Times New Roman"/>
              </a:rPr>
              <a:t>Ürün özelliklerini belirlemiştir.</a:t>
            </a:r>
          </a:p>
          <a:p>
            <a:pPr algn="just"/>
            <a:r>
              <a:rPr lang="tr-TR" dirty="0" smtClean="0">
                <a:solidFill>
                  <a:srgbClr val="00B0F0"/>
                </a:solidFill>
                <a:ea typeface="Calibri"/>
                <a:cs typeface="Times New Roman"/>
              </a:rPr>
              <a:t>Tebliğ, peynir üretiminde </a:t>
            </a:r>
            <a:r>
              <a:rPr lang="tr-TR" dirty="0">
                <a:solidFill>
                  <a:srgbClr val="00B0F0"/>
                </a:solidFill>
                <a:ea typeface="Calibri"/>
                <a:cs typeface="Times New Roman"/>
              </a:rPr>
              <a:t>nişasta ve nişasta bazlı ürünler, soya ve soya ürünleri, süt yağı dışındaki hayvansal yağlar, jelatin, bitkisel yağlar ile süt proteini dışındaki proteinler </a:t>
            </a:r>
            <a:r>
              <a:rPr lang="tr-TR" dirty="0" smtClean="0">
                <a:solidFill>
                  <a:srgbClr val="00B0F0"/>
                </a:solidFill>
                <a:ea typeface="Calibri"/>
                <a:cs typeface="Times New Roman"/>
              </a:rPr>
              <a:t>kullanılmasını yasaklamıştır.</a:t>
            </a:r>
          </a:p>
          <a:p>
            <a:pPr algn="just"/>
            <a:r>
              <a:rPr lang="tr-TR" dirty="0">
                <a:solidFill>
                  <a:srgbClr val="000000"/>
                </a:solidFill>
                <a:ea typeface="Calibri"/>
                <a:cs typeface="Times New Roman"/>
              </a:rPr>
              <a:t>Peynirlerin nem ve tuz </a:t>
            </a:r>
            <a:r>
              <a:rPr lang="tr-TR" dirty="0" smtClean="0">
                <a:solidFill>
                  <a:srgbClr val="000000"/>
                </a:solidFill>
                <a:ea typeface="Calibri"/>
                <a:cs typeface="Times New Roman"/>
              </a:rPr>
              <a:t>içeriklerini belirlemiştir.</a:t>
            </a:r>
            <a:endParaRPr lang="tr-TR" dirty="0" smtClean="0">
              <a:latin typeface="Arial"/>
              <a:ea typeface="Times New Roman"/>
            </a:endParaRPr>
          </a:p>
        </p:txBody>
      </p:sp>
      <p:sp>
        <p:nvSpPr>
          <p:cNvPr id="7" name="İçerik Yer Tutucusu 2"/>
          <p:cNvSpPr txBox="1">
            <a:spLocks/>
          </p:cNvSpPr>
          <p:nvPr/>
        </p:nvSpPr>
        <p:spPr bwMode="auto">
          <a:xfrm>
            <a:off x="-52052" y="0"/>
            <a:ext cx="9196052" cy="1020217"/>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tr-TR" sz="6000" b="1" dirty="0" smtClean="0">
                <a:solidFill>
                  <a:prstClr val="white"/>
                </a:solidFill>
              </a:rPr>
              <a:t>PEYNİR TEBLİĞİ</a:t>
            </a:r>
          </a:p>
          <a:p>
            <a:pPr marL="0" indent="0" algn="ctr">
              <a:buFont typeface="Arial" charset="0"/>
              <a:buNone/>
            </a:pPr>
            <a:endParaRPr lang="tr-TR" sz="4400" b="1" dirty="0" smtClean="0">
              <a:solidFill>
                <a:prstClr val="black"/>
              </a:solidFill>
            </a:endParaRPr>
          </a:p>
        </p:txBody>
      </p:sp>
    </p:spTree>
    <p:extLst>
      <p:ext uri="{BB962C8B-B14F-4D97-AF65-F5344CB8AC3E}">
        <p14:creationId xmlns:p14="http://schemas.microsoft.com/office/powerpoint/2010/main" val="6153491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373886"/>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hangingPunct="0"/>
            <a:r>
              <a:rPr lang="tr-TR" sz="3600" b="1" dirty="0" smtClean="0">
                <a:solidFill>
                  <a:srgbClr val="00B050"/>
                </a:solidFill>
                <a:latin typeface="Times New Roman" pitchFamily="18" charset="0"/>
                <a:ea typeface="Times New Roman" pitchFamily="18" charset="0"/>
                <a:cs typeface="Times New Roman" pitchFamily="18" charset="0"/>
              </a:rPr>
              <a:t>2007-2014 Süt ve Süt Ürünleri Dış Ticareti ($)</a:t>
            </a:r>
            <a:endParaRPr lang="tr-TR" sz="3600" b="1" dirty="0" smtClean="0">
              <a:solidFill>
                <a:srgbClr val="00B050"/>
              </a:solidFill>
              <a:latin typeface="Times New Roman" pitchFamily="18" charset="0"/>
              <a:cs typeface="Times New Roman" pitchFamily="18" charset="0"/>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611" y="5341858"/>
            <a:ext cx="2483389" cy="15161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Başlık 1"/>
          <p:cNvSpPr txBox="1">
            <a:spLocks/>
          </p:cNvSpPr>
          <p:nvPr/>
        </p:nvSpPr>
        <p:spPr bwMode="auto">
          <a:xfrm>
            <a:off x="-17822" y="0"/>
            <a:ext cx="9161822" cy="1020217"/>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Bef>
                <a:spcPct val="20000"/>
              </a:spcBef>
              <a:spcAft>
                <a:spcPts val="1000"/>
              </a:spcAft>
            </a:pPr>
            <a:r>
              <a:rPr lang="tr-TR" sz="4800" dirty="0" smtClean="0">
                <a:solidFill>
                  <a:prstClr val="white"/>
                </a:solidFill>
              </a:rPr>
              <a:t>PEYNİR TEBLİĞİ</a:t>
            </a:r>
            <a:endParaRPr lang="tr-TR" sz="4800" dirty="0">
              <a:solidFill>
                <a:prstClr val="white"/>
              </a:solidFill>
            </a:endParaRPr>
          </a:p>
        </p:txBody>
      </p:sp>
      <p:sp>
        <p:nvSpPr>
          <p:cNvPr id="10" name="2 İçerik Yer Tutucusu"/>
          <p:cNvSpPr>
            <a:spLocks noGrp="1"/>
          </p:cNvSpPr>
          <p:nvPr>
            <p:ph idx="1"/>
          </p:nvPr>
        </p:nvSpPr>
        <p:spPr>
          <a:xfrm>
            <a:off x="-33564" y="1026863"/>
            <a:ext cx="9177563" cy="5105946"/>
          </a:xfrm>
        </p:spPr>
        <p:txBody>
          <a:bodyPr/>
          <a:lstStyle/>
          <a:p>
            <a:pPr algn="just"/>
            <a:r>
              <a:rPr lang="tr-TR" dirty="0" smtClean="0">
                <a:solidFill>
                  <a:srgbClr val="00B0F0"/>
                </a:solidFill>
              </a:rPr>
              <a:t>Tebliğle peynirler, sertliklerine, olgunlaşma durumuna, yağ içeriğine göre sınıflara ayrılmıştır</a:t>
            </a:r>
            <a:r>
              <a:rPr lang="tr-TR" dirty="0" smtClean="0"/>
              <a:t>.</a:t>
            </a:r>
          </a:p>
          <a:p>
            <a:pPr algn="just"/>
            <a:r>
              <a:rPr lang="tr-TR" dirty="0" smtClean="0"/>
              <a:t>Olgunlaştırılmış peynirlerin etiketlerinde son tüketim tarihine ilave olarak gün/ay/yıl olarak üretim tarihide belirtilecektir. En az 120 gün süre ile olgunlaştırılan kaşar peynirlerine «eski» ifadesi kullanılabilecektir. Olgunlaştırılmış peynirlerin etiketinde </a:t>
            </a:r>
            <a:r>
              <a:rPr lang="tr-TR" dirty="0" smtClean="0">
                <a:latin typeface="Times New Roman"/>
                <a:ea typeface="Times New Roman"/>
                <a:cs typeface="Times New Roman"/>
              </a:rPr>
              <a:t>olgunlaştırma </a:t>
            </a:r>
            <a:r>
              <a:rPr lang="tr-TR" dirty="0">
                <a:latin typeface="Times New Roman"/>
                <a:ea typeface="Times New Roman"/>
                <a:cs typeface="Times New Roman"/>
              </a:rPr>
              <a:t>süresi “üretim tarihinden itibaren en az … gün olgunlaştırılarak piyasaya arz edilmiştir” şeklinde belirtilecektir.</a:t>
            </a:r>
            <a:endParaRPr lang="tr-TR" sz="4400" dirty="0">
              <a:ea typeface="Calibri"/>
              <a:cs typeface="Times New Roman"/>
            </a:endParaRPr>
          </a:p>
          <a:p>
            <a:pPr algn="just"/>
            <a:endParaRPr lang="tr-TR" dirty="0" smtClean="0">
              <a:solidFill>
                <a:srgbClr val="00B0F0"/>
              </a:solidFill>
            </a:endParaRPr>
          </a:p>
          <a:p>
            <a:pPr marL="0" indent="0" algn="just">
              <a:buNone/>
            </a:pPr>
            <a:r>
              <a:rPr lang="tr-TR" dirty="0" smtClean="0">
                <a:solidFill>
                  <a:srgbClr val="000000"/>
                </a:solidFill>
                <a:latin typeface="Times New Roman"/>
                <a:ea typeface="Times New Roman"/>
              </a:rPr>
              <a:t>.</a:t>
            </a:r>
          </a:p>
          <a:p>
            <a:pPr indent="0">
              <a:lnSpc>
                <a:spcPts val="1200"/>
              </a:lnSpc>
              <a:buNone/>
            </a:pPr>
            <a:endParaRPr lang="tr-TR" dirty="0">
              <a:solidFill>
                <a:srgbClr val="000000"/>
              </a:solidFill>
              <a:latin typeface="Times New Roman"/>
              <a:ea typeface="Times New Roman"/>
            </a:endParaRPr>
          </a:p>
          <a:p>
            <a:pPr indent="0">
              <a:lnSpc>
                <a:spcPts val="1200"/>
              </a:lnSpc>
              <a:buNone/>
            </a:pPr>
            <a:endParaRPr lang="tr-TR" dirty="0" smtClean="0">
              <a:solidFill>
                <a:srgbClr val="000000"/>
              </a:solidFill>
              <a:latin typeface="Times New Roman"/>
              <a:ea typeface="Times New Roman"/>
            </a:endParaRPr>
          </a:p>
          <a:p>
            <a:pPr indent="0">
              <a:lnSpc>
                <a:spcPts val="1200"/>
              </a:lnSpc>
              <a:buNone/>
            </a:pPr>
            <a:endParaRPr lang="tr-TR" dirty="0">
              <a:solidFill>
                <a:srgbClr val="000000"/>
              </a:solidFill>
              <a:latin typeface="Times New Roman"/>
              <a:ea typeface="Times New Roman"/>
            </a:endParaRPr>
          </a:p>
          <a:p>
            <a:pPr marL="0" indent="0" algn="just">
              <a:buNone/>
            </a:pPr>
            <a:endParaRPr lang="tr-TR" dirty="0" smtClean="0">
              <a:latin typeface="Arial"/>
              <a:ea typeface="Times New Roman"/>
            </a:endParaRPr>
          </a:p>
        </p:txBody>
      </p:sp>
      <p:sp>
        <p:nvSpPr>
          <p:cNvPr id="7" name="İçerik Yer Tutucusu 2"/>
          <p:cNvSpPr txBox="1">
            <a:spLocks/>
          </p:cNvSpPr>
          <p:nvPr/>
        </p:nvSpPr>
        <p:spPr bwMode="auto">
          <a:xfrm>
            <a:off x="-52052" y="0"/>
            <a:ext cx="9196052" cy="1020217"/>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tr-TR" sz="6000" b="1" dirty="0" smtClean="0">
                <a:solidFill>
                  <a:prstClr val="white"/>
                </a:solidFill>
              </a:rPr>
              <a:t>PEYNİR TEBLİĞİ</a:t>
            </a:r>
          </a:p>
          <a:p>
            <a:pPr marL="0" indent="0" algn="ctr">
              <a:buFont typeface="Arial" charset="0"/>
              <a:buNone/>
            </a:pPr>
            <a:endParaRPr lang="tr-TR" sz="4400" b="1" dirty="0" smtClean="0">
              <a:solidFill>
                <a:prstClr val="black"/>
              </a:solidFill>
            </a:endParaRPr>
          </a:p>
        </p:txBody>
      </p:sp>
    </p:spTree>
    <p:extLst>
      <p:ext uri="{BB962C8B-B14F-4D97-AF65-F5344CB8AC3E}">
        <p14:creationId xmlns:p14="http://schemas.microsoft.com/office/powerpoint/2010/main" val="2011423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 y="0"/>
            <a:ext cx="9161822" cy="1417638"/>
          </a:xfrm>
        </p:spPr>
        <p:style>
          <a:lnRef idx="1">
            <a:schemeClr val="accent3"/>
          </a:lnRef>
          <a:fillRef idx="3">
            <a:schemeClr val="accent3"/>
          </a:fillRef>
          <a:effectRef idx="2">
            <a:schemeClr val="accent3"/>
          </a:effectRef>
          <a:fontRef idx="minor">
            <a:schemeClr val="lt1"/>
          </a:fontRef>
        </p:style>
        <p:txBody>
          <a:bodyPr/>
          <a:lstStyle/>
          <a:p>
            <a:pPr>
              <a:lnSpc>
                <a:spcPct val="115000"/>
              </a:lnSpc>
              <a:spcBef>
                <a:spcPct val="20000"/>
              </a:spcBef>
              <a:spcAft>
                <a:spcPts val="1000"/>
              </a:spcAft>
            </a:pPr>
            <a:r>
              <a:rPr lang="tr-TR" sz="2000" b="1" dirty="0" smtClean="0">
                <a:ea typeface="Calibri"/>
                <a:cs typeface="Times New Roman"/>
              </a:rPr>
              <a:t/>
            </a:r>
            <a:br>
              <a:rPr lang="tr-TR" sz="2000" b="1" dirty="0" smtClean="0">
                <a:ea typeface="Calibri"/>
                <a:cs typeface="Times New Roman"/>
              </a:rPr>
            </a:br>
            <a:r>
              <a:rPr lang="tr-TR" sz="2000" b="1" dirty="0">
                <a:ea typeface="Calibri"/>
                <a:cs typeface="Times New Roman"/>
              </a:rPr>
              <a:t/>
            </a:r>
            <a:br>
              <a:rPr lang="tr-TR" sz="2000" b="1" dirty="0">
                <a:ea typeface="Calibri"/>
                <a:cs typeface="Times New Roman"/>
              </a:rPr>
            </a:br>
            <a:r>
              <a:rPr lang="tr-TR" sz="2000" b="1" dirty="0" smtClean="0">
                <a:ea typeface="Calibri"/>
                <a:cs typeface="Times New Roman"/>
              </a:rPr>
              <a:t/>
            </a:r>
            <a:br>
              <a:rPr lang="tr-TR" sz="2000" b="1" dirty="0" smtClean="0">
                <a:ea typeface="Calibri"/>
                <a:cs typeface="Times New Roman"/>
              </a:rPr>
            </a:br>
            <a:r>
              <a:rPr lang="tr-TR" sz="2000" b="1" dirty="0">
                <a:ea typeface="Calibri"/>
                <a:cs typeface="Times New Roman"/>
              </a:rPr>
              <a:t/>
            </a:r>
            <a:br>
              <a:rPr lang="tr-TR" sz="2000" b="1" dirty="0">
                <a:ea typeface="Calibri"/>
                <a:cs typeface="Times New Roman"/>
              </a:rPr>
            </a:br>
            <a:r>
              <a:rPr lang="tr-TR" b="1" dirty="0" smtClean="0"/>
              <a:t>TÜRKİYE’DE </a:t>
            </a:r>
            <a:r>
              <a:rPr lang="tr-TR" b="1" dirty="0"/>
              <a:t>SÜT SEKTÖRÜ </a:t>
            </a:r>
            <a:br>
              <a:rPr lang="tr-TR" b="1" dirty="0"/>
            </a:br>
            <a:r>
              <a:rPr lang="tr-TR" dirty="0">
                <a:ea typeface="Calibri"/>
                <a:cs typeface="Times New Roman"/>
              </a:rPr>
              <a:t/>
            </a:r>
            <a:br>
              <a:rPr lang="tr-TR" dirty="0">
                <a:ea typeface="Calibri"/>
                <a:cs typeface="Times New Roman"/>
              </a:rPr>
            </a:br>
            <a:endParaRPr lang="tr-TR" dirty="0"/>
          </a:p>
        </p:txBody>
      </p:sp>
      <p:sp>
        <p:nvSpPr>
          <p:cNvPr id="3" name="İçerik Yer Tutucusu 2"/>
          <p:cNvSpPr>
            <a:spLocks noGrp="1"/>
          </p:cNvSpPr>
          <p:nvPr>
            <p:ph idx="1"/>
          </p:nvPr>
        </p:nvSpPr>
        <p:spPr>
          <a:xfrm>
            <a:off x="0" y="1556792"/>
            <a:ext cx="9144000" cy="4277072"/>
          </a:xfrm>
        </p:spPr>
        <p:txBody>
          <a:bodyPr/>
          <a:lstStyle/>
          <a:p>
            <a:pPr marL="0" indent="0" algn="ctr">
              <a:buNone/>
            </a:pPr>
            <a:endParaRPr lang="tr-TR" sz="4800" b="1" dirty="0" smtClean="0"/>
          </a:p>
          <a:p>
            <a:pPr marL="0" indent="0" algn="ctr">
              <a:buNone/>
            </a:pPr>
            <a:endParaRPr lang="tr-TR" b="1" dirty="0" smtClean="0"/>
          </a:p>
          <a:p>
            <a:pPr marL="0" indent="0" algn="ctr">
              <a:buNone/>
            </a:pPr>
            <a:endParaRPr lang="tr-TR" b="1" dirty="0" smtClean="0"/>
          </a:p>
          <a:p>
            <a:pPr marL="0" indent="0" algn="ctr">
              <a:buNone/>
            </a:pPr>
            <a:endParaRPr lang="tr-TR" sz="4800" b="1"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4535" y="5318423"/>
            <a:ext cx="2427288" cy="1539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Başlık 1"/>
          <p:cNvSpPr txBox="1">
            <a:spLocks/>
          </p:cNvSpPr>
          <p:nvPr/>
        </p:nvSpPr>
        <p:spPr bwMode="auto">
          <a:xfrm>
            <a:off x="683568" y="5603484"/>
            <a:ext cx="6552728" cy="9694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115000"/>
              </a:lnSpc>
              <a:spcBef>
                <a:spcPct val="20000"/>
              </a:spcBef>
              <a:spcAft>
                <a:spcPts val="1000"/>
              </a:spcAft>
            </a:pPr>
            <a:r>
              <a:rPr lang="tr-TR" sz="2000" b="1" dirty="0" smtClean="0">
                <a:solidFill>
                  <a:prstClr val="black"/>
                </a:solidFill>
                <a:ea typeface="Calibri"/>
                <a:cs typeface="Times New Roman"/>
              </a:rPr>
              <a:t/>
            </a:r>
            <a:br>
              <a:rPr lang="tr-TR" sz="2000" b="1" dirty="0" smtClean="0">
                <a:solidFill>
                  <a:prstClr val="black"/>
                </a:solidFill>
                <a:ea typeface="Calibri"/>
                <a:cs typeface="Times New Roman"/>
              </a:rPr>
            </a:br>
            <a:r>
              <a:rPr lang="tr-TR" sz="2000" b="1" dirty="0" smtClean="0">
                <a:solidFill>
                  <a:prstClr val="black"/>
                </a:solidFill>
                <a:ea typeface="Calibri"/>
                <a:cs typeface="Times New Roman"/>
              </a:rPr>
              <a:t/>
            </a:r>
            <a:br>
              <a:rPr lang="tr-TR" sz="2000" b="1" dirty="0" smtClean="0">
                <a:solidFill>
                  <a:prstClr val="black"/>
                </a:solidFill>
                <a:ea typeface="Calibri"/>
                <a:cs typeface="Times New Roman"/>
              </a:rPr>
            </a:br>
            <a:r>
              <a:rPr lang="tr-TR" sz="2000" b="1" dirty="0" smtClean="0">
                <a:solidFill>
                  <a:prstClr val="black"/>
                </a:solidFill>
                <a:ea typeface="Calibri"/>
                <a:cs typeface="Times New Roman"/>
              </a:rPr>
              <a:t>		</a:t>
            </a:r>
            <a:endParaRPr lang="tr-TR" dirty="0">
              <a:solidFill>
                <a:prstClr val="black"/>
              </a:solidFill>
            </a:endParaRPr>
          </a:p>
        </p:txBody>
      </p:sp>
      <p:sp>
        <p:nvSpPr>
          <p:cNvPr id="7" name="Dikdörtgen 6"/>
          <p:cNvSpPr/>
          <p:nvPr/>
        </p:nvSpPr>
        <p:spPr>
          <a:xfrm>
            <a:off x="683568" y="1494521"/>
            <a:ext cx="8406913" cy="3416320"/>
          </a:xfrm>
          <a:prstGeom prst="rect">
            <a:avLst/>
          </a:prstGeom>
        </p:spPr>
        <p:txBody>
          <a:bodyPr wrap="square">
            <a:spAutoFit/>
          </a:bodyPr>
          <a:lstStyle/>
          <a:p>
            <a:r>
              <a:rPr lang="tr-TR" sz="5400" dirty="0" smtClean="0">
                <a:solidFill>
                  <a:prstClr val="black"/>
                </a:solidFill>
                <a:latin typeface="Calibri"/>
              </a:rPr>
              <a:t>Türkiye </a:t>
            </a:r>
            <a:r>
              <a:rPr lang="tr-TR" sz="5400" dirty="0">
                <a:solidFill>
                  <a:prstClr val="black"/>
                </a:solidFill>
                <a:latin typeface="Calibri"/>
              </a:rPr>
              <a:t>Süt ve Süt Ürünlerinin AB Pazarına Girişinin Desteklenmesi </a:t>
            </a:r>
            <a:r>
              <a:rPr lang="tr-TR" sz="5400" dirty="0" smtClean="0">
                <a:solidFill>
                  <a:prstClr val="black"/>
                </a:solidFill>
                <a:latin typeface="Calibri"/>
              </a:rPr>
              <a:t>Projesi (2010-2013)</a:t>
            </a:r>
            <a:endParaRPr lang="tr-TR" dirty="0">
              <a:solidFill>
                <a:prstClr val="black"/>
              </a:solidFill>
            </a:endParaRPr>
          </a:p>
        </p:txBody>
      </p:sp>
      <p:sp>
        <p:nvSpPr>
          <p:cNvPr id="8" name="İçerik Yer Tutucusu 2"/>
          <p:cNvSpPr txBox="1">
            <a:spLocks/>
          </p:cNvSpPr>
          <p:nvPr/>
        </p:nvSpPr>
        <p:spPr bwMode="auto">
          <a:xfrm>
            <a:off x="0" y="0"/>
            <a:ext cx="9161822" cy="1412776"/>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eaLnBrk="1" hangingPunct="1">
              <a:lnSpc>
                <a:spcPct val="115000"/>
              </a:lnSpc>
              <a:spcAft>
                <a:spcPts val="1000"/>
              </a:spcAft>
              <a:buNone/>
            </a:pPr>
            <a:r>
              <a:rPr lang="tr-TR" sz="4000" dirty="0" smtClean="0">
                <a:solidFill>
                  <a:prstClr val="white"/>
                </a:solidFill>
              </a:rPr>
              <a:t> </a:t>
            </a:r>
            <a:r>
              <a:rPr lang="tr-TR" sz="5400" b="1" dirty="0" smtClean="0">
                <a:solidFill>
                  <a:prstClr val="white"/>
                </a:solidFill>
              </a:rPr>
              <a:t>TÜRKİYE SÜT SEKTÖRÜ</a:t>
            </a:r>
            <a:endParaRPr lang="tr-TR" sz="5400" b="1" dirty="0">
              <a:solidFill>
                <a:prstClr val="white"/>
              </a:solidFill>
            </a:endParaRPr>
          </a:p>
          <a:p>
            <a:pPr marL="0" indent="0" algn="ctr">
              <a:buFont typeface="Arial" charset="0"/>
              <a:buNone/>
            </a:pPr>
            <a:endParaRPr lang="tr-TR" sz="4400" b="1" dirty="0" smtClean="0">
              <a:solidFill>
                <a:prstClr val="black"/>
              </a:solidFill>
            </a:endParaRPr>
          </a:p>
        </p:txBody>
      </p:sp>
    </p:spTree>
    <p:extLst>
      <p:ext uri="{BB962C8B-B14F-4D97-AF65-F5344CB8AC3E}">
        <p14:creationId xmlns:p14="http://schemas.microsoft.com/office/powerpoint/2010/main" val="23653158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373886"/>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hangingPunct="0"/>
            <a:r>
              <a:rPr lang="tr-TR" sz="3600" b="1" dirty="0" smtClean="0">
                <a:solidFill>
                  <a:srgbClr val="00B050"/>
                </a:solidFill>
                <a:latin typeface="Times New Roman" pitchFamily="18" charset="0"/>
                <a:ea typeface="Times New Roman" pitchFamily="18" charset="0"/>
                <a:cs typeface="Times New Roman" pitchFamily="18" charset="0"/>
              </a:rPr>
              <a:t>2007-2014 Süt ve Süt Ürünleri Dış Ticareti ($)</a:t>
            </a:r>
            <a:endParaRPr lang="tr-TR" sz="3600" b="1" dirty="0" smtClean="0">
              <a:solidFill>
                <a:srgbClr val="00B050"/>
              </a:solidFill>
              <a:latin typeface="Times New Roman" pitchFamily="18" charset="0"/>
              <a:cs typeface="Times New Roman" pitchFamily="18" charset="0"/>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611" y="5341858"/>
            <a:ext cx="2483389" cy="15161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Başlık 1"/>
          <p:cNvSpPr txBox="1">
            <a:spLocks/>
          </p:cNvSpPr>
          <p:nvPr/>
        </p:nvSpPr>
        <p:spPr bwMode="auto">
          <a:xfrm>
            <a:off x="-17822" y="0"/>
            <a:ext cx="9161822" cy="1020217"/>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Bef>
                <a:spcPct val="20000"/>
              </a:spcBef>
              <a:spcAft>
                <a:spcPts val="1000"/>
              </a:spcAft>
            </a:pPr>
            <a:r>
              <a:rPr lang="tr-TR" sz="4800" dirty="0" smtClean="0">
                <a:solidFill>
                  <a:prstClr val="white"/>
                </a:solidFill>
              </a:rPr>
              <a:t>PEYNİR TEBLİĞİ</a:t>
            </a:r>
            <a:endParaRPr lang="tr-TR" sz="4800" dirty="0">
              <a:solidFill>
                <a:prstClr val="white"/>
              </a:solidFill>
            </a:endParaRPr>
          </a:p>
        </p:txBody>
      </p:sp>
      <p:sp>
        <p:nvSpPr>
          <p:cNvPr id="10" name="2 İçerik Yer Tutucusu"/>
          <p:cNvSpPr>
            <a:spLocks noGrp="1"/>
          </p:cNvSpPr>
          <p:nvPr>
            <p:ph idx="1"/>
          </p:nvPr>
        </p:nvSpPr>
        <p:spPr>
          <a:xfrm>
            <a:off x="-33564" y="1026863"/>
            <a:ext cx="9177563" cy="5105946"/>
          </a:xfrm>
        </p:spPr>
        <p:txBody>
          <a:bodyPr/>
          <a:lstStyle/>
          <a:p>
            <a:pPr>
              <a:lnSpc>
                <a:spcPts val="1200"/>
              </a:lnSpc>
            </a:pPr>
            <a:endParaRPr lang="tr-TR" dirty="0" smtClean="0">
              <a:solidFill>
                <a:srgbClr val="000000"/>
              </a:solidFill>
              <a:latin typeface="Times New Roman" pitchFamily="18" charset="0"/>
              <a:ea typeface="Times New Roman"/>
              <a:cs typeface="Times New Roman" pitchFamily="18" charset="0"/>
            </a:endParaRPr>
          </a:p>
          <a:p>
            <a:pPr>
              <a:lnSpc>
                <a:spcPts val="1200"/>
              </a:lnSpc>
            </a:pPr>
            <a:r>
              <a:rPr lang="tr-TR" dirty="0" smtClean="0">
                <a:solidFill>
                  <a:srgbClr val="000000"/>
                </a:solidFill>
                <a:latin typeface="Times New Roman" pitchFamily="18" charset="0"/>
                <a:ea typeface="Times New Roman"/>
                <a:cs typeface="Times New Roman" pitchFamily="18" charset="0"/>
              </a:rPr>
              <a:t>Peynirlerin etiketinde ‘köy peyniri’, ‘geleneksel </a:t>
            </a:r>
          </a:p>
          <a:p>
            <a:pPr marL="0" indent="0">
              <a:lnSpc>
                <a:spcPts val="1200"/>
              </a:lnSpc>
              <a:buNone/>
            </a:pPr>
            <a:endParaRPr lang="tr-TR" dirty="0" smtClean="0">
              <a:solidFill>
                <a:srgbClr val="000000"/>
              </a:solidFill>
              <a:latin typeface="Times New Roman" pitchFamily="18" charset="0"/>
              <a:ea typeface="Times New Roman"/>
              <a:cs typeface="Times New Roman" pitchFamily="18" charset="0"/>
            </a:endParaRPr>
          </a:p>
          <a:p>
            <a:pPr marL="0" indent="0">
              <a:lnSpc>
                <a:spcPts val="1200"/>
              </a:lnSpc>
              <a:buNone/>
            </a:pPr>
            <a:r>
              <a:rPr lang="tr-TR" dirty="0">
                <a:solidFill>
                  <a:srgbClr val="000000"/>
                </a:solidFill>
                <a:latin typeface="Times New Roman" pitchFamily="18" charset="0"/>
                <a:ea typeface="Times New Roman"/>
                <a:cs typeface="Times New Roman" pitchFamily="18" charset="0"/>
              </a:rPr>
              <a:t> </a:t>
            </a:r>
            <a:r>
              <a:rPr lang="tr-TR" dirty="0" smtClean="0">
                <a:solidFill>
                  <a:srgbClr val="000000"/>
                </a:solidFill>
                <a:latin typeface="Times New Roman" pitchFamily="18" charset="0"/>
                <a:ea typeface="Times New Roman"/>
                <a:cs typeface="Times New Roman" pitchFamily="18" charset="0"/>
              </a:rPr>
              <a:t>   Peynir’, ‘doğal peynir’, ‘çiftlik peyniri’ gibi ifadeler</a:t>
            </a:r>
          </a:p>
          <a:p>
            <a:pPr marL="0" indent="0">
              <a:lnSpc>
                <a:spcPts val="1200"/>
              </a:lnSpc>
              <a:buNone/>
            </a:pPr>
            <a:endParaRPr lang="tr-TR" dirty="0">
              <a:solidFill>
                <a:srgbClr val="000000"/>
              </a:solidFill>
              <a:latin typeface="Times New Roman" pitchFamily="18" charset="0"/>
              <a:ea typeface="Times New Roman"/>
              <a:cs typeface="Times New Roman" pitchFamily="18" charset="0"/>
            </a:endParaRPr>
          </a:p>
          <a:p>
            <a:pPr marL="0" indent="0">
              <a:lnSpc>
                <a:spcPts val="1200"/>
              </a:lnSpc>
              <a:buNone/>
            </a:pPr>
            <a:r>
              <a:rPr lang="tr-TR" dirty="0" smtClean="0">
                <a:solidFill>
                  <a:srgbClr val="000000"/>
                </a:solidFill>
                <a:latin typeface="Times New Roman" pitchFamily="18" charset="0"/>
                <a:ea typeface="Times New Roman"/>
                <a:cs typeface="Times New Roman" pitchFamily="18" charset="0"/>
              </a:rPr>
              <a:t> kullanılamayacaktır.</a:t>
            </a:r>
          </a:p>
          <a:p>
            <a:pPr marL="0" indent="0">
              <a:lnSpc>
                <a:spcPts val="1200"/>
              </a:lnSpc>
              <a:buNone/>
            </a:pPr>
            <a:endParaRPr lang="tr-TR" dirty="0" smtClean="0">
              <a:solidFill>
                <a:srgbClr val="000000"/>
              </a:solidFill>
              <a:latin typeface="Times New Roman" pitchFamily="18" charset="0"/>
              <a:ea typeface="Times New Roman"/>
              <a:cs typeface="Times New Roman" pitchFamily="18" charset="0"/>
            </a:endParaRPr>
          </a:p>
          <a:p>
            <a:pPr>
              <a:lnSpc>
                <a:spcPts val="1200"/>
              </a:lnSpc>
            </a:pPr>
            <a:endParaRPr lang="tr-TR" dirty="0" smtClean="0">
              <a:solidFill>
                <a:srgbClr val="00B0F0"/>
              </a:solidFill>
              <a:latin typeface="Times New Roman" pitchFamily="18" charset="0"/>
              <a:ea typeface="Times New Roman"/>
              <a:cs typeface="Times New Roman" pitchFamily="18" charset="0"/>
            </a:endParaRPr>
          </a:p>
          <a:p>
            <a:pPr>
              <a:lnSpc>
                <a:spcPts val="1200"/>
              </a:lnSpc>
            </a:pPr>
            <a:r>
              <a:rPr lang="tr-TR" dirty="0" smtClean="0">
                <a:solidFill>
                  <a:srgbClr val="00B0F0"/>
                </a:solidFill>
                <a:latin typeface="Times New Roman" pitchFamily="18" charset="0"/>
                <a:ea typeface="Times New Roman"/>
                <a:cs typeface="Times New Roman" pitchFamily="18" charset="0"/>
              </a:rPr>
              <a:t>Kaşar peyniri üretiminde </a:t>
            </a:r>
            <a:r>
              <a:rPr lang="tr-TR" dirty="0" err="1" smtClean="0">
                <a:solidFill>
                  <a:srgbClr val="00B0F0"/>
                </a:solidFill>
                <a:latin typeface="Times New Roman" pitchFamily="18" charset="0"/>
                <a:ea typeface="Times New Roman"/>
                <a:cs typeface="Times New Roman" pitchFamily="18" charset="0"/>
              </a:rPr>
              <a:t>emülsifiye</a:t>
            </a:r>
            <a:r>
              <a:rPr lang="tr-TR" dirty="0" smtClean="0">
                <a:solidFill>
                  <a:srgbClr val="00B0F0"/>
                </a:solidFill>
                <a:latin typeface="Times New Roman" pitchFamily="18" charset="0"/>
                <a:ea typeface="Times New Roman"/>
                <a:cs typeface="Times New Roman" pitchFamily="18" charset="0"/>
              </a:rPr>
              <a:t> edici tuz</a:t>
            </a:r>
          </a:p>
          <a:p>
            <a:pPr>
              <a:lnSpc>
                <a:spcPts val="1200"/>
              </a:lnSpc>
            </a:pPr>
            <a:endParaRPr lang="tr-TR" dirty="0" smtClean="0">
              <a:solidFill>
                <a:srgbClr val="00B0F0"/>
              </a:solidFill>
              <a:latin typeface="Times New Roman" pitchFamily="18" charset="0"/>
              <a:ea typeface="Times New Roman"/>
              <a:cs typeface="Times New Roman" pitchFamily="18" charset="0"/>
            </a:endParaRPr>
          </a:p>
          <a:p>
            <a:pPr marL="0" indent="0">
              <a:lnSpc>
                <a:spcPts val="1200"/>
              </a:lnSpc>
              <a:spcAft>
                <a:spcPts val="1000"/>
              </a:spcAft>
              <a:buNone/>
            </a:pPr>
            <a:r>
              <a:rPr lang="tr-TR" dirty="0" smtClean="0">
                <a:solidFill>
                  <a:srgbClr val="00B0F0"/>
                </a:solidFill>
                <a:latin typeface="Times New Roman" pitchFamily="18" charset="0"/>
                <a:ea typeface="Times New Roman"/>
                <a:cs typeface="Times New Roman" pitchFamily="18" charset="0"/>
              </a:rPr>
              <a:t>    kullanılmayacaktır</a:t>
            </a:r>
            <a:r>
              <a:rPr lang="tr-TR" dirty="0" smtClean="0">
                <a:solidFill>
                  <a:srgbClr val="000000"/>
                </a:solidFill>
                <a:latin typeface="Times New Roman" pitchFamily="18" charset="0"/>
                <a:ea typeface="Times New Roman"/>
                <a:cs typeface="Times New Roman" pitchFamily="18" charset="0"/>
              </a:rPr>
              <a:t>.</a:t>
            </a:r>
          </a:p>
          <a:p>
            <a:pPr marL="0" indent="0">
              <a:lnSpc>
                <a:spcPts val="1200"/>
              </a:lnSpc>
              <a:spcAft>
                <a:spcPts val="1000"/>
              </a:spcAft>
              <a:buNone/>
            </a:pPr>
            <a:endParaRPr lang="tr-TR" dirty="0" smtClean="0">
              <a:solidFill>
                <a:srgbClr val="000000"/>
              </a:solidFill>
              <a:latin typeface="Times New Roman" pitchFamily="18" charset="0"/>
              <a:ea typeface="Times New Roman"/>
              <a:cs typeface="Times New Roman" pitchFamily="18" charset="0"/>
            </a:endParaRPr>
          </a:p>
          <a:p>
            <a:pPr>
              <a:lnSpc>
                <a:spcPts val="1200"/>
              </a:lnSpc>
              <a:spcAft>
                <a:spcPts val="1000"/>
              </a:spcAft>
            </a:pPr>
            <a:r>
              <a:rPr lang="tr-TR" dirty="0" smtClean="0">
                <a:solidFill>
                  <a:srgbClr val="000000"/>
                </a:solidFill>
                <a:latin typeface="Times New Roman" pitchFamily="18" charset="0"/>
                <a:ea typeface="Times New Roman"/>
                <a:cs typeface="Times New Roman" pitchFamily="18" charset="0"/>
              </a:rPr>
              <a:t>Küf kültürleri ile olgunlaştırılarak üretilen</a:t>
            </a:r>
          </a:p>
          <a:p>
            <a:pPr marL="0" indent="0">
              <a:lnSpc>
                <a:spcPts val="1200"/>
              </a:lnSpc>
              <a:spcAft>
                <a:spcPts val="1000"/>
              </a:spcAft>
              <a:buNone/>
            </a:pPr>
            <a:r>
              <a:rPr lang="tr-TR" dirty="0" smtClean="0">
                <a:solidFill>
                  <a:srgbClr val="000000"/>
                </a:solidFill>
                <a:latin typeface="Times New Roman" pitchFamily="18" charset="0"/>
                <a:ea typeface="Times New Roman"/>
                <a:cs typeface="Times New Roman" pitchFamily="18" charset="0"/>
              </a:rPr>
              <a:t>    peynirlerin etiketinde “….  küf kültürleri </a:t>
            </a:r>
          </a:p>
          <a:p>
            <a:pPr marL="0" indent="0">
              <a:lnSpc>
                <a:spcPts val="1200"/>
              </a:lnSpc>
              <a:spcAft>
                <a:spcPts val="1000"/>
              </a:spcAft>
              <a:buNone/>
            </a:pPr>
            <a:r>
              <a:rPr lang="tr-TR" dirty="0" smtClean="0">
                <a:solidFill>
                  <a:srgbClr val="000000"/>
                </a:solidFill>
                <a:latin typeface="Times New Roman" pitchFamily="18" charset="0"/>
                <a:ea typeface="Times New Roman"/>
                <a:cs typeface="Times New Roman" pitchFamily="18" charset="0"/>
              </a:rPr>
              <a:t>    kullanılarak olgunlaştırılmıştır.” ibaresi yer </a:t>
            </a:r>
          </a:p>
          <a:p>
            <a:pPr marL="0" indent="0">
              <a:lnSpc>
                <a:spcPts val="1200"/>
              </a:lnSpc>
              <a:spcAft>
                <a:spcPts val="1000"/>
              </a:spcAft>
              <a:buNone/>
            </a:pPr>
            <a:r>
              <a:rPr lang="tr-TR" dirty="0">
                <a:solidFill>
                  <a:srgbClr val="000000"/>
                </a:solidFill>
                <a:latin typeface="Times New Roman" pitchFamily="18" charset="0"/>
                <a:ea typeface="Times New Roman"/>
                <a:cs typeface="Times New Roman" pitchFamily="18" charset="0"/>
              </a:rPr>
              <a:t> </a:t>
            </a:r>
            <a:r>
              <a:rPr lang="tr-TR" dirty="0" smtClean="0">
                <a:solidFill>
                  <a:srgbClr val="000000"/>
                </a:solidFill>
                <a:latin typeface="Times New Roman" pitchFamily="18" charset="0"/>
                <a:ea typeface="Times New Roman"/>
                <a:cs typeface="Times New Roman" pitchFamily="18" charset="0"/>
              </a:rPr>
              <a:t>   alacaktır.</a:t>
            </a:r>
            <a:endParaRPr lang="tr-TR" dirty="0" smtClean="0">
              <a:latin typeface="Times New Roman" pitchFamily="18" charset="0"/>
              <a:ea typeface="Calibri"/>
              <a:cs typeface="Times New Roman" pitchFamily="18" charset="0"/>
            </a:endParaRPr>
          </a:p>
          <a:p>
            <a:pPr marL="0" indent="0">
              <a:lnSpc>
                <a:spcPts val="1200"/>
              </a:lnSpc>
              <a:buNone/>
            </a:pPr>
            <a:endParaRPr lang="tr-TR" sz="4800" dirty="0">
              <a:latin typeface="Times New Roman"/>
              <a:ea typeface="Times New Roman"/>
            </a:endParaRPr>
          </a:p>
          <a:p>
            <a:pPr algn="just"/>
            <a:endParaRPr lang="tr-TR" dirty="0" smtClean="0">
              <a:solidFill>
                <a:srgbClr val="00B0F0"/>
              </a:solidFill>
            </a:endParaRPr>
          </a:p>
          <a:p>
            <a:pPr marL="0" indent="0" algn="just">
              <a:buNone/>
            </a:pPr>
            <a:r>
              <a:rPr lang="tr-TR" dirty="0" smtClean="0">
                <a:solidFill>
                  <a:srgbClr val="000000"/>
                </a:solidFill>
                <a:latin typeface="Times New Roman"/>
                <a:ea typeface="Times New Roman"/>
              </a:rPr>
              <a:t>.</a:t>
            </a:r>
          </a:p>
          <a:p>
            <a:pPr indent="0">
              <a:lnSpc>
                <a:spcPts val="1200"/>
              </a:lnSpc>
              <a:buNone/>
            </a:pPr>
            <a:endParaRPr lang="tr-TR" dirty="0">
              <a:solidFill>
                <a:srgbClr val="000000"/>
              </a:solidFill>
              <a:latin typeface="Times New Roman"/>
              <a:ea typeface="Times New Roman"/>
            </a:endParaRPr>
          </a:p>
          <a:p>
            <a:pPr indent="0">
              <a:lnSpc>
                <a:spcPts val="1200"/>
              </a:lnSpc>
              <a:buNone/>
            </a:pPr>
            <a:endParaRPr lang="tr-TR" dirty="0" smtClean="0">
              <a:solidFill>
                <a:srgbClr val="000000"/>
              </a:solidFill>
              <a:latin typeface="Times New Roman"/>
              <a:ea typeface="Times New Roman"/>
            </a:endParaRPr>
          </a:p>
          <a:p>
            <a:pPr indent="0">
              <a:lnSpc>
                <a:spcPts val="1200"/>
              </a:lnSpc>
              <a:buNone/>
            </a:pPr>
            <a:endParaRPr lang="tr-TR" dirty="0">
              <a:solidFill>
                <a:srgbClr val="000000"/>
              </a:solidFill>
              <a:latin typeface="Times New Roman"/>
              <a:ea typeface="Times New Roman"/>
            </a:endParaRPr>
          </a:p>
          <a:p>
            <a:pPr marL="0" indent="0" algn="just">
              <a:buNone/>
            </a:pPr>
            <a:endParaRPr lang="tr-TR" dirty="0" smtClean="0">
              <a:latin typeface="Arial"/>
              <a:ea typeface="Times New Roman"/>
            </a:endParaRPr>
          </a:p>
        </p:txBody>
      </p:sp>
      <p:pic>
        <p:nvPicPr>
          <p:cNvPr id="7" name="Picture 2" descr="http://3.bp.blogspot.com/-FXlNGjx5tjU/UExINLeVnrI/AAAAAAAAA60/uq2w_b5ZhK8/s1600/kasar.jpg"/>
          <p:cNvPicPr>
            <a:picLocks noChangeAspect="1" noChangeArrowheads="1"/>
          </p:cNvPicPr>
          <p:nvPr/>
        </p:nvPicPr>
        <p:blipFill>
          <a:blip r:embed="rId3" cstate="print"/>
          <a:srcRect/>
          <a:stretch>
            <a:fillRect/>
          </a:stretch>
        </p:blipFill>
        <p:spPr bwMode="auto">
          <a:xfrm>
            <a:off x="3143250" y="5341858"/>
            <a:ext cx="2857500" cy="1516142"/>
          </a:xfrm>
          <a:prstGeom prst="rect">
            <a:avLst/>
          </a:prstGeom>
          <a:noFill/>
        </p:spPr>
      </p:pic>
      <p:sp>
        <p:nvSpPr>
          <p:cNvPr id="9" name="İçerik Yer Tutucusu 2"/>
          <p:cNvSpPr txBox="1">
            <a:spLocks/>
          </p:cNvSpPr>
          <p:nvPr/>
        </p:nvSpPr>
        <p:spPr bwMode="auto">
          <a:xfrm>
            <a:off x="-52052" y="0"/>
            <a:ext cx="9196052" cy="1020217"/>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tr-TR" sz="6000" b="1" dirty="0" smtClean="0">
                <a:solidFill>
                  <a:prstClr val="white"/>
                </a:solidFill>
              </a:rPr>
              <a:t>PEYNİR TEBLİĞİ</a:t>
            </a:r>
          </a:p>
          <a:p>
            <a:pPr marL="0" indent="0" algn="ctr">
              <a:buFont typeface="Arial" charset="0"/>
              <a:buNone/>
            </a:pPr>
            <a:endParaRPr lang="tr-TR" sz="4400" b="1" dirty="0" smtClean="0">
              <a:solidFill>
                <a:prstClr val="black"/>
              </a:solidFill>
            </a:endParaRPr>
          </a:p>
        </p:txBody>
      </p:sp>
    </p:spTree>
    <p:extLst>
      <p:ext uri="{BB962C8B-B14F-4D97-AF65-F5344CB8AC3E}">
        <p14:creationId xmlns:p14="http://schemas.microsoft.com/office/powerpoint/2010/main" val="1209133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373886"/>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hangingPunct="0"/>
            <a:r>
              <a:rPr lang="tr-TR" sz="3600" b="1" dirty="0" smtClean="0">
                <a:solidFill>
                  <a:srgbClr val="00B050"/>
                </a:solidFill>
                <a:latin typeface="Times New Roman" pitchFamily="18" charset="0"/>
                <a:ea typeface="Times New Roman" pitchFamily="18" charset="0"/>
                <a:cs typeface="Times New Roman" pitchFamily="18" charset="0"/>
              </a:rPr>
              <a:t>2007-2014 Süt ve Süt Ürünleri Dış Ticareti ($)</a:t>
            </a:r>
            <a:endParaRPr lang="tr-TR" sz="3600" b="1" dirty="0" smtClean="0">
              <a:solidFill>
                <a:srgbClr val="00B050"/>
              </a:solidFill>
              <a:latin typeface="Times New Roman" pitchFamily="18" charset="0"/>
              <a:cs typeface="Times New Roman" pitchFamily="18" charset="0"/>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611" y="5341858"/>
            <a:ext cx="2483389" cy="15161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Başlık 1"/>
          <p:cNvSpPr txBox="1">
            <a:spLocks/>
          </p:cNvSpPr>
          <p:nvPr/>
        </p:nvSpPr>
        <p:spPr bwMode="auto">
          <a:xfrm>
            <a:off x="-17822" y="0"/>
            <a:ext cx="9161822" cy="1020217"/>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Bef>
                <a:spcPct val="20000"/>
              </a:spcBef>
              <a:spcAft>
                <a:spcPts val="1000"/>
              </a:spcAft>
            </a:pPr>
            <a:r>
              <a:rPr lang="tr-TR" sz="4800" dirty="0" smtClean="0">
                <a:solidFill>
                  <a:prstClr val="white"/>
                </a:solidFill>
              </a:rPr>
              <a:t>PEYNİR TEBLİĞİ</a:t>
            </a:r>
            <a:endParaRPr lang="tr-TR" sz="4800" dirty="0">
              <a:solidFill>
                <a:prstClr val="white"/>
              </a:solidFill>
            </a:endParaRPr>
          </a:p>
        </p:txBody>
      </p:sp>
      <p:sp>
        <p:nvSpPr>
          <p:cNvPr id="10" name="2 İçerik Yer Tutucusu"/>
          <p:cNvSpPr>
            <a:spLocks noGrp="1"/>
          </p:cNvSpPr>
          <p:nvPr>
            <p:ph idx="1"/>
          </p:nvPr>
        </p:nvSpPr>
        <p:spPr>
          <a:xfrm>
            <a:off x="-33564" y="1026863"/>
            <a:ext cx="9177563" cy="5105946"/>
          </a:xfrm>
        </p:spPr>
        <p:txBody>
          <a:bodyPr/>
          <a:lstStyle/>
          <a:p>
            <a:pPr algn="just"/>
            <a:r>
              <a:rPr lang="tr-TR" sz="3600" b="1" dirty="0" smtClean="0"/>
              <a:t>Prosesinde pastörizasyona eşdeğer bir ısıl işlem bulunmayan </a:t>
            </a:r>
            <a:r>
              <a:rPr lang="tr-TR" sz="3600" b="1" dirty="0" smtClean="0">
                <a:ea typeface="Calibri"/>
                <a:cs typeface="Times New Roman"/>
              </a:rPr>
              <a:t>çiğ sütten veya </a:t>
            </a:r>
            <a:r>
              <a:rPr lang="tr-TR" sz="3600" b="1" dirty="0" err="1" smtClean="0">
                <a:ea typeface="Calibri"/>
                <a:cs typeface="Times New Roman"/>
              </a:rPr>
              <a:t>termizasyon</a:t>
            </a:r>
            <a:r>
              <a:rPr lang="tr-TR" sz="3600" b="1" dirty="0" smtClean="0">
                <a:ea typeface="Calibri"/>
                <a:cs typeface="Times New Roman"/>
              </a:rPr>
              <a:t> işlemi </a:t>
            </a:r>
            <a:r>
              <a:rPr lang="tr-TR" sz="3600" b="1" dirty="0">
                <a:ea typeface="Calibri"/>
                <a:cs typeface="Times New Roman"/>
              </a:rPr>
              <a:t>uygulanan sütlerden üretilen ve telemesi haşlanmamış peynirlerin etiketlerinde “çiğ sütten üretilmiştir” ibaresi </a:t>
            </a:r>
            <a:r>
              <a:rPr lang="tr-TR" sz="3600" b="1" dirty="0" smtClean="0">
                <a:ea typeface="Calibri"/>
                <a:cs typeface="Times New Roman"/>
              </a:rPr>
              <a:t>en </a:t>
            </a:r>
            <a:r>
              <a:rPr lang="tr-TR" sz="3600" b="1" dirty="0">
                <a:ea typeface="Calibri"/>
                <a:cs typeface="Times New Roman"/>
              </a:rPr>
              <a:t>az 3 mm olduğu punto büyüklüğündeki karakterler kullanılarak </a:t>
            </a:r>
            <a:r>
              <a:rPr lang="tr-TR" sz="3600" b="1" dirty="0" smtClean="0">
                <a:ea typeface="Calibri"/>
                <a:cs typeface="Times New Roman"/>
              </a:rPr>
              <a:t>yazılacaktır.</a:t>
            </a:r>
            <a:endParaRPr lang="tr-TR" sz="3600" b="1" dirty="0" smtClean="0">
              <a:latin typeface="Arial"/>
              <a:ea typeface="Times New Roman"/>
            </a:endParaRPr>
          </a:p>
        </p:txBody>
      </p:sp>
      <p:sp>
        <p:nvSpPr>
          <p:cNvPr id="7" name="İçerik Yer Tutucusu 2"/>
          <p:cNvSpPr txBox="1">
            <a:spLocks/>
          </p:cNvSpPr>
          <p:nvPr/>
        </p:nvSpPr>
        <p:spPr bwMode="auto">
          <a:xfrm>
            <a:off x="-52052" y="0"/>
            <a:ext cx="9196052" cy="1020217"/>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tr-TR" sz="6000" b="1" dirty="0" smtClean="0">
                <a:solidFill>
                  <a:prstClr val="white"/>
                </a:solidFill>
              </a:rPr>
              <a:t>PEYNİR TEBLİĞİ</a:t>
            </a:r>
          </a:p>
          <a:p>
            <a:pPr marL="0" indent="0" algn="ctr">
              <a:buFont typeface="Arial" charset="0"/>
              <a:buNone/>
            </a:pPr>
            <a:endParaRPr lang="tr-TR" sz="4400" b="1" dirty="0" smtClean="0">
              <a:solidFill>
                <a:prstClr val="black"/>
              </a:solidFill>
            </a:endParaRPr>
          </a:p>
        </p:txBody>
      </p:sp>
    </p:spTree>
    <p:extLst>
      <p:ext uri="{BB962C8B-B14F-4D97-AF65-F5344CB8AC3E}">
        <p14:creationId xmlns:p14="http://schemas.microsoft.com/office/powerpoint/2010/main" val="248029447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373886"/>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hangingPunct="0"/>
            <a:r>
              <a:rPr lang="tr-TR" sz="3600" b="1" dirty="0" smtClean="0">
                <a:solidFill>
                  <a:srgbClr val="00B050"/>
                </a:solidFill>
                <a:latin typeface="Times New Roman" pitchFamily="18" charset="0"/>
                <a:ea typeface="Times New Roman" pitchFamily="18" charset="0"/>
                <a:cs typeface="Times New Roman" pitchFamily="18" charset="0"/>
              </a:rPr>
              <a:t>2007-2014 Süt ve Süt Ürünleri Dış Ticareti ($)</a:t>
            </a:r>
            <a:endParaRPr lang="tr-TR" sz="3600" b="1" dirty="0" smtClean="0">
              <a:solidFill>
                <a:srgbClr val="00B050"/>
              </a:solidFill>
              <a:latin typeface="Times New Roman" pitchFamily="18" charset="0"/>
              <a:cs typeface="Times New Roman" pitchFamily="18" charset="0"/>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611" y="5341858"/>
            <a:ext cx="2483389" cy="15161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Başlık 1"/>
          <p:cNvSpPr txBox="1">
            <a:spLocks/>
          </p:cNvSpPr>
          <p:nvPr/>
        </p:nvSpPr>
        <p:spPr bwMode="auto">
          <a:xfrm>
            <a:off x="-17822" y="0"/>
            <a:ext cx="9161822" cy="1020217"/>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Bef>
                <a:spcPct val="20000"/>
              </a:spcBef>
              <a:spcAft>
                <a:spcPts val="1000"/>
              </a:spcAft>
            </a:pPr>
            <a:r>
              <a:rPr lang="tr-TR" sz="4000" dirty="0">
                <a:latin typeface="Times New Roman"/>
                <a:ea typeface="Times New Roman"/>
              </a:rPr>
              <a:t>Sertlik </a:t>
            </a:r>
            <a:r>
              <a:rPr lang="tr-TR" sz="4000" dirty="0" smtClean="0">
                <a:latin typeface="Times New Roman"/>
                <a:ea typeface="Times New Roman"/>
              </a:rPr>
              <a:t>Derecesine Göre Peynirlerin Sınıflandırılması</a:t>
            </a:r>
            <a:endParaRPr lang="tr-TR" sz="4000" dirty="0">
              <a:solidFill>
                <a:prstClr val="white"/>
              </a:solidFill>
            </a:endParaRPr>
          </a:p>
        </p:txBody>
      </p:sp>
      <p:graphicFrame>
        <p:nvGraphicFramePr>
          <p:cNvPr id="2" name="İçerik Yer Tutucusu 1"/>
          <p:cNvGraphicFramePr>
            <a:graphicFrameLocks noGrp="1"/>
          </p:cNvGraphicFramePr>
          <p:nvPr>
            <p:ph idx="1"/>
            <p:extLst>
              <p:ext uri="{D42A27DB-BD31-4B8C-83A1-F6EECF244321}">
                <p14:modId xmlns:p14="http://schemas.microsoft.com/office/powerpoint/2010/main" val="497038853"/>
              </p:ext>
            </p:extLst>
          </p:nvPr>
        </p:nvGraphicFramePr>
        <p:xfrm>
          <a:off x="-2" y="1124744"/>
          <a:ext cx="9144001" cy="4464498"/>
        </p:xfrm>
        <a:graphic>
          <a:graphicData uri="http://schemas.openxmlformats.org/drawingml/2006/table">
            <a:tbl>
              <a:tblPr firstRow="1" firstCol="1" lastRow="1" lastCol="1" bandRow="1" bandCol="1"/>
              <a:tblGrid>
                <a:gridCol w="3078566"/>
                <a:gridCol w="4540823"/>
                <a:gridCol w="1524612"/>
              </a:tblGrid>
              <a:tr h="1138862">
                <a:tc>
                  <a:txBody>
                    <a:bodyPr/>
                    <a:lstStyle/>
                    <a:p>
                      <a:pPr algn="just">
                        <a:spcAft>
                          <a:spcPts val="0"/>
                        </a:spcAft>
                      </a:pPr>
                      <a:r>
                        <a:rPr lang="tr-TR" sz="2800" b="1" dirty="0">
                          <a:effectLst/>
                          <a:latin typeface="Times New Roman"/>
                          <a:ea typeface="Times New Roman"/>
                        </a:rPr>
                        <a:t>Sertlik derecesine göre</a:t>
                      </a:r>
                      <a:endParaRPr lang="tr-TR" sz="2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2800" b="1" dirty="0">
                          <a:effectLst/>
                          <a:latin typeface="Times New Roman"/>
                          <a:ea typeface="Times New Roman"/>
                        </a:rPr>
                        <a:t>(YPKN) Yağsız peynir kitlesindeki nem oranı (%)</a:t>
                      </a:r>
                      <a:endParaRPr lang="tr-TR" sz="2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2800" b="1">
                          <a:effectLst/>
                          <a:latin typeface="Times New Roman"/>
                          <a:ea typeface="Times New Roman"/>
                        </a:rPr>
                        <a:t>Tolerans</a:t>
                      </a:r>
                      <a:endParaRPr lang="tr-TR" sz="2800">
                        <a:effectLst/>
                        <a:latin typeface="Times New Roman"/>
                        <a:ea typeface="Times New Roman"/>
                      </a:endParaRPr>
                    </a:p>
                    <a:p>
                      <a:pPr algn="just">
                        <a:spcAft>
                          <a:spcPts val="0"/>
                        </a:spcAft>
                      </a:pPr>
                      <a:r>
                        <a:rPr lang="tr-TR" sz="2800" b="1">
                          <a:effectLst/>
                          <a:latin typeface="Times New Roman"/>
                          <a:ea typeface="Times New Roman"/>
                        </a:rPr>
                        <a:t>(%)</a:t>
                      </a:r>
                      <a:endParaRPr lang="tr-TR"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0154">
                <a:tc>
                  <a:txBody>
                    <a:bodyPr/>
                    <a:lstStyle/>
                    <a:p>
                      <a:pPr algn="just">
                        <a:spcAft>
                          <a:spcPts val="0"/>
                        </a:spcAft>
                      </a:pPr>
                      <a:r>
                        <a:rPr lang="tr-TR" sz="2800" b="1">
                          <a:effectLst/>
                          <a:latin typeface="Times New Roman"/>
                          <a:ea typeface="Times New Roman"/>
                        </a:rPr>
                        <a:t>Ekstra sert </a:t>
                      </a:r>
                      <a:endParaRPr lang="tr-TR"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tr-TR" sz="2800" b="1" dirty="0">
                          <a:effectLst/>
                          <a:latin typeface="Times New Roman"/>
                          <a:ea typeface="Times New Roman"/>
                        </a:rPr>
                        <a:t>&lt;49   </a:t>
                      </a:r>
                      <a:endParaRPr lang="tr-TR" sz="2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5">
                  <a:txBody>
                    <a:bodyPr/>
                    <a:lstStyle/>
                    <a:p>
                      <a:pPr algn="ctr">
                        <a:spcAft>
                          <a:spcPts val="0"/>
                        </a:spcAft>
                      </a:pPr>
                      <a:r>
                        <a:rPr lang="tr-TR" sz="2800" b="1">
                          <a:effectLst/>
                          <a:latin typeface="Times New Roman"/>
                          <a:ea typeface="Times New Roman"/>
                        </a:rPr>
                        <a:t>±2</a:t>
                      </a:r>
                      <a:endParaRPr lang="tr-TR"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642587">
                <a:tc>
                  <a:txBody>
                    <a:bodyPr/>
                    <a:lstStyle/>
                    <a:p>
                      <a:pPr algn="just">
                        <a:spcAft>
                          <a:spcPts val="0"/>
                        </a:spcAft>
                      </a:pPr>
                      <a:r>
                        <a:rPr lang="tr-TR" sz="2800" b="1">
                          <a:effectLst/>
                          <a:latin typeface="Times New Roman"/>
                          <a:ea typeface="Times New Roman"/>
                        </a:rPr>
                        <a:t>Sert </a:t>
                      </a:r>
                      <a:endParaRPr lang="tr-TR"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800" b="1" dirty="0">
                          <a:effectLst/>
                          <a:latin typeface="Times New Roman"/>
                          <a:ea typeface="Times New Roman"/>
                        </a:rPr>
                        <a:t> 49-  57&lt;</a:t>
                      </a:r>
                      <a:endParaRPr lang="tr-TR" sz="2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642587">
                <a:tc>
                  <a:txBody>
                    <a:bodyPr/>
                    <a:lstStyle/>
                    <a:p>
                      <a:pPr algn="just">
                        <a:spcAft>
                          <a:spcPts val="0"/>
                        </a:spcAft>
                      </a:pPr>
                      <a:r>
                        <a:rPr lang="tr-TR" sz="2800" b="1">
                          <a:effectLst/>
                          <a:latin typeface="Times New Roman"/>
                          <a:ea typeface="Times New Roman"/>
                        </a:rPr>
                        <a:t>yarı sert</a:t>
                      </a:r>
                      <a:endParaRPr lang="tr-TR"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tr-TR" sz="2800" b="1" dirty="0">
                          <a:effectLst/>
                          <a:latin typeface="Times New Roman"/>
                          <a:ea typeface="Times New Roman"/>
                        </a:rPr>
                        <a:t>57- 64&lt;</a:t>
                      </a:r>
                      <a:endParaRPr lang="tr-TR" sz="2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vMerge="1">
                  <a:txBody>
                    <a:bodyPr/>
                    <a:lstStyle/>
                    <a:p>
                      <a:endParaRPr lang="tr-TR"/>
                    </a:p>
                  </a:txBody>
                  <a:tcPr/>
                </a:tc>
              </a:tr>
              <a:tr h="680154">
                <a:tc>
                  <a:txBody>
                    <a:bodyPr/>
                    <a:lstStyle/>
                    <a:p>
                      <a:pPr algn="just">
                        <a:spcAft>
                          <a:spcPts val="0"/>
                        </a:spcAft>
                      </a:pPr>
                      <a:r>
                        <a:rPr lang="tr-TR" sz="2800" b="1">
                          <a:effectLst/>
                          <a:latin typeface="Times New Roman"/>
                          <a:ea typeface="Times New Roman"/>
                        </a:rPr>
                        <a:t>Yarı yumuşak</a:t>
                      </a:r>
                      <a:endParaRPr lang="tr-TR"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800" b="1" dirty="0">
                          <a:effectLst/>
                          <a:latin typeface="Times New Roman"/>
                          <a:ea typeface="Times New Roman"/>
                        </a:rPr>
                        <a:t>64-70</a:t>
                      </a:r>
                      <a:endParaRPr lang="tr-TR" sz="2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680154">
                <a:tc>
                  <a:txBody>
                    <a:bodyPr/>
                    <a:lstStyle/>
                    <a:p>
                      <a:pPr algn="just">
                        <a:spcAft>
                          <a:spcPts val="0"/>
                        </a:spcAft>
                      </a:pPr>
                      <a:r>
                        <a:rPr lang="tr-TR" sz="2800" b="1">
                          <a:effectLst/>
                          <a:latin typeface="Times New Roman"/>
                          <a:ea typeface="Times New Roman"/>
                        </a:rPr>
                        <a:t>Yumuşak</a:t>
                      </a:r>
                      <a:endParaRPr lang="tr-TR"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800" b="1" dirty="0">
                          <a:effectLst/>
                          <a:latin typeface="Times New Roman"/>
                          <a:ea typeface="Times New Roman"/>
                        </a:rPr>
                        <a:t>&gt;70</a:t>
                      </a:r>
                      <a:endParaRPr lang="tr-TR" sz="2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bl>
          </a:graphicData>
        </a:graphic>
      </p:graphicFrame>
      <p:sp>
        <p:nvSpPr>
          <p:cNvPr id="7" name="İçerik Yer Tutucusu 2"/>
          <p:cNvSpPr txBox="1">
            <a:spLocks/>
          </p:cNvSpPr>
          <p:nvPr/>
        </p:nvSpPr>
        <p:spPr bwMode="auto">
          <a:xfrm>
            <a:off x="0" y="-12043"/>
            <a:ext cx="9196052" cy="1136787"/>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tr-TR" sz="3600" b="1" dirty="0" smtClean="0">
                <a:solidFill>
                  <a:prstClr val="white"/>
                </a:solidFill>
              </a:rPr>
              <a:t>Sertlik Derecesine Göre Peynirlerin Sınıflandırılması</a:t>
            </a:r>
          </a:p>
          <a:p>
            <a:pPr marL="0" indent="0" algn="ctr">
              <a:buFont typeface="Arial" charset="0"/>
              <a:buNone/>
            </a:pPr>
            <a:endParaRPr lang="tr-TR" sz="4400" b="1" dirty="0" smtClean="0">
              <a:solidFill>
                <a:prstClr val="black"/>
              </a:solidFill>
            </a:endParaRPr>
          </a:p>
        </p:txBody>
      </p:sp>
    </p:spTree>
    <p:extLst>
      <p:ext uri="{BB962C8B-B14F-4D97-AF65-F5344CB8AC3E}">
        <p14:creationId xmlns:p14="http://schemas.microsoft.com/office/powerpoint/2010/main" val="39401152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373886"/>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hangingPunct="0"/>
            <a:r>
              <a:rPr lang="tr-TR" sz="3600" b="1" dirty="0" smtClean="0">
                <a:solidFill>
                  <a:srgbClr val="00B050"/>
                </a:solidFill>
                <a:latin typeface="Times New Roman" pitchFamily="18" charset="0"/>
                <a:ea typeface="Times New Roman" pitchFamily="18" charset="0"/>
                <a:cs typeface="Times New Roman" pitchFamily="18" charset="0"/>
              </a:rPr>
              <a:t>2007-2014 Süt ve Süt Ürünleri Dış Ticareti ($)</a:t>
            </a:r>
            <a:endParaRPr lang="tr-TR" sz="3600" b="1" dirty="0" smtClean="0">
              <a:solidFill>
                <a:srgbClr val="00B050"/>
              </a:solidFill>
              <a:latin typeface="Times New Roman" pitchFamily="18" charset="0"/>
              <a:cs typeface="Times New Roman" pitchFamily="18" charset="0"/>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611" y="5341858"/>
            <a:ext cx="2483389" cy="15161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Başlık 1"/>
          <p:cNvSpPr txBox="1">
            <a:spLocks/>
          </p:cNvSpPr>
          <p:nvPr/>
        </p:nvSpPr>
        <p:spPr bwMode="auto">
          <a:xfrm>
            <a:off x="-17822" y="0"/>
            <a:ext cx="9161822" cy="1020217"/>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Bef>
                <a:spcPct val="20000"/>
              </a:spcBef>
              <a:spcAft>
                <a:spcPts val="1000"/>
              </a:spcAft>
            </a:pPr>
            <a:r>
              <a:rPr lang="tr-TR" sz="3600" dirty="0">
                <a:latin typeface="Times New Roman"/>
                <a:ea typeface="Times New Roman"/>
              </a:rPr>
              <a:t>Olgunlaşma </a:t>
            </a:r>
            <a:r>
              <a:rPr lang="tr-TR" sz="3600" dirty="0" smtClean="0">
                <a:latin typeface="Times New Roman"/>
                <a:ea typeface="Times New Roman"/>
              </a:rPr>
              <a:t>Durumu </a:t>
            </a:r>
            <a:r>
              <a:rPr lang="tr-TR" sz="3600" dirty="0">
                <a:latin typeface="Times New Roman"/>
                <a:ea typeface="Times New Roman"/>
              </a:rPr>
              <a:t>ve </a:t>
            </a:r>
            <a:r>
              <a:rPr lang="tr-TR" sz="3600" dirty="0" smtClean="0">
                <a:latin typeface="Times New Roman"/>
                <a:ea typeface="Times New Roman"/>
              </a:rPr>
              <a:t>Yöntemine Göre Peynirlerin </a:t>
            </a:r>
            <a:r>
              <a:rPr lang="tr-TR" sz="3600" dirty="0">
                <a:latin typeface="Times New Roman"/>
                <a:ea typeface="Times New Roman"/>
              </a:rPr>
              <a:t>S</a:t>
            </a:r>
            <a:r>
              <a:rPr lang="tr-TR" sz="3600" dirty="0" smtClean="0">
                <a:latin typeface="Times New Roman"/>
                <a:ea typeface="Times New Roman"/>
              </a:rPr>
              <a:t>ınıflandırılması</a:t>
            </a:r>
            <a:endParaRPr lang="tr-TR" sz="3600" dirty="0">
              <a:solidFill>
                <a:prstClr val="white"/>
              </a:solidFill>
            </a:endParaRPr>
          </a:p>
        </p:txBody>
      </p:sp>
      <p:graphicFrame>
        <p:nvGraphicFramePr>
          <p:cNvPr id="2" name="İçerik Yer Tutucusu 1"/>
          <p:cNvGraphicFramePr>
            <a:graphicFrameLocks noGrp="1"/>
          </p:cNvGraphicFramePr>
          <p:nvPr>
            <p:ph idx="1"/>
            <p:extLst>
              <p:ext uri="{D42A27DB-BD31-4B8C-83A1-F6EECF244321}">
                <p14:modId xmlns:p14="http://schemas.microsoft.com/office/powerpoint/2010/main" val="3985142676"/>
              </p:ext>
            </p:extLst>
          </p:nvPr>
        </p:nvGraphicFramePr>
        <p:xfrm>
          <a:off x="-2" y="1020217"/>
          <a:ext cx="9144001" cy="4214261"/>
        </p:xfrm>
        <a:graphic>
          <a:graphicData uri="http://schemas.openxmlformats.org/drawingml/2006/table">
            <a:tbl>
              <a:tblPr firstRow="1" firstCol="1" bandRow="1"/>
              <a:tblGrid>
                <a:gridCol w="2622006"/>
                <a:gridCol w="3115588"/>
                <a:gridCol w="1742597"/>
                <a:gridCol w="1663810"/>
              </a:tblGrid>
              <a:tr h="830731">
                <a:tc gridSpan="2">
                  <a:txBody>
                    <a:bodyPr/>
                    <a:lstStyle/>
                    <a:p>
                      <a:pPr algn="just">
                        <a:spcAft>
                          <a:spcPts val="0"/>
                        </a:spcAft>
                      </a:pPr>
                      <a:r>
                        <a:rPr lang="tr-TR" sz="2000" b="1" dirty="0">
                          <a:effectLst/>
                          <a:latin typeface="Times New Roman"/>
                          <a:ea typeface="Times New Roman"/>
                        </a:rPr>
                        <a:t>Olgunlaşma</a:t>
                      </a:r>
                      <a:endParaRPr lang="tr-TR"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just">
                        <a:spcAft>
                          <a:spcPts val="0"/>
                        </a:spcAft>
                      </a:pPr>
                      <a:r>
                        <a:rPr lang="tr-TR" sz="2000">
                          <a:effectLst/>
                          <a:latin typeface="Times New Roman"/>
                          <a:ea typeface="Times New Roman"/>
                        </a:rPr>
                        <a:t>Gün olarak minimum olgunlaşma süresi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830731">
                <a:tc>
                  <a:txBody>
                    <a:bodyPr/>
                    <a:lstStyle/>
                    <a:p>
                      <a:pPr algn="just">
                        <a:spcAft>
                          <a:spcPts val="0"/>
                        </a:spcAft>
                      </a:pPr>
                      <a:r>
                        <a:rPr lang="tr-TR" sz="2000" b="1" dirty="0">
                          <a:effectLst/>
                          <a:latin typeface="Times New Roman"/>
                          <a:ea typeface="Times New Roman"/>
                        </a:rPr>
                        <a:t>Olgunlaşma yöntemi</a:t>
                      </a:r>
                      <a:endParaRPr lang="tr-TR"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2000" b="1" dirty="0">
                          <a:effectLst/>
                          <a:latin typeface="Times New Roman"/>
                          <a:ea typeface="Times New Roman"/>
                        </a:rPr>
                        <a:t>Olgunlaşma durumu</a:t>
                      </a:r>
                      <a:endParaRPr lang="tr-TR"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2000" dirty="0">
                          <a:effectLst/>
                          <a:latin typeface="Times New Roman"/>
                          <a:ea typeface="Times New Roman"/>
                        </a:rPr>
                        <a:t>Ağırlık&gt;1,5 kg</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2000">
                          <a:effectLst/>
                          <a:latin typeface="Times New Roman"/>
                          <a:ea typeface="Times New Roman"/>
                        </a:rPr>
                        <a:t>Ağırlık≤1,5</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366">
                <a:tc>
                  <a:txBody>
                    <a:bodyPr/>
                    <a:lstStyle/>
                    <a:p>
                      <a:pPr algn="just">
                        <a:spcAft>
                          <a:spcPts val="0"/>
                        </a:spcAft>
                      </a:pPr>
                      <a:r>
                        <a:rPr lang="tr-TR" sz="2000" dirty="0">
                          <a:effectLst/>
                          <a:latin typeface="Times New Roman"/>
                          <a:ea typeface="Times New Roman"/>
                        </a:rPr>
                        <a:t> </a:t>
                      </a:r>
                      <a:r>
                        <a:rPr lang="tr-TR" sz="2000" dirty="0" smtClean="0">
                          <a:effectLst/>
                          <a:latin typeface="Times New Roman"/>
                          <a:ea typeface="Times New Roman"/>
                        </a:rPr>
                        <a:t>Olgunlaştırılmamış</a:t>
                      </a:r>
                      <a:endParaRPr lang="tr-TR"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2000" dirty="0" smtClean="0">
                          <a:effectLst/>
                          <a:latin typeface="Times New Roman"/>
                          <a:ea typeface="Times New Roman"/>
                        </a:rPr>
                        <a:t>Taze </a:t>
                      </a:r>
                      <a:endParaRPr lang="tr-TR"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2000">
                          <a:effectLst/>
                          <a:latin typeface="Times New Roman"/>
                          <a:ea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2000" dirty="0" smtClean="0">
                          <a:effectLst/>
                          <a:latin typeface="Times New Roman"/>
                          <a:ea typeface="Times New Roman"/>
                        </a:rPr>
                        <a:t>-</a:t>
                      </a:r>
                      <a:endParaRPr lang="tr-TR" sz="2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971">
                <a:tc>
                  <a:txBody>
                    <a:bodyPr/>
                    <a:lstStyle/>
                    <a:p>
                      <a:pPr algn="just">
                        <a:spcAft>
                          <a:spcPts val="0"/>
                        </a:spcAft>
                      </a:pPr>
                      <a:r>
                        <a:rPr lang="tr-TR" sz="2000" dirty="0">
                          <a:effectLst/>
                          <a:latin typeface="Times New Roman"/>
                          <a:ea typeface="Times New Roman"/>
                        </a:rPr>
                        <a:t>-</a:t>
                      </a:r>
                      <a:r>
                        <a:rPr lang="tr-TR" sz="2000" dirty="0" smtClean="0">
                          <a:effectLst/>
                          <a:latin typeface="Times New Roman"/>
                          <a:ea typeface="Times New Roman"/>
                        </a:rPr>
                        <a:t>Olgunlaştırılmış¹ </a:t>
                      </a:r>
                      <a:r>
                        <a:rPr lang="tr-TR" sz="2000" dirty="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2000" dirty="0">
                          <a:effectLst/>
                          <a:latin typeface="Times New Roman"/>
                          <a:ea typeface="Times New Roman"/>
                        </a:rPr>
                        <a:t>Olgunlaştırılmış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2000" dirty="0">
                          <a:effectLst/>
                          <a:latin typeface="Times New Roman"/>
                          <a:ea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2000">
                          <a:effectLst/>
                          <a:latin typeface="Times New Roman"/>
                          <a:ea typeface="Times New Roman"/>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0731">
                <a:tc>
                  <a:txBody>
                    <a:bodyPr/>
                    <a:lstStyle/>
                    <a:p>
                      <a:pPr algn="just">
                        <a:spcAft>
                          <a:spcPts val="0"/>
                        </a:spcAft>
                      </a:pPr>
                      <a:r>
                        <a:rPr lang="tr-TR" sz="2000" dirty="0" smtClean="0">
                          <a:effectLst/>
                          <a:latin typeface="Times New Roman"/>
                          <a:ea typeface="Times New Roman"/>
                        </a:rPr>
                        <a:t>Küflü Olgunlaştırılmış</a:t>
                      </a:r>
                      <a:endParaRPr lang="tr-TR"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2000" dirty="0" smtClean="0">
                          <a:effectLst/>
                          <a:latin typeface="Times New Roman"/>
                          <a:ea typeface="Times New Roman"/>
                        </a:rPr>
                        <a:t>Olgunlaştırılmış</a:t>
                      </a:r>
                      <a:endParaRPr lang="tr-TR"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2000" dirty="0" smtClean="0">
                          <a:effectLst/>
                          <a:latin typeface="Times New Roman"/>
                          <a:ea typeface="Times New Roman"/>
                        </a:rPr>
                        <a:t>90</a:t>
                      </a:r>
                      <a:endParaRPr lang="tr-TR"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2000" dirty="0" smtClean="0">
                          <a:effectLst/>
                          <a:latin typeface="Times New Roman"/>
                          <a:ea typeface="Times New Roman"/>
                        </a:rPr>
                        <a:t>45</a:t>
                      </a:r>
                      <a:endParaRPr lang="tr-TR"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0731">
                <a:tc>
                  <a:txBody>
                    <a:bodyPr/>
                    <a:lstStyle/>
                    <a:p>
                      <a:pPr algn="just">
                        <a:spcAft>
                          <a:spcPts val="0"/>
                        </a:spcAft>
                      </a:pPr>
                      <a:r>
                        <a:rPr lang="tr-TR" sz="2000" dirty="0">
                          <a:effectLst/>
                          <a:latin typeface="Times New Roman"/>
                          <a:ea typeface="Times New Roman"/>
                        </a:rPr>
                        <a:t>-Salamurada Olgunlaştırılmış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2000" u="none" strike="noStrike" dirty="0">
                          <a:effectLst/>
                          <a:latin typeface="Times New Roman"/>
                          <a:ea typeface="Times New Roman"/>
                        </a:rPr>
                        <a:t> </a:t>
                      </a:r>
                      <a:endParaRPr lang="tr-TR"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2000" dirty="0">
                          <a:effectLst/>
                          <a:latin typeface="Times New Roman"/>
                          <a:ea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2000" dirty="0">
                          <a:effectLst/>
                          <a:latin typeface="Times New Roman"/>
                          <a:ea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Dikdörtgen 2"/>
          <p:cNvSpPr/>
          <p:nvPr/>
        </p:nvSpPr>
        <p:spPr>
          <a:xfrm>
            <a:off x="251520" y="5361265"/>
            <a:ext cx="7128792" cy="1323439"/>
          </a:xfrm>
          <a:prstGeom prst="rect">
            <a:avLst/>
          </a:prstGeom>
        </p:spPr>
        <p:txBody>
          <a:bodyPr wrap="square">
            <a:spAutoFit/>
          </a:bodyPr>
          <a:lstStyle/>
          <a:p>
            <a:r>
              <a:rPr lang="tr-TR" sz="2000" dirty="0" smtClean="0">
                <a:latin typeface="Times New Roman"/>
                <a:ea typeface="Times New Roman"/>
              </a:rPr>
              <a:t>¹Belirtilen </a:t>
            </a:r>
            <a:r>
              <a:rPr lang="tr-TR" sz="2000" dirty="0">
                <a:latin typeface="Times New Roman"/>
                <a:ea typeface="Times New Roman"/>
              </a:rPr>
              <a:t>değerler taze/olgunlaştırılmış beyaz peynir, kaşar peyniri, tulum peyniri, eritme peyniri, taze peynir, lor ve peynir altı suyu peynirleri, çeşnili taze peynirler dışında kalan peynirler için geçerlidir</a:t>
            </a:r>
            <a:r>
              <a:rPr lang="tr-TR" dirty="0">
                <a:latin typeface="Times New Roman"/>
                <a:ea typeface="Times New Roman"/>
              </a:rPr>
              <a:t>.</a:t>
            </a:r>
            <a:endParaRPr lang="tr-TR" dirty="0"/>
          </a:p>
        </p:txBody>
      </p:sp>
      <p:sp>
        <p:nvSpPr>
          <p:cNvPr id="7" name="İçerik Yer Tutucusu 2"/>
          <p:cNvSpPr txBox="1">
            <a:spLocks/>
          </p:cNvSpPr>
          <p:nvPr/>
        </p:nvSpPr>
        <p:spPr bwMode="auto">
          <a:xfrm>
            <a:off x="0" y="0"/>
            <a:ext cx="9196052" cy="1020217"/>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tr-TR" b="1" dirty="0" smtClean="0">
                <a:solidFill>
                  <a:prstClr val="white"/>
                </a:solidFill>
              </a:rPr>
              <a:t>Olgunlaşma Durumuna ve Yöntemine Göre Peynirlerin Sınıflandırılması</a:t>
            </a:r>
          </a:p>
          <a:p>
            <a:pPr marL="0" indent="0" algn="ctr">
              <a:buFont typeface="Arial" charset="0"/>
              <a:buNone/>
            </a:pPr>
            <a:endParaRPr lang="tr-TR" sz="4400" b="1" dirty="0" smtClean="0">
              <a:solidFill>
                <a:prstClr val="black"/>
              </a:solidFill>
            </a:endParaRPr>
          </a:p>
        </p:txBody>
      </p:sp>
    </p:spTree>
    <p:extLst>
      <p:ext uri="{BB962C8B-B14F-4D97-AF65-F5344CB8AC3E}">
        <p14:creationId xmlns:p14="http://schemas.microsoft.com/office/powerpoint/2010/main" val="17029941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373886"/>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hangingPunct="0"/>
            <a:r>
              <a:rPr lang="tr-TR" sz="3600" b="1" dirty="0" smtClean="0">
                <a:solidFill>
                  <a:srgbClr val="00B050"/>
                </a:solidFill>
                <a:latin typeface="Times New Roman" pitchFamily="18" charset="0"/>
                <a:ea typeface="Times New Roman" pitchFamily="18" charset="0"/>
                <a:cs typeface="Times New Roman" pitchFamily="18" charset="0"/>
              </a:rPr>
              <a:t>2007-2014 Süt ve Süt Ürünleri Dış Ticareti ($)</a:t>
            </a:r>
            <a:endParaRPr lang="tr-TR" sz="3600" b="1" dirty="0" smtClean="0">
              <a:solidFill>
                <a:srgbClr val="00B050"/>
              </a:solidFill>
              <a:latin typeface="Times New Roman" pitchFamily="18" charset="0"/>
              <a:cs typeface="Times New Roman" pitchFamily="18" charset="0"/>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611" y="5341858"/>
            <a:ext cx="2483389" cy="15161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Başlık 1"/>
          <p:cNvSpPr txBox="1">
            <a:spLocks/>
          </p:cNvSpPr>
          <p:nvPr/>
        </p:nvSpPr>
        <p:spPr bwMode="auto">
          <a:xfrm>
            <a:off x="-17822" y="0"/>
            <a:ext cx="9161822" cy="1020217"/>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Bef>
                <a:spcPct val="20000"/>
              </a:spcBef>
              <a:spcAft>
                <a:spcPts val="1000"/>
              </a:spcAft>
            </a:pPr>
            <a:r>
              <a:rPr lang="tr-TR" sz="3600" dirty="0" smtClean="0">
                <a:latin typeface="Times New Roman"/>
                <a:ea typeface="Times New Roman"/>
              </a:rPr>
              <a:t>Süt </a:t>
            </a:r>
            <a:r>
              <a:rPr lang="tr-TR" sz="3600" dirty="0">
                <a:latin typeface="Times New Roman"/>
                <a:ea typeface="Times New Roman"/>
              </a:rPr>
              <a:t>Yağı Miktarına </a:t>
            </a:r>
            <a:r>
              <a:rPr lang="tr-TR" sz="3600" dirty="0" smtClean="0">
                <a:latin typeface="Times New Roman"/>
                <a:ea typeface="Times New Roman"/>
              </a:rPr>
              <a:t>Göre Peynirlerin Sınıflandırılması</a:t>
            </a:r>
            <a:endParaRPr lang="tr-TR" sz="3600" dirty="0">
              <a:solidFill>
                <a:prstClr val="white"/>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189270295"/>
              </p:ext>
            </p:extLst>
          </p:nvPr>
        </p:nvGraphicFramePr>
        <p:xfrm>
          <a:off x="0" y="1020218"/>
          <a:ext cx="9036496" cy="4776522"/>
        </p:xfrm>
        <a:graphic>
          <a:graphicData uri="http://schemas.openxmlformats.org/drawingml/2006/table">
            <a:tbl>
              <a:tblPr firstRow="1" firstCol="1" bandRow="1"/>
              <a:tblGrid>
                <a:gridCol w="3730451"/>
                <a:gridCol w="5306045"/>
              </a:tblGrid>
              <a:tr h="889780">
                <a:tc>
                  <a:txBody>
                    <a:bodyPr/>
                    <a:lstStyle/>
                    <a:p>
                      <a:pPr algn="just">
                        <a:spcAft>
                          <a:spcPts val="0"/>
                        </a:spcAft>
                      </a:pPr>
                      <a:r>
                        <a:rPr lang="tr-TR" sz="3600" b="1" dirty="0">
                          <a:effectLst/>
                          <a:latin typeface="Times New Roman"/>
                          <a:ea typeface="Times New Roman"/>
                        </a:rPr>
                        <a:t>Yağlılık durumu</a:t>
                      </a:r>
                      <a:endParaRPr lang="tr-TR" sz="3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3600" b="1">
                          <a:effectLst/>
                          <a:latin typeface="Times New Roman"/>
                          <a:ea typeface="Times New Roman"/>
                        </a:rPr>
                        <a:t>%, kuru maddede süt yağı</a:t>
                      </a:r>
                      <a:endParaRPr lang="tr-TR" sz="3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9841">
                <a:tc>
                  <a:txBody>
                    <a:bodyPr/>
                    <a:lstStyle/>
                    <a:p>
                      <a:pPr algn="just">
                        <a:spcAft>
                          <a:spcPts val="0"/>
                        </a:spcAft>
                      </a:pPr>
                      <a:r>
                        <a:rPr lang="tr-TR" sz="3600" b="1" dirty="0">
                          <a:effectLst/>
                          <a:latin typeface="Times New Roman"/>
                          <a:ea typeface="Times New Roman"/>
                        </a:rPr>
                        <a:t>Tam yağlı       </a:t>
                      </a:r>
                      <a:endParaRPr lang="tr-TR" sz="3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just">
                        <a:spcAft>
                          <a:spcPts val="0"/>
                        </a:spcAft>
                      </a:pPr>
                      <a:r>
                        <a:rPr lang="tr-TR" sz="3600" dirty="0">
                          <a:effectLst/>
                          <a:latin typeface="Times New Roman"/>
                          <a:ea typeface="Times New Roman"/>
                        </a:rPr>
                        <a:t>45 ≤ süt yağı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889780">
                <a:tc>
                  <a:txBody>
                    <a:bodyPr/>
                    <a:lstStyle/>
                    <a:p>
                      <a:pPr algn="just">
                        <a:spcAft>
                          <a:spcPts val="0"/>
                        </a:spcAft>
                      </a:pPr>
                      <a:r>
                        <a:rPr lang="tr-TR" sz="3600" b="1">
                          <a:effectLst/>
                          <a:latin typeface="Times New Roman"/>
                          <a:ea typeface="Times New Roman"/>
                        </a:rPr>
                        <a:t>Yarım Yağlı        </a:t>
                      </a:r>
                      <a:endParaRPr lang="tr-TR" sz="3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3600">
                          <a:effectLst/>
                          <a:latin typeface="Times New Roman"/>
                          <a:ea typeface="Times New Roman"/>
                        </a:rPr>
                        <a:t>25≤ süt yağı &lt;  45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9780">
                <a:tc>
                  <a:txBody>
                    <a:bodyPr/>
                    <a:lstStyle/>
                    <a:p>
                      <a:pPr algn="just">
                        <a:spcAft>
                          <a:spcPts val="0"/>
                        </a:spcAft>
                      </a:pPr>
                      <a:r>
                        <a:rPr lang="tr-TR" sz="3600" b="1">
                          <a:effectLst/>
                          <a:latin typeface="Times New Roman"/>
                          <a:ea typeface="Times New Roman"/>
                        </a:rPr>
                        <a:t> Az Yağlı</a:t>
                      </a:r>
                      <a:endParaRPr lang="tr-TR" sz="3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just">
                        <a:spcAft>
                          <a:spcPts val="0"/>
                        </a:spcAft>
                      </a:pPr>
                      <a:r>
                        <a:rPr lang="tr-TR" sz="3600" dirty="0">
                          <a:effectLst/>
                          <a:latin typeface="Times New Roman"/>
                          <a:ea typeface="Times New Roman"/>
                        </a:rPr>
                        <a:t>10 ≤ süt yağı &lt; 25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949841">
                <a:tc>
                  <a:txBody>
                    <a:bodyPr/>
                    <a:lstStyle/>
                    <a:p>
                      <a:pPr algn="just">
                        <a:spcAft>
                          <a:spcPts val="0"/>
                        </a:spcAft>
                      </a:pPr>
                      <a:r>
                        <a:rPr lang="tr-TR" sz="3600" b="1" dirty="0">
                          <a:effectLst/>
                          <a:latin typeface="Times New Roman"/>
                          <a:ea typeface="Times New Roman"/>
                        </a:rPr>
                        <a:t>Yağsız</a:t>
                      </a:r>
                      <a:endParaRPr lang="tr-TR" sz="3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3600" dirty="0">
                          <a:effectLst/>
                          <a:latin typeface="Times New Roman"/>
                          <a:ea typeface="Times New Roman"/>
                        </a:rPr>
                        <a:t>10 &gt; süt yağı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İçerik Yer Tutucusu 2"/>
          <p:cNvSpPr txBox="1">
            <a:spLocks/>
          </p:cNvSpPr>
          <p:nvPr/>
        </p:nvSpPr>
        <p:spPr bwMode="auto">
          <a:xfrm>
            <a:off x="0" y="5609"/>
            <a:ext cx="9196052" cy="1136787"/>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tr-TR" sz="3600" b="1" dirty="0" smtClean="0">
                <a:solidFill>
                  <a:prstClr val="white"/>
                </a:solidFill>
              </a:rPr>
              <a:t>Süt Yağı Miktarına Göre Peynirlerin Sınıflandırılması</a:t>
            </a:r>
          </a:p>
          <a:p>
            <a:pPr marL="0" indent="0" algn="ctr">
              <a:buFont typeface="Arial" charset="0"/>
              <a:buNone/>
            </a:pPr>
            <a:endParaRPr lang="tr-TR" sz="4400" b="1" dirty="0" smtClean="0">
              <a:solidFill>
                <a:prstClr val="black"/>
              </a:solidFill>
            </a:endParaRPr>
          </a:p>
        </p:txBody>
      </p:sp>
    </p:spTree>
    <p:extLst>
      <p:ext uri="{BB962C8B-B14F-4D97-AF65-F5344CB8AC3E}">
        <p14:creationId xmlns:p14="http://schemas.microsoft.com/office/powerpoint/2010/main" val="35848460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373886"/>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hangingPunct="0"/>
            <a:r>
              <a:rPr lang="tr-TR" sz="3600" b="1" dirty="0" smtClean="0">
                <a:solidFill>
                  <a:srgbClr val="00B050"/>
                </a:solidFill>
                <a:latin typeface="Times New Roman" pitchFamily="18" charset="0"/>
                <a:ea typeface="Times New Roman" pitchFamily="18" charset="0"/>
                <a:cs typeface="Times New Roman" pitchFamily="18" charset="0"/>
              </a:rPr>
              <a:t>2007-2014 Süt ve Süt Ürünleri Dış Ticareti ($)</a:t>
            </a:r>
            <a:endParaRPr lang="tr-TR" sz="3600" b="1" dirty="0" smtClean="0">
              <a:solidFill>
                <a:srgbClr val="00B050"/>
              </a:solidFill>
              <a:latin typeface="Times New Roman" pitchFamily="18" charset="0"/>
              <a:cs typeface="Times New Roman" pitchFamily="18" charset="0"/>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5825206"/>
            <a:ext cx="1691680" cy="10327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Başlık 1"/>
          <p:cNvSpPr txBox="1">
            <a:spLocks/>
          </p:cNvSpPr>
          <p:nvPr/>
        </p:nvSpPr>
        <p:spPr bwMode="auto">
          <a:xfrm>
            <a:off x="-17822" y="0"/>
            <a:ext cx="9161822" cy="1020217"/>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Bef>
                <a:spcPct val="20000"/>
              </a:spcBef>
              <a:spcAft>
                <a:spcPts val="1000"/>
              </a:spcAft>
            </a:pPr>
            <a:r>
              <a:rPr lang="tr-TR" sz="3600" b="1" dirty="0">
                <a:latin typeface="Times New Roman"/>
                <a:ea typeface="Times New Roman"/>
              </a:rPr>
              <a:t>Peynirlerin Nem  ve Tuz İçerikleri</a:t>
            </a:r>
            <a:endParaRPr lang="tr-TR" sz="3600" dirty="0">
              <a:solidFill>
                <a:prstClr val="white"/>
              </a:solidFill>
            </a:endParaRPr>
          </a:p>
        </p:txBody>
      </p:sp>
      <p:graphicFrame>
        <p:nvGraphicFramePr>
          <p:cNvPr id="3" name="İçerik Yer Tutucusu 2"/>
          <p:cNvGraphicFramePr>
            <a:graphicFrameLocks noGrp="1"/>
          </p:cNvGraphicFramePr>
          <p:nvPr>
            <p:ph idx="1"/>
            <p:extLst>
              <p:ext uri="{D42A27DB-BD31-4B8C-83A1-F6EECF244321}">
                <p14:modId xmlns:p14="http://schemas.microsoft.com/office/powerpoint/2010/main" val="2898028796"/>
              </p:ext>
            </p:extLst>
          </p:nvPr>
        </p:nvGraphicFramePr>
        <p:xfrm>
          <a:off x="-7511" y="1020217"/>
          <a:ext cx="9151511" cy="5017839"/>
        </p:xfrm>
        <a:graphic>
          <a:graphicData uri="http://schemas.openxmlformats.org/drawingml/2006/table">
            <a:tbl>
              <a:tblPr firstRow="1" firstCol="1" bandRow="1"/>
              <a:tblGrid>
                <a:gridCol w="5001418"/>
                <a:gridCol w="2097242"/>
                <a:gridCol w="1873339"/>
                <a:gridCol w="179512"/>
              </a:tblGrid>
              <a:tr h="411674">
                <a:tc>
                  <a:txBody>
                    <a:bodyPr/>
                    <a:lstStyle/>
                    <a:p>
                      <a:pPr algn="just">
                        <a:spcAft>
                          <a:spcPts val="0"/>
                        </a:spcAft>
                      </a:pPr>
                      <a:r>
                        <a:rPr lang="tr-TR" sz="2000" b="1" dirty="0">
                          <a:effectLst/>
                          <a:latin typeface="Times New Roman"/>
                          <a:ea typeface="Times New Roman"/>
                        </a:rPr>
                        <a:t> </a:t>
                      </a:r>
                      <a:endParaRPr lang="tr-TR" sz="2000" dirty="0">
                        <a:effectLst/>
                        <a:latin typeface="Times New Roman"/>
                        <a:ea typeface="Times New Roman"/>
                      </a:endParaRPr>
                    </a:p>
                  </a:txBody>
                  <a:tcPr marL="67871" marR="6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2000" b="1">
                          <a:effectLst/>
                          <a:latin typeface="Times New Roman"/>
                          <a:ea typeface="Times New Roman"/>
                        </a:rPr>
                        <a:t>Nem, % (m/m), en çok</a:t>
                      </a:r>
                      <a:endParaRPr lang="tr-TR" sz="2000">
                        <a:effectLst/>
                        <a:latin typeface="Times New Roman"/>
                        <a:ea typeface="Times New Roman"/>
                      </a:endParaRPr>
                    </a:p>
                  </a:txBody>
                  <a:tcPr marL="67871" marR="6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tr-TR" sz="2000" b="1">
                          <a:effectLst/>
                          <a:latin typeface="Times New Roman"/>
                          <a:ea typeface="Times New Roman"/>
                        </a:rPr>
                        <a:t>Tuz (NaCl), </a:t>
                      </a:r>
                      <a:endParaRPr lang="tr-TR" sz="2000">
                        <a:effectLst/>
                        <a:latin typeface="Times New Roman"/>
                        <a:ea typeface="Times New Roman"/>
                      </a:endParaRPr>
                    </a:p>
                    <a:p>
                      <a:pPr>
                        <a:spcAft>
                          <a:spcPts val="0"/>
                        </a:spcAft>
                      </a:pPr>
                      <a:r>
                        <a:rPr lang="tr-TR" sz="2000" b="1">
                          <a:effectLst/>
                          <a:latin typeface="Times New Roman"/>
                          <a:ea typeface="Times New Roman"/>
                        </a:rPr>
                        <a:t>% (m/m), en çok</a:t>
                      </a:r>
                      <a:endParaRPr lang="tr-TR" sz="2000">
                        <a:effectLst/>
                        <a:latin typeface="Times New Roman"/>
                        <a:ea typeface="Times New Roman"/>
                      </a:endParaRPr>
                    </a:p>
                  </a:txBody>
                  <a:tcPr marL="67871" marR="6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311928">
                <a:tc>
                  <a:txBody>
                    <a:bodyPr/>
                    <a:lstStyle/>
                    <a:p>
                      <a:pPr algn="just">
                        <a:spcAft>
                          <a:spcPts val="0"/>
                        </a:spcAft>
                      </a:pPr>
                      <a:r>
                        <a:rPr lang="tr-TR" sz="2000" b="1" dirty="0">
                          <a:effectLst/>
                          <a:latin typeface="Times New Roman"/>
                          <a:ea typeface="Times New Roman"/>
                        </a:rPr>
                        <a:t>Salamurada olgunlaştırılan peynirler</a:t>
                      </a:r>
                      <a:endParaRPr lang="tr-TR" sz="2000" dirty="0">
                        <a:effectLst/>
                        <a:latin typeface="Times New Roman"/>
                        <a:ea typeface="Times New Roman"/>
                      </a:endParaRPr>
                    </a:p>
                  </a:txBody>
                  <a:tcPr marL="67871" marR="6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2000">
                          <a:effectLst/>
                          <a:latin typeface="Times New Roman"/>
                          <a:ea typeface="Times New Roman"/>
                        </a:rPr>
                        <a:t>60</a:t>
                      </a:r>
                    </a:p>
                  </a:txBody>
                  <a:tcPr marL="67871" marR="6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tr-TR" sz="2000">
                          <a:effectLst/>
                          <a:latin typeface="Times New Roman"/>
                          <a:ea typeface="Times New Roman"/>
                        </a:rPr>
                        <a:t>7,5</a:t>
                      </a:r>
                    </a:p>
                  </a:txBody>
                  <a:tcPr marL="67871" marR="6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311928">
                <a:tc>
                  <a:txBody>
                    <a:bodyPr/>
                    <a:lstStyle/>
                    <a:p>
                      <a:pPr algn="just">
                        <a:spcAft>
                          <a:spcPts val="0"/>
                        </a:spcAft>
                      </a:pPr>
                      <a:r>
                        <a:rPr lang="tr-TR" sz="2000" b="1" dirty="0">
                          <a:effectLst/>
                          <a:latin typeface="Times New Roman"/>
                          <a:ea typeface="Times New Roman"/>
                        </a:rPr>
                        <a:t>Küf kültürleri ile olgunlaştırılan peynirler</a:t>
                      </a:r>
                      <a:endParaRPr lang="tr-TR" sz="2000" dirty="0">
                        <a:effectLst/>
                        <a:latin typeface="Times New Roman"/>
                        <a:ea typeface="Times New Roman"/>
                      </a:endParaRPr>
                    </a:p>
                  </a:txBody>
                  <a:tcPr marL="67871" marR="6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2000" dirty="0">
                          <a:effectLst/>
                          <a:latin typeface="Times New Roman"/>
                          <a:ea typeface="Times New Roman"/>
                        </a:rPr>
                        <a:t>45</a:t>
                      </a:r>
                    </a:p>
                  </a:txBody>
                  <a:tcPr marL="67871" marR="6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tr-TR" sz="2000">
                          <a:effectLst/>
                          <a:latin typeface="Times New Roman"/>
                          <a:ea typeface="Times New Roman"/>
                        </a:rPr>
                        <a:t>5,0</a:t>
                      </a:r>
                    </a:p>
                  </a:txBody>
                  <a:tcPr marL="67871" marR="6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411674">
                <a:tc>
                  <a:txBody>
                    <a:bodyPr/>
                    <a:lstStyle/>
                    <a:p>
                      <a:pPr algn="just">
                        <a:spcAft>
                          <a:spcPts val="0"/>
                        </a:spcAft>
                      </a:pPr>
                      <a:r>
                        <a:rPr lang="tr-TR" sz="2000" b="1" dirty="0">
                          <a:effectLst/>
                          <a:latin typeface="Times New Roman"/>
                          <a:ea typeface="Times New Roman"/>
                        </a:rPr>
                        <a:t>Küf kültürleri ile ve salamurada olgunlaşma yöntemi olgunlaştırılan peynirler</a:t>
                      </a:r>
                      <a:endParaRPr lang="tr-TR" sz="2000" dirty="0">
                        <a:effectLst/>
                        <a:latin typeface="Times New Roman"/>
                        <a:ea typeface="Times New Roman"/>
                      </a:endParaRPr>
                    </a:p>
                  </a:txBody>
                  <a:tcPr marL="67871" marR="6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2000" dirty="0">
                          <a:effectLst/>
                          <a:latin typeface="Times New Roman"/>
                          <a:ea typeface="Times New Roman"/>
                        </a:rPr>
                        <a:t>45</a:t>
                      </a:r>
                    </a:p>
                  </a:txBody>
                  <a:tcPr marL="67871" marR="6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tr-TR" sz="2000">
                          <a:effectLst/>
                          <a:latin typeface="Times New Roman"/>
                          <a:ea typeface="Times New Roman"/>
                        </a:rPr>
                        <a:t>4.0</a:t>
                      </a:r>
                    </a:p>
                  </a:txBody>
                  <a:tcPr marL="67871" marR="6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249683">
                <a:tc>
                  <a:txBody>
                    <a:bodyPr/>
                    <a:lstStyle/>
                    <a:p>
                      <a:pPr algn="just">
                        <a:spcAft>
                          <a:spcPts val="0"/>
                        </a:spcAft>
                      </a:pPr>
                      <a:r>
                        <a:rPr lang="tr-TR" sz="2000" b="1" dirty="0">
                          <a:effectLst/>
                          <a:latin typeface="Times New Roman"/>
                          <a:ea typeface="Times New Roman"/>
                        </a:rPr>
                        <a:t>Telemesi haşlanmış peynirler</a:t>
                      </a:r>
                      <a:endParaRPr lang="tr-TR" sz="2000" dirty="0">
                        <a:effectLst/>
                        <a:latin typeface="Times New Roman"/>
                        <a:ea typeface="Times New Roman"/>
                      </a:endParaRPr>
                    </a:p>
                  </a:txBody>
                  <a:tcPr marL="67871" marR="6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2000" dirty="0">
                          <a:effectLst/>
                          <a:latin typeface="Times New Roman"/>
                          <a:ea typeface="Times New Roman"/>
                        </a:rPr>
                        <a:t>45</a:t>
                      </a:r>
                    </a:p>
                  </a:txBody>
                  <a:tcPr marL="67871" marR="6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tr-TR" sz="2000">
                          <a:effectLst/>
                          <a:latin typeface="Times New Roman"/>
                          <a:ea typeface="Times New Roman"/>
                        </a:rPr>
                        <a:t>4,0</a:t>
                      </a:r>
                    </a:p>
                  </a:txBody>
                  <a:tcPr marL="67871" marR="6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311928">
                <a:tc>
                  <a:txBody>
                    <a:bodyPr/>
                    <a:lstStyle/>
                    <a:p>
                      <a:pPr algn="just">
                        <a:spcAft>
                          <a:spcPts val="0"/>
                        </a:spcAft>
                      </a:pPr>
                      <a:r>
                        <a:rPr lang="tr-TR" sz="2000" b="1">
                          <a:effectLst/>
                          <a:latin typeface="Times New Roman"/>
                          <a:ea typeface="Times New Roman"/>
                        </a:rPr>
                        <a:t>Peynir altı suyu peynirleri</a:t>
                      </a:r>
                      <a:endParaRPr lang="tr-TR" sz="2000">
                        <a:effectLst/>
                        <a:latin typeface="Times New Roman"/>
                        <a:ea typeface="Times New Roman"/>
                      </a:endParaRPr>
                    </a:p>
                  </a:txBody>
                  <a:tcPr marL="67871" marR="6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2000" dirty="0">
                          <a:effectLst/>
                          <a:latin typeface="Times New Roman"/>
                          <a:ea typeface="Times New Roman"/>
                        </a:rPr>
                        <a:t>75</a:t>
                      </a:r>
                    </a:p>
                  </a:txBody>
                  <a:tcPr marL="67871" marR="6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tr-TR" sz="2000">
                          <a:effectLst/>
                          <a:latin typeface="Times New Roman"/>
                          <a:ea typeface="Times New Roman"/>
                        </a:rPr>
                        <a:t>6,0</a:t>
                      </a:r>
                    </a:p>
                  </a:txBody>
                  <a:tcPr marL="67871" marR="6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311928">
                <a:tc>
                  <a:txBody>
                    <a:bodyPr/>
                    <a:lstStyle/>
                    <a:p>
                      <a:pPr algn="just">
                        <a:spcAft>
                          <a:spcPts val="0"/>
                        </a:spcAft>
                      </a:pPr>
                      <a:r>
                        <a:rPr lang="tr-TR" sz="2000" b="1">
                          <a:effectLst/>
                          <a:latin typeface="Times New Roman"/>
                          <a:ea typeface="Times New Roman"/>
                        </a:rPr>
                        <a:t>Taze Peynirler </a:t>
                      </a:r>
                      <a:endParaRPr lang="tr-TR" sz="2000">
                        <a:effectLst/>
                        <a:latin typeface="Times New Roman"/>
                        <a:ea typeface="Times New Roman"/>
                      </a:endParaRPr>
                    </a:p>
                  </a:txBody>
                  <a:tcPr marL="67871" marR="6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2000" dirty="0">
                          <a:effectLst/>
                          <a:latin typeface="Times New Roman"/>
                          <a:ea typeface="Times New Roman"/>
                        </a:rPr>
                        <a:t>80</a:t>
                      </a:r>
                    </a:p>
                  </a:txBody>
                  <a:tcPr marL="67871" marR="6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tr-TR" sz="2000">
                          <a:effectLst/>
                          <a:latin typeface="Times New Roman"/>
                          <a:ea typeface="Times New Roman"/>
                        </a:rPr>
                        <a:t>4,5</a:t>
                      </a:r>
                    </a:p>
                  </a:txBody>
                  <a:tcPr marL="67871" marR="6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311928">
                <a:tc>
                  <a:txBody>
                    <a:bodyPr/>
                    <a:lstStyle/>
                    <a:p>
                      <a:pPr algn="just">
                        <a:spcAft>
                          <a:spcPts val="0"/>
                        </a:spcAft>
                      </a:pPr>
                      <a:r>
                        <a:rPr lang="tr-TR" sz="2000" b="1" dirty="0">
                          <a:effectLst/>
                          <a:latin typeface="Times New Roman"/>
                          <a:ea typeface="Times New Roman"/>
                        </a:rPr>
                        <a:t>Çeşnili taze peynirler</a:t>
                      </a:r>
                      <a:endParaRPr lang="tr-TR" sz="2000" dirty="0">
                        <a:effectLst/>
                        <a:latin typeface="Times New Roman"/>
                        <a:ea typeface="Times New Roman"/>
                      </a:endParaRPr>
                    </a:p>
                  </a:txBody>
                  <a:tcPr marL="67871" marR="6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2000" dirty="0">
                          <a:effectLst/>
                          <a:latin typeface="Times New Roman"/>
                          <a:ea typeface="Times New Roman"/>
                        </a:rPr>
                        <a:t>80</a:t>
                      </a:r>
                    </a:p>
                  </a:txBody>
                  <a:tcPr marL="67871" marR="6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tr-TR" sz="2000">
                          <a:effectLst/>
                          <a:latin typeface="Times New Roman"/>
                          <a:ea typeface="Times New Roman"/>
                        </a:rPr>
                        <a:t>4,5</a:t>
                      </a:r>
                    </a:p>
                  </a:txBody>
                  <a:tcPr marL="67871" marR="6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311928">
                <a:tc>
                  <a:txBody>
                    <a:bodyPr/>
                    <a:lstStyle/>
                    <a:p>
                      <a:pPr algn="just">
                        <a:spcAft>
                          <a:spcPts val="0"/>
                        </a:spcAft>
                      </a:pPr>
                      <a:r>
                        <a:rPr lang="tr-TR" sz="2000">
                          <a:effectLst/>
                          <a:latin typeface="Times New Roman"/>
                          <a:ea typeface="Times New Roman"/>
                        </a:rPr>
                        <a:t>Olgunlaştırılmış Beyaz Peynir</a:t>
                      </a:r>
                    </a:p>
                  </a:txBody>
                  <a:tcPr marL="67871" marR="6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just">
                        <a:spcAft>
                          <a:spcPts val="0"/>
                        </a:spcAft>
                      </a:pPr>
                      <a:r>
                        <a:rPr lang="tr-TR" sz="2000" dirty="0">
                          <a:effectLst/>
                          <a:latin typeface="Times New Roman"/>
                          <a:ea typeface="Times New Roman"/>
                        </a:rPr>
                        <a:t>60</a:t>
                      </a:r>
                    </a:p>
                  </a:txBody>
                  <a:tcPr marL="67871" marR="6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2">
                  <a:txBody>
                    <a:bodyPr/>
                    <a:lstStyle/>
                    <a:p>
                      <a:pPr algn="just">
                        <a:spcAft>
                          <a:spcPts val="0"/>
                        </a:spcAft>
                      </a:pPr>
                      <a:r>
                        <a:rPr lang="tr-TR" sz="2000">
                          <a:effectLst/>
                          <a:latin typeface="Times New Roman"/>
                          <a:ea typeface="Times New Roman"/>
                        </a:rPr>
                        <a:t>6,5</a:t>
                      </a:r>
                    </a:p>
                  </a:txBody>
                  <a:tcPr marL="67871" marR="6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r>
              <a:tr h="311928">
                <a:tc>
                  <a:txBody>
                    <a:bodyPr/>
                    <a:lstStyle/>
                    <a:p>
                      <a:pPr algn="just">
                        <a:spcAft>
                          <a:spcPts val="0"/>
                        </a:spcAft>
                      </a:pPr>
                      <a:r>
                        <a:rPr lang="tr-TR" sz="2000">
                          <a:effectLst/>
                          <a:latin typeface="Times New Roman"/>
                          <a:ea typeface="Times New Roman"/>
                        </a:rPr>
                        <a:t>Taze Beyaz Peynir</a:t>
                      </a:r>
                    </a:p>
                  </a:txBody>
                  <a:tcPr marL="67871" marR="6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just">
                        <a:spcAft>
                          <a:spcPts val="0"/>
                        </a:spcAft>
                      </a:pPr>
                      <a:r>
                        <a:rPr lang="tr-TR" sz="2000" dirty="0">
                          <a:effectLst/>
                          <a:latin typeface="Times New Roman"/>
                          <a:ea typeface="Times New Roman"/>
                        </a:rPr>
                        <a:t>65</a:t>
                      </a:r>
                    </a:p>
                  </a:txBody>
                  <a:tcPr marL="67871" marR="6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2">
                  <a:txBody>
                    <a:bodyPr/>
                    <a:lstStyle/>
                    <a:p>
                      <a:pPr algn="just">
                        <a:spcAft>
                          <a:spcPts val="0"/>
                        </a:spcAft>
                      </a:pPr>
                      <a:r>
                        <a:rPr lang="tr-TR" sz="2000" dirty="0">
                          <a:effectLst/>
                          <a:latin typeface="Times New Roman"/>
                          <a:ea typeface="Times New Roman"/>
                        </a:rPr>
                        <a:t>6,5</a:t>
                      </a:r>
                    </a:p>
                  </a:txBody>
                  <a:tcPr marL="67871" marR="6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r>
              <a:tr h="311928">
                <a:tc>
                  <a:txBody>
                    <a:bodyPr/>
                    <a:lstStyle/>
                    <a:p>
                      <a:pPr algn="just">
                        <a:spcAft>
                          <a:spcPts val="0"/>
                        </a:spcAft>
                      </a:pPr>
                      <a:r>
                        <a:rPr lang="tr-TR" sz="2000" b="1">
                          <a:effectLst/>
                          <a:latin typeface="Times New Roman"/>
                          <a:ea typeface="Times New Roman"/>
                        </a:rPr>
                        <a:t>Kaşar Peyniri (olgunlaştırılmış)</a:t>
                      </a:r>
                      <a:endParaRPr lang="tr-TR" sz="2000">
                        <a:effectLst/>
                        <a:latin typeface="Times New Roman"/>
                        <a:ea typeface="Times New Roman"/>
                      </a:endParaRPr>
                    </a:p>
                  </a:txBody>
                  <a:tcPr marL="67871" marR="6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just">
                        <a:spcAft>
                          <a:spcPts val="0"/>
                        </a:spcAft>
                      </a:pPr>
                      <a:r>
                        <a:rPr lang="tr-TR" sz="2000">
                          <a:effectLst/>
                          <a:latin typeface="Times New Roman"/>
                          <a:ea typeface="Times New Roman"/>
                        </a:rPr>
                        <a:t>40</a:t>
                      </a:r>
                    </a:p>
                  </a:txBody>
                  <a:tcPr marL="67871" marR="6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2">
                  <a:txBody>
                    <a:bodyPr/>
                    <a:lstStyle/>
                    <a:p>
                      <a:pPr algn="just">
                        <a:spcAft>
                          <a:spcPts val="0"/>
                        </a:spcAft>
                      </a:pPr>
                      <a:r>
                        <a:rPr lang="tr-TR" sz="2000" dirty="0">
                          <a:effectLst/>
                          <a:latin typeface="Times New Roman"/>
                          <a:ea typeface="Times New Roman"/>
                        </a:rPr>
                        <a:t>4,0</a:t>
                      </a:r>
                    </a:p>
                  </a:txBody>
                  <a:tcPr marL="67871" marR="6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r>
              <a:tr h="311928">
                <a:tc>
                  <a:txBody>
                    <a:bodyPr/>
                    <a:lstStyle/>
                    <a:p>
                      <a:pPr algn="just">
                        <a:spcAft>
                          <a:spcPts val="0"/>
                        </a:spcAft>
                      </a:pPr>
                      <a:r>
                        <a:rPr lang="tr-TR" sz="2000" b="1">
                          <a:effectLst/>
                          <a:latin typeface="Times New Roman"/>
                          <a:ea typeface="Times New Roman"/>
                        </a:rPr>
                        <a:t>Taze Kaşar Peyniri</a:t>
                      </a:r>
                      <a:endParaRPr lang="tr-TR" sz="2000">
                        <a:effectLst/>
                        <a:latin typeface="Times New Roman"/>
                        <a:ea typeface="Times New Roman"/>
                      </a:endParaRPr>
                    </a:p>
                  </a:txBody>
                  <a:tcPr marL="67871" marR="6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just">
                        <a:spcAft>
                          <a:spcPts val="0"/>
                        </a:spcAft>
                      </a:pPr>
                      <a:r>
                        <a:rPr lang="tr-TR" sz="2000">
                          <a:effectLst/>
                          <a:latin typeface="Times New Roman"/>
                          <a:ea typeface="Times New Roman"/>
                        </a:rPr>
                        <a:t>45</a:t>
                      </a:r>
                    </a:p>
                  </a:txBody>
                  <a:tcPr marL="67871" marR="6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2">
                  <a:txBody>
                    <a:bodyPr/>
                    <a:lstStyle/>
                    <a:p>
                      <a:pPr algn="just">
                        <a:spcAft>
                          <a:spcPts val="0"/>
                        </a:spcAft>
                      </a:pPr>
                      <a:r>
                        <a:rPr lang="tr-TR" sz="2000" dirty="0">
                          <a:effectLst/>
                          <a:latin typeface="Times New Roman"/>
                          <a:ea typeface="Times New Roman"/>
                        </a:rPr>
                        <a:t>3,0</a:t>
                      </a:r>
                    </a:p>
                  </a:txBody>
                  <a:tcPr marL="67871" marR="6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r>
              <a:tr h="381687">
                <a:tc>
                  <a:txBody>
                    <a:bodyPr/>
                    <a:lstStyle/>
                    <a:p>
                      <a:pPr algn="just">
                        <a:spcAft>
                          <a:spcPts val="0"/>
                        </a:spcAft>
                      </a:pPr>
                      <a:r>
                        <a:rPr lang="tr-TR" sz="2000" b="1">
                          <a:effectLst/>
                          <a:latin typeface="Times New Roman"/>
                          <a:ea typeface="Times New Roman"/>
                        </a:rPr>
                        <a:t>Eritme Peyniri</a:t>
                      </a:r>
                      <a:endParaRPr lang="tr-TR" sz="2000">
                        <a:effectLst/>
                        <a:latin typeface="Times New Roman"/>
                        <a:ea typeface="Times New Roman"/>
                      </a:endParaRPr>
                    </a:p>
                  </a:txBody>
                  <a:tcPr marL="67871" marR="6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2000">
                          <a:effectLst/>
                          <a:latin typeface="Times New Roman"/>
                          <a:ea typeface="Times New Roman"/>
                        </a:rPr>
                        <a:t>60</a:t>
                      </a:r>
                    </a:p>
                  </a:txBody>
                  <a:tcPr marL="67871" marR="6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2000" dirty="0">
                          <a:effectLst/>
                          <a:latin typeface="Times New Roman"/>
                          <a:ea typeface="Times New Roman"/>
                        </a:rPr>
                        <a:t>4,5</a:t>
                      </a:r>
                    </a:p>
                  </a:txBody>
                  <a:tcPr marL="67871" marR="6787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tr-TR" sz="1800" dirty="0">
                          <a:effectLst/>
                          <a:latin typeface="Times New Roman"/>
                          <a:ea typeface="Times New Roman"/>
                        </a:rPr>
                        <a:t> </a:t>
                      </a:r>
                    </a:p>
                    <a:p>
                      <a:pPr algn="just">
                        <a:spcAft>
                          <a:spcPts val="0"/>
                        </a:spcAft>
                      </a:pPr>
                      <a:r>
                        <a:rPr lang="tr-TR" sz="1800" dirty="0">
                          <a:effectLst/>
                          <a:latin typeface="Times New Roman"/>
                          <a:ea typeface="Times New Roman"/>
                        </a:rPr>
                        <a:t> </a:t>
                      </a:r>
                    </a:p>
                  </a:txBody>
                  <a:tcPr marL="67871" marR="6787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155">
                <a:tc>
                  <a:txBody>
                    <a:bodyPr/>
                    <a:lstStyle/>
                    <a:p>
                      <a:pPr algn="just">
                        <a:spcAft>
                          <a:spcPts val="0"/>
                        </a:spcAft>
                      </a:pPr>
                      <a:r>
                        <a:rPr lang="tr-TR" sz="2000" b="1">
                          <a:effectLst/>
                          <a:latin typeface="Times New Roman"/>
                          <a:ea typeface="Times New Roman"/>
                        </a:rPr>
                        <a:t>Tulum Peyniri</a:t>
                      </a:r>
                      <a:endParaRPr lang="tr-TR" sz="2000">
                        <a:effectLst/>
                        <a:latin typeface="Times New Roman"/>
                        <a:ea typeface="Times New Roman"/>
                      </a:endParaRPr>
                    </a:p>
                  </a:txBody>
                  <a:tcPr marL="67871" marR="6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just">
                        <a:spcAft>
                          <a:spcPts val="0"/>
                        </a:spcAft>
                      </a:pPr>
                      <a:r>
                        <a:rPr lang="tr-TR" sz="2000">
                          <a:effectLst/>
                          <a:latin typeface="Times New Roman"/>
                          <a:ea typeface="Times New Roman"/>
                        </a:rPr>
                        <a:t>45</a:t>
                      </a:r>
                    </a:p>
                  </a:txBody>
                  <a:tcPr marL="67871" marR="6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just">
                        <a:spcAft>
                          <a:spcPts val="0"/>
                        </a:spcAft>
                      </a:pPr>
                      <a:r>
                        <a:rPr lang="tr-TR" sz="2000" dirty="0">
                          <a:effectLst/>
                          <a:latin typeface="Times New Roman"/>
                          <a:ea typeface="Times New Roman"/>
                        </a:rPr>
                        <a:t>5.0</a:t>
                      </a:r>
                    </a:p>
                  </a:txBody>
                  <a:tcPr marL="67871" marR="6787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vMerge="1">
                  <a:txBody>
                    <a:bodyPr/>
                    <a:lstStyle/>
                    <a:p>
                      <a:endParaRPr lang="tr-TR"/>
                    </a:p>
                  </a:txBody>
                  <a:tcPr/>
                </a:tc>
              </a:tr>
            </a:tbl>
          </a:graphicData>
        </a:graphic>
      </p:graphicFrame>
      <p:sp>
        <p:nvSpPr>
          <p:cNvPr id="7" name="İçerik Yer Tutucusu 2"/>
          <p:cNvSpPr txBox="1">
            <a:spLocks/>
          </p:cNvSpPr>
          <p:nvPr/>
        </p:nvSpPr>
        <p:spPr bwMode="auto">
          <a:xfrm>
            <a:off x="3814" y="0"/>
            <a:ext cx="9196052" cy="1020217"/>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tr-TR" sz="4000" b="1" dirty="0" smtClean="0">
                <a:solidFill>
                  <a:prstClr val="white"/>
                </a:solidFill>
              </a:rPr>
              <a:t>Peynirlerin Nem ve Tuz İçerikleri</a:t>
            </a:r>
          </a:p>
          <a:p>
            <a:pPr marL="0" indent="0" algn="ctr">
              <a:buFont typeface="Arial" charset="0"/>
              <a:buNone/>
            </a:pPr>
            <a:endParaRPr lang="tr-TR" sz="4400" b="1" dirty="0" smtClean="0">
              <a:solidFill>
                <a:prstClr val="black"/>
              </a:solidFill>
            </a:endParaRPr>
          </a:p>
        </p:txBody>
      </p:sp>
    </p:spTree>
    <p:extLst>
      <p:ext uri="{BB962C8B-B14F-4D97-AF65-F5344CB8AC3E}">
        <p14:creationId xmlns:p14="http://schemas.microsoft.com/office/powerpoint/2010/main" val="235847987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6" name="4 Dikdörtgen"/>
          <p:cNvSpPr/>
          <p:nvPr/>
        </p:nvSpPr>
        <p:spPr>
          <a:xfrm>
            <a:off x="395536" y="5568450"/>
            <a:ext cx="8215370" cy="369332"/>
          </a:xfrm>
          <a:prstGeom prst="rect">
            <a:avLst/>
          </a:prstGeom>
        </p:spPr>
        <p:txBody>
          <a:bodyPr wrap="square">
            <a:spAutoFit/>
          </a:bodyPr>
          <a:lstStyle/>
          <a:p>
            <a:r>
              <a:rPr lang="tr-TR" dirty="0">
                <a:solidFill>
                  <a:prstClr val="black"/>
                </a:solidFill>
              </a:rPr>
              <a:t>Kaynak: Türkiye İstatistik </a:t>
            </a:r>
            <a:r>
              <a:rPr lang="tr-TR" dirty="0" smtClean="0">
                <a:solidFill>
                  <a:prstClr val="black"/>
                </a:solidFill>
              </a:rPr>
              <a:t>Kurumu</a:t>
            </a:r>
            <a:endParaRPr lang="tr-TR" dirty="0">
              <a:solidFill>
                <a:prstClr val="black"/>
              </a:solidFill>
            </a:endParaRPr>
          </a:p>
        </p:txBody>
      </p:sp>
      <p:sp>
        <p:nvSpPr>
          <p:cNvPr id="9" name="İçerik Yer Tutucusu 8"/>
          <p:cNvSpPr>
            <a:spLocks noGrp="1"/>
          </p:cNvSpPr>
          <p:nvPr>
            <p:ph idx="1"/>
          </p:nvPr>
        </p:nvSpPr>
        <p:spPr/>
        <p:txBody>
          <a:bodyPr/>
          <a:lstStyle/>
          <a:p>
            <a:endParaRPr lang="tr-TR"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841"/>
            <a:ext cx="9144000" cy="6977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İçerik Yer Tutucusu 2"/>
          <p:cNvSpPr txBox="1">
            <a:spLocks/>
          </p:cNvSpPr>
          <p:nvPr/>
        </p:nvSpPr>
        <p:spPr bwMode="auto">
          <a:xfrm>
            <a:off x="574449" y="2687355"/>
            <a:ext cx="7513598" cy="1800199"/>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endParaRPr lang="tr-TR" sz="4400" b="1" dirty="0">
              <a:solidFill>
                <a:prstClr val="black"/>
              </a:solidFill>
            </a:endParaRPr>
          </a:p>
          <a:p>
            <a:pPr marL="0" indent="0" algn="ctr">
              <a:buFont typeface="Arial" charset="0"/>
              <a:buNone/>
            </a:pPr>
            <a:r>
              <a:rPr lang="tr-TR" sz="6000" b="1" dirty="0" smtClean="0">
                <a:solidFill>
                  <a:prstClr val="white"/>
                </a:solidFill>
              </a:rPr>
              <a:t>SORUNLAR</a:t>
            </a:r>
          </a:p>
          <a:p>
            <a:pPr marL="0" indent="0" algn="ctr">
              <a:buFont typeface="Arial" charset="0"/>
              <a:buNone/>
            </a:pPr>
            <a:endParaRPr lang="tr-TR" sz="4400" b="1" dirty="0" smtClean="0">
              <a:solidFill>
                <a:prstClr val="black"/>
              </a:solidFill>
            </a:endParaRPr>
          </a:p>
        </p:txBody>
      </p:sp>
    </p:spTree>
    <p:extLst>
      <p:ext uri="{BB962C8B-B14F-4D97-AF65-F5344CB8AC3E}">
        <p14:creationId xmlns:p14="http://schemas.microsoft.com/office/powerpoint/2010/main" val="32600241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5825206"/>
            <a:ext cx="1691680" cy="10327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10" descr="http://www.mlekara-moravica.co.rs/slike/postrojenje.jpg"/>
          <p:cNvPicPr>
            <a:picLocks noGrp="1" noChangeAspect="1" noChangeArrowheads="1"/>
          </p:cNvPicPr>
          <p:nvPr>
            <p:ph idx="1"/>
          </p:nvPr>
        </p:nvPicPr>
        <p:blipFill>
          <a:blip r:embed="rId3" cstate="print"/>
          <a:srcRect/>
          <a:stretch>
            <a:fillRect/>
          </a:stretch>
        </p:blipFill>
        <p:spPr bwMode="auto">
          <a:xfrm>
            <a:off x="35362" y="9928"/>
            <a:ext cx="4270731" cy="3203048"/>
          </a:xfrm>
          <a:prstGeom prst="rect">
            <a:avLst/>
          </a:prstGeom>
          <a:noFill/>
        </p:spPr>
      </p:pic>
      <p:sp>
        <p:nvSpPr>
          <p:cNvPr id="9" name="2 İçerik Yer Tutucusu"/>
          <p:cNvSpPr txBox="1">
            <a:spLocks/>
          </p:cNvSpPr>
          <p:nvPr/>
        </p:nvSpPr>
        <p:spPr bwMode="auto">
          <a:xfrm>
            <a:off x="0" y="260648"/>
            <a:ext cx="9144000" cy="58326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eaLnBrk="1" hangingPunct="1">
              <a:buNone/>
            </a:pPr>
            <a:r>
              <a:rPr lang="tr-TR" dirty="0" smtClean="0"/>
              <a:t>					Mevzuatların sektörün uyumu 					için  uygun zaman 					                       verilmemektedir.</a:t>
            </a:r>
          </a:p>
          <a:p>
            <a:pPr marL="457200" lvl="1" indent="0" eaLnBrk="1" hangingPunct="1">
              <a:buNone/>
            </a:pPr>
            <a:r>
              <a:rPr lang="tr-TR" dirty="0" smtClean="0"/>
              <a:t>					Örneğin: 1- TGK Etiketleme 					Yönetmeliğine uyum için 6 ay 					ile 2 sene süre verilmiştir. 					Uyum zorunluluğu olduğumuz AB bu durumlarda 10 sene uyum süresi vermektedir. Daha sonra bu süre iki sefer uzatılarak bazı süreler 4 seneye çıkarılmıştır.</a:t>
            </a:r>
          </a:p>
          <a:p>
            <a:pPr marL="457200" lvl="1" indent="0" eaLnBrk="1" hangingPunct="1">
              <a:buNone/>
            </a:pPr>
            <a:r>
              <a:rPr lang="tr-TR" sz="2800" dirty="0" smtClean="0">
                <a:latin typeface="Times New Roman"/>
                <a:ea typeface="ヒラギノ明朝 Pro W3"/>
                <a:cs typeface="Times New Roman"/>
              </a:rPr>
              <a:t>2-Gıda </a:t>
            </a:r>
            <a:r>
              <a:rPr lang="tr-TR" sz="2800" dirty="0">
                <a:latin typeface="Times New Roman"/>
                <a:ea typeface="ヒラギノ明朝 Pro W3"/>
                <a:cs typeface="Times New Roman"/>
              </a:rPr>
              <a:t>İşletmelerinin Kayıt Ve Onay </a:t>
            </a:r>
            <a:r>
              <a:rPr lang="tr-TR" sz="2800" dirty="0" smtClean="0">
                <a:latin typeface="Times New Roman"/>
                <a:ea typeface="ヒラギノ明朝 Pro W3"/>
                <a:cs typeface="Times New Roman"/>
              </a:rPr>
              <a:t>İşlemlerine </a:t>
            </a:r>
            <a:r>
              <a:rPr lang="tr-TR" sz="2800" dirty="0">
                <a:latin typeface="Times New Roman"/>
                <a:ea typeface="ヒラギノ明朝 Pro W3"/>
                <a:cs typeface="Times New Roman"/>
              </a:rPr>
              <a:t>Dair </a:t>
            </a:r>
            <a:r>
              <a:rPr lang="tr-TR" sz="2800" dirty="0" smtClean="0">
                <a:latin typeface="Times New Roman"/>
                <a:ea typeface="ヒラギノ明朝 Pro W3"/>
                <a:cs typeface="Times New Roman"/>
              </a:rPr>
              <a:t>Yönetmelikte te uyum içim bir ile iki sene süre verilmiştir.</a:t>
            </a:r>
          </a:p>
          <a:p>
            <a:pPr marL="457200" lvl="1" indent="0" eaLnBrk="1" hangingPunct="1">
              <a:buNone/>
            </a:pPr>
            <a:r>
              <a:rPr lang="tr-TR" dirty="0">
                <a:solidFill>
                  <a:prstClr val="black"/>
                </a:solidFill>
                <a:latin typeface="Times New Roman" pitchFamily="18" charset="0"/>
                <a:cs typeface="Times New Roman" pitchFamily="18" charset="0"/>
              </a:rPr>
              <a:t>Daha sonra bu süre iki sefer uzatılarak </a:t>
            </a:r>
            <a:r>
              <a:rPr lang="tr-TR" dirty="0" smtClean="0">
                <a:solidFill>
                  <a:prstClr val="black"/>
                </a:solidFill>
                <a:latin typeface="Times New Roman" pitchFamily="18" charset="0"/>
                <a:cs typeface="Times New Roman" pitchFamily="18" charset="0"/>
              </a:rPr>
              <a:t> </a:t>
            </a:r>
            <a:r>
              <a:rPr lang="tr-TR" dirty="0">
                <a:solidFill>
                  <a:prstClr val="black"/>
                </a:solidFill>
                <a:latin typeface="Times New Roman" pitchFamily="18" charset="0"/>
                <a:cs typeface="Times New Roman" pitchFamily="18" charset="0"/>
              </a:rPr>
              <a:t>4 seneye çıkarılmıştır.</a:t>
            </a:r>
            <a:r>
              <a:rPr lang="tr-TR" dirty="0" smtClean="0">
                <a:latin typeface="Times New Roman" pitchFamily="18" charset="0"/>
                <a:ea typeface="ヒラギノ明朝 Pro W3"/>
                <a:cs typeface="Times New Roman" pitchFamily="18" charset="0"/>
              </a:rPr>
              <a:t> </a:t>
            </a:r>
            <a:endParaRPr lang="tr-TR" dirty="0">
              <a:latin typeface="Times New Roman" pitchFamily="18" charset="0"/>
              <a:ea typeface="Calibri"/>
              <a:cs typeface="Times New Roman" pitchFamily="18" charset="0"/>
            </a:endParaRPr>
          </a:p>
          <a:p>
            <a:pPr marL="457200" lvl="1" indent="0" eaLnBrk="1" hangingPunct="1">
              <a:buNone/>
            </a:pPr>
            <a:endParaRPr lang="tr-TR" dirty="0" smtClean="0"/>
          </a:p>
          <a:p>
            <a:pPr marL="457200" lvl="1" indent="0" eaLnBrk="1" hangingPunct="1">
              <a:buFont typeface="Arial" charset="0"/>
              <a:buNone/>
            </a:pPr>
            <a:endParaRPr lang="tr-TR" dirty="0" smtClean="0"/>
          </a:p>
        </p:txBody>
      </p:sp>
    </p:spTree>
    <p:extLst>
      <p:ext uri="{BB962C8B-B14F-4D97-AF65-F5344CB8AC3E}">
        <p14:creationId xmlns:p14="http://schemas.microsoft.com/office/powerpoint/2010/main" val="177860750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5825206"/>
            <a:ext cx="1691680" cy="10327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10" descr="http://www.mlekara-moravica.co.rs/slike/postrojenje.jpg"/>
          <p:cNvPicPr>
            <a:picLocks noGrp="1" noChangeAspect="1" noChangeArrowheads="1"/>
          </p:cNvPicPr>
          <p:nvPr>
            <p:ph idx="1"/>
          </p:nvPr>
        </p:nvPicPr>
        <p:blipFill>
          <a:blip r:embed="rId3" cstate="print"/>
          <a:srcRect/>
          <a:stretch>
            <a:fillRect/>
          </a:stretch>
        </p:blipFill>
        <p:spPr bwMode="auto">
          <a:xfrm>
            <a:off x="31882" y="2874"/>
            <a:ext cx="3800083" cy="2850062"/>
          </a:xfrm>
          <a:prstGeom prst="rect">
            <a:avLst/>
          </a:prstGeom>
          <a:noFill/>
        </p:spPr>
      </p:pic>
      <p:sp>
        <p:nvSpPr>
          <p:cNvPr id="9" name="2 İçerik Yer Tutucusu"/>
          <p:cNvSpPr txBox="1">
            <a:spLocks/>
          </p:cNvSpPr>
          <p:nvPr/>
        </p:nvSpPr>
        <p:spPr bwMode="auto">
          <a:xfrm>
            <a:off x="0" y="260648"/>
            <a:ext cx="9144000" cy="58326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eaLnBrk="1" hangingPunct="1">
              <a:buNone/>
            </a:pPr>
            <a:r>
              <a:rPr lang="tr-TR" dirty="0" smtClean="0"/>
              <a:t>				   </a:t>
            </a:r>
            <a:r>
              <a:rPr lang="tr-TR" b="1" dirty="0" smtClean="0">
                <a:latin typeface="Times New Roman"/>
                <a:ea typeface="ヒラギノ明朝Pro W3"/>
              </a:rPr>
              <a:t>TGK </a:t>
            </a:r>
            <a:r>
              <a:rPr lang="tr-TR" b="1" dirty="0" err="1" smtClean="0">
                <a:latin typeface="Times New Roman"/>
                <a:ea typeface="ヒラギノ明朝Pro W3"/>
              </a:rPr>
              <a:t>EtiketlemeYönetmeliği</a:t>
            </a:r>
            <a:r>
              <a:rPr lang="en-GB" b="1" dirty="0">
                <a:latin typeface="Times New Roman"/>
                <a:ea typeface="ヒラギノ明朝Pro W3"/>
              </a:rPr>
              <a:t>” </a:t>
            </a:r>
            <a:r>
              <a:rPr lang="en-GB" dirty="0">
                <a:latin typeface="Times New Roman"/>
                <a:ea typeface="ヒラギノ明朝Pro W3"/>
              </a:rPr>
              <a:t>ne </a:t>
            </a:r>
            <a:r>
              <a:rPr lang="tr-TR" b="1" dirty="0" smtClean="0">
                <a:latin typeface="Times New Roman"/>
                <a:ea typeface="ヒラギノ明朝Pro W3"/>
              </a:rPr>
              <a:t>	</a:t>
            </a:r>
            <a:r>
              <a:rPr lang="tr-TR" dirty="0" smtClean="0">
                <a:latin typeface="Times New Roman"/>
                <a:ea typeface="ヒラギノ明朝Pro W3"/>
              </a:rPr>
              <a:t>			</a:t>
            </a:r>
            <a:r>
              <a:rPr lang="tr-TR" dirty="0">
                <a:latin typeface="Times New Roman"/>
                <a:ea typeface="ヒラギノ明朝Pro W3"/>
              </a:rPr>
              <a:t> </a:t>
            </a:r>
            <a:r>
              <a:rPr lang="tr-TR" dirty="0" smtClean="0">
                <a:latin typeface="Times New Roman"/>
                <a:ea typeface="ヒラギノ明朝Pro W3"/>
              </a:rPr>
              <a:t>   </a:t>
            </a:r>
            <a:r>
              <a:rPr lang="tr-TR" dirty="0" smtClean="0">
                <a:latin typeface="Times New Roman"/>
                <a:ea typeface="ヒラギノ明朝Pro W3"/>
              </a:rPr>
              <a:t>ambalajda bulunması zorunlu 				   bilgiler dışında</a:t>
            </a:r>
            <a:r>
              <a:rPr lang="tr-TR" dirty="0" smtClean="0">
                <a:latin typeface="Times New Roman"/>
                <a:ea typeface="ヒラギノ明朝Pro W3"/>
              </a:rPr>
              <a:t>  peynirde </a:t>
            </a:r>
            <a:r>
              <a:rPr lang="tr-TR" dirty="0" smtClean="0">
                <a:latin typeface="Times New Roman"/>
                <a:ea typeface="ヒラギノ明朝Pro W3"/>
              </a:rPr>
              <a:t>farklı 				   bilgiler istenmektedir. Örneğin; 1-				</a:t>
            </a:r>
            <a:r>
              <a:rPr lang="tr-TR" dirty="0">
                <a:latin typeface="Times New Roman"/>
                <a:ea typeface="ヒラギノ明朝Pro W3"/>
              </a:rPr>
              <a:t> </a:t>
            </a:r>
            <a:r>
              <a:rPr lang="tr-TR" dirty="0" smtClean="0">
                <a:latin typeface="Times New Roman"/>
                <a:ea typeface="ヒラギノ明朝Pro W3"/>
              </a:rPr>
              <a:t>  </a:t>
            </a:r>
            <a:r>
              <a:rPr lang="tr-TR" b="1" dirty="0" smtClean="0">
                <a:solidFill>
                  <a:srgbClr val="000000"/>
                </a:solidFill>
                <a:latin typeface="Times New Roman"/>
                <a:ea typeface="Times New Roman"/>
              </a:rPr>
              <a:t>“</a:t>
            </a:r>
            <a:r>
              <a:rPr lang="tr-TR" b="1" dirty="0">
                <a:solidFill>
                  <a:srgbClr val="000000"/>
                </a:solidFill>
                <a:latin typeface="Times New Roman"/>
                <a:ea typeface="Times New Roman"/>
              </a:rPr>
              <a:t>gıda maddelerinde</a:t>
            </a:r>
            <a:r>
              <a:rPr lang="tr-TR" b="1" dirty="0">
                <a:latin typeface="Times New Roman"/>
                <a:ea typeface="Times New Roman"/>
              </a:rPr>
              <a:t> enerji / </a:t>
            </a:r>
            <a:r>
              <a:rPr lang="tr-TR" b="1" dirty="0" smtClean="0">
                <a:solidFill>
                  <a:srgbClr val="000000"/>
                </a:solidFill>
                <a:latin typeface="Times New Roman"/>
                <a:ea typeface="Times New Roman"/>
              </a:rPr>
              <a:t>					</a:t>
            </a:r>
            <a:r>
              <a:rPr lang="tr-TR" b="1" dirty="0" smtClean="0">
                <a:latin typeface="Times New Roman"/>
                <a:ea typeface="Times New Roman"/>
              </a:rPr>
              <a:t>   </a:t>
            </a:r>
            <a:r>
              <a:rPr lang="tr-TR" b="1" dirty="0" smtClean="0">
                <a:latin typeface="Times New Roman"/>
                <a:ea typeface="Times New Roman"/>
              </a:rPr>
              <a:t>besin </a:t>
            </a:r>
            <a:r>
              <a:rPr lang="tr-TR" b="1" dirty="0">
                <a:latin typeface="Times New Roman"/>
                <a:ea typeface="Times New Roman"/>
              </a:rPr>
              <a:t>öğesi </a:t>
            </a:r>
            <a:r>
              <a:rPr lang="tr-TR" b="1" dirty="0" smtClean="0">
                <a:latin typeface="Times New Roman"/>
                <a:ea typeface="Times New Roman"/>
              </a:rPr>
              <a:t>miktarında, </a:t>
            </a:r>
            <a:r>
              <a:rPr lang="tr-TR" b="1" dirty="0" smtClean="0">
                <a:latin typeface="Times New Roman"/>
                <a:ea typeface="Times New Roman"/>
              </a:rPr>
              <a:t>benzer bir </a:t>
            </a:r>
            <a:r>
              <a:rPr lang="tr-TR" b="1" dirty="0" smtClean="0">
                <a:latin typeface="Times New Roman"/>
                <a:ea typeface="Times New Roman"/>
              </a:rPr>
              <a:t>ürüne </a:t>
            </a:r>
            <a:r>
              <a:rPr lang="tr-TR" b="1" dirty="0">
                <a:latin typeface="Times New Roman"/>
                <a:ea typeface="Times New Roman"/>
              </a:rPr>
              <a:t>göre en az %</a:t>
            </a:r>
            <a:r>
              <a:rPr lang="tr-TR" b="1" dirty="0" smtClean="0">
                <a:latin typeface="Times New Roman"/>
                <a:ea typeface="Times New Roman"/>
              </a:rPr>
              <a:t>30’luk bir </a:t>
            </a:r>
            <a:r>
              <a:rPr lang="tr-TR" b="1" dirty="0">
                <a:latin typeface="Times New Roman"/>
                <a:ea typeface="Times New Roman"/>
              </a:rPr>
              <a:t>azalma sağlanması </a:t>
            </a:r>
            <a:r>
              <a:rPr lang="tr-TR" b="1" dirty="0" smtClean="0">
                <a:latin typeface="Times New Roman"/>
                <a:ea typeface="Times New Roman"/>
              </a:rPr>
              <a:t>durumunda </a:t>
            </a:r>
            <a:r>
              <a:rPr lang="tr-TR" b="1" dirty="0">
                <a:latin typeface="Times New Roman"/>
                <a:ea typeface="Times New Roman"/>
              </a:rPr>
              <a:t>yağı </a:t>
            </a:r>
            <a:r>
              <a:rPr lang="tr-TR" b="1" dirty="0" smtClean="0">
                <a:latin typeface="Times New Roman"/>
                <a:ea typeface="Times New Roman"/>
              </a:rPr>
              <a:t>azaltılmış </a:t>
            </a:r>
            <a:r>
              <a:rPr lang="tr-TR" b="1" dirty="0">
                <a:latin typeface="Times New Roman"/>
                <a:ea typeface="Times New Roman"/>
              </a:rPr>
              <a:t>veya benzeri ifadeler kullanılabilir.”</a:t>
            </a:r>
            <a:r>
              <a:rPr lang="tr-TR" dirty="0">
                <a:latin typeface="Times New Roman"/>
                <a:ea typeface="Times New Roman"/>
              </a:rPr>
              <a:t> Şeklinde geçtiğin halde yayınlanan peynir tebliğinde bu husus  “</a:t>
            </a:r>
            <a:r>
              <a:rPr lang="tr-TR" b="1" dirty="0">
                <a:solidFill>
                  <a:srgbClr val="000000"/>
                </a:solidFill>
                <a:latin typeface="Times New Roman"/>
                <a:ea typeface="Times New Roman"/>
              </a:rPr>
              <a:t>Bu Tebliğ kapsamında piyasaya arz edilen peynirlerden kuru maddede süt yağı içeriği % 25’ten daha az olanlarda yağı azaltılmış veya benzeri ifadeler kullanılabilir.”</a:t>
            </a:r>
            <a:r>
              <a:rPr lang="tr-TR" dirty="0">
                <a:solidFill>
                  <a:srgbClr val="000000"/>
                </a:solidFill>
                <a:latin typeface="Times New Roman"/>
                <a:ea typeface="Times New Roman"/>
              </a:rPr>
              <a:t> Şeklinde yayınlanmıştır. </a:t>
            </a:r>
            <a:endParaRPr lang="tr-TR" dirty="0" smtClean="0"/>
          </a:p>
          <a:p>
            <a:pPr marL="457200" lvl="1" indent="0" eaLnBrk="1" hangingPunct="1">
              <a:buFont typeface="Arial" charset="0"/>
              <a:buNone/>
            </a:pPr>
            <a:endParaRPr lang="tr-TR" dirty="0" smtClean="0"/>
          </a:p>
        </p:txBody>
      </p:sp>
    </p:spTree>
    <p:extLst>
      <p:ext uri="{BB962C8B-B14F-4D97-AF65-F5344CB8AC3E}">
        <p14:creationId xmlns:p14="http://schemas.microsoft.com/office/powerpoint/2010/main" val="65089685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5825206"/>
            <a:ext cx="1691680" cy="10327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10" descr="http://www.mlekara-moravica.co.rs/slike/postrojenje.jpg"/>
          <p:cNvPicPr>
            <a:picLocks noGrp="1" noChangeAspect="1" noChangeArrowheads="1"/>
          </p:cNvPicPr>
          <p:nvPr>
            <p:ph idx="1"/>
          </p:nvPr>
        </p:nvPicPr>
        <p:blipFill>
          <a:blip r:embed="rId3" cstate="print"/>
          <a:srcRect/>
          <a:stretch>
            <a:fillRect/>
          </a:stretch>
        </p:blipFill>
        <p:spPr bwMode="auto">
          <a:xfrm>
            <a:off x="31882" y="2874"/>
            <a:ext cx="3800083" cy="2850062"/>
          </a:xfrm>
          <a:prstGeom prst="rect">
            <a:avLst/>
          </a:prstGeom>
          <a:noFill/>
        </p:spPr>
      </p:pic>
      <p:sp>
        <p:nvSpPr>
          <p:cNvPr id="9" name="2 İçerik Yer Tutucusu"/>
          <p:cNvSpPr txBox="1">
            <a:spLocks/>
          </p:cNvSpPr>
          <p:nvPr/>
        </p:nvSpPr>
        <p:spPr bwMode="auto">
          <a:xfrm>
            <a:off x="0" y="260648"/>
            <a:ext cx="9144000" cy="58326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eaLnBrk="1" hangingPunct="1">
              <a:buNone/>
            </a:pPr>
            <a:r>
              <a:rPr lang="tr-TR" dirty="0" smtClean="0"/>
              <a:t>				  </a:t>
            </a:r>
            <a:endParaRPr lang="tr-TR" dirty="0" smtClean="0"/>
          </a:p>
          <a:p>
            <a:pPr marL="457200" lvl="1" indent="0" eaLnBrk="1" hangingPunct="1">
              <a:buNone/>
            </a:pPr>
            <a:r>
              <a:rPr lang="tr-TR" dirty="0"/>
              <a:t>	</a:t>
            </a:r>
            <a:r>
              <a:rPr lang="tr-TR" dirty="0" smtClean="0"/>
              <a:t>			   </a:t>
            </a:r>
            <a:r>
              <a:rPr lang="tr-TR" dirty="0" smtClean="0"/>
              <a:t> 2-</a:t>
            </a:r>
            <a:r>
              <a:rPr lang="tr-TR" b="1" dirty="0" smtClean="0">
                <a:latin typeface="Times New Roman"/>
                <a:ea typeface="ヒラギノ明朝Pro W3"/>
              </a:rPr>
              <a:t>TGK </a:t>
            </a:r>
            <a:r>
              <a:rPr lang="tr-TR" b="1" dirty="0" err="1" smtClean="0">
                <a:latin typeface="Times New Roman"/>
                <a:ea typeface="ヒラギノ明朝Pro W3"/>
              </a:rPr>
              <a:t>EtiketlemeYönetmeliği</a:t>
            </a:r>
            <a:r>
              <a:rPr lang="en-GB" b="1" dirty="0" smtClean="0">
                <a:latin typeface="Times New Roman"/>
                <a:ea typeface="ヒラギノ明朝Pro W3"/>
              </a:rPr>
              <a:t>” </a:t>
            </a:r>
            <a:r>
              <a:rPr lang="en-GB" dirty="0" smtClean="0">
                <a:latin typeface="Times New Roman"/>
                <a:ea typeface="ヒラギノ明朝Pro W3"/>
              </a:rPr>
              <a:t>ne </a:t>
            </a:r>
            <a:r>
              <a:rPr lang="tr-TR" b="1" dirty="0" smtClean="0">
                <a:latin typeface="Times New Roman"/>
                <a:ea typeface="ヒラギノ明朝Pro W3"/>
              </a:rPr>
              <a:t>	</a:t>
            </a:r>
            <a:r>
              <a:rPr lang="tr-TR" dirty="0" smtClean="0">
                <a:latin typeface="Times New Roman"/>
                <a:ea typeface="ヒラギノ明朝Pro W3"/>
              </a:rPr>
              <a:t>			    göre b</a:t>
            </a:r>
            <a:r>
              <a:rPr lang="tr-TR" dirty="0" smtClean="0">
                <a:latin typeface="Times New Roman"/>
                <a:ea typeface="ヒラギノ明朝Pro W3"/>
                <a:cs typeface="Times New Roman"/>
              </a:rPr>
              <a:t>ütün </a:t>
            </a:r>
            <a:r>
              <a:rPr lang="tr-TR" dirty="0">
                <a:latin typeface="Times New Roman"/>
                <a:ea typeface="ヒラギノ明朝Pro W3"/>
                <a:cs typeface="Times New Roman"/>
              </a:rPr>
              <a:t>gıda maddeleri için </a:t>
            </a:r>
            <a:r>
              <a:rPr lang="tr-TR" dirty="0" smtClean="0">
                <a:latin typeface="Times New Roman"/>
                <a:ea typeface="ヒラギノ明朝Pro W3"/>
                <a:cs typeface="Times New Roman"/>
              </a:rPr>
              <a:t>				    </a:t>
            </a:r>
            <a:r>
              <a:rPr lang="tr-TR" dirty="0" smtClean="0">
                <a:solidFill>
                  <a:srgbClr val="1C283D"/>
                </a:solidFill>
                <a:latin typeface="Times New Roman"/>
                <a:ea typeface="Calibri"/>
                <a:cs typeface="Times New Roman"/>
              </a:rPr>
              <a:t>zorunlu </a:t>
            </a:r>
            <a:r>
              <a:rPr lang="tr-TR" dirty="0">
                <a:solidFill>
                  <a:srgbClr val="1C283D"/>
                </a:solidFill>
                <a:latin typeface="Times New Roman"/>
                <a:ea typeface="Calibri"/>
                <a:cs typeface="Times New Roman"/>
              </a:rPr>
              <a:t>etiket bilgileri ambalaj </a:t>
            </a:r>
            <a:r>
              <a:rPr lang="tr-TR" dirty="0" smtClean="0">
                <a:solidFill>
                  <a:srgbClr val="1C283D"/>
                </a:solidFill>
                <a:latin typeface="Times New Roman"/>
                <a:ea typeface="Calibri"/>
                <a:cs typeface="Times New Roman"/>
              </a:rPr>
              <a:t>				    üzerinde </a:t>
            </a:r>
            <a:r>
              <a:rPr lang="tr-TR" dirty="0">
                <a:solidFill>
                  <a:srgbClr val="1C283D"/>
                </a:solidFill>
                <a:latin typeface="Times New Roman"/>
                <a:ea typeface="Calibri"/>
                <a:cs typeface="Times New Roman"/>
              </a:rPr>
              <a:t>veya ambalaja </a:t>
            </a:r>
            <a:r>
              <a:rPr lang="tr-TR" dirty="0" smtClean="0">
                <a:solidFill>
                  <a:srgbClr val="1C283D"/>
                </a:solidFill>
                <a:latin typeface="Times New Roman"/>
                <a:ea typeface="Calibri"/>
                <a:cs typeface="Times New Roman"/>
              </a:rPr>
              <a:t>					    yapıştırılmış </a:t>
            </a:r>
            <a:r>
              <a:rPr lang="tr-TR" dirty="0">
                <a:solidFill>
                  <a:srgbClr val="1C283D"/>
                </a:solidFill>
                <a:latin typeface="Times New Roman"/>
                <a:ea typeface="Calibri"/>
                <a:cs typeface="Times New Roman"/>
              </a:rPr>
              <a:t>bir etiket üzerinde </a:t>
            </a:r>
            <a:r>
              <a:rPr lang="tr-TR" dirty="0" smtClean="0">
                <a:solidFill>
                  <a:srgbClr val="1C283D"/>
                </a:solidFill>
                <a:latin typeface="Times New Roman"/>
                <a:ea typeface="Calibri"/>
                <a:cs typeface="Times New Roman"/>
              </a:rPr>
              <a:t>bulunduğunda </a:t>
            </a:r>
            <a:r>
              <a:rPr lang="tr-TR" dirty="0">
                <a:solidFill>
                  <a:srgbClr val="1C283D"/>
                </a:solidFill>
                <a:latin typeface="Times New Roman"/>
                <a:ea typeface="Times New Roman"/>
                <a:cs typeface="Times New Roman"/>
              </a:rPr>
              <a:t>punto </a:t>
            </a:r>
            <a:r>
              <a:rPr lang="tr-TR" dirty="0" smtClean="0">
                <a:solidFill>
                  <a:srgbClr val="1C283D"/>
                </a:solidFill>
                <a:latin typeface="Times New Roman"/>
                <a:ea typeface="Times New Roman"/>
                <a:cs typeface="Times New Roman"/>
              </a:rPr>
              <a:t>büyüklüğü </a:t>
            </a:r>
            <a:r>
              <a:rPr lang="tr-TR" dirty="0" smtClean="0">
                <a:solidFill>
                  <a:srgbClr val="1C283D"/>
                </a:solidFill>
                <a:ea typeface="Times New Roman"/>
                <a:cs typeface="Times New Roman"/>
              </a:rPr>
              <a:t>1,2 </a:t>
            </a:r>
            <a:r>
              <a:rPr lang="tr-TR" dirty="0">
                <a:solidFill>
                  <a:srgbClr val="1C283D"/>
                </a:solidFill>
                <a:ea typeface="Times New Roman"/>
                <a:cs typeface="Times New Roman"/>
              </a:rPr>
              <a:t>mm </a:t>
            </a:r>
            <a:r>
              <a:rPr lang="tr-TR" dirty="0" smtClean="0">
                <a:solidFill>
                  <a:srgbClr val="1C283D"/>
                </a:solidFill>
                <a:ea typeface="Times New Roman"/>
                <a:cs typeface="Times New Roman"/>
              </a:rPr>
              <a:t>olarak verilirken</a:t>
            </a:r>
            <a:r>
              <a:rPr lang="tr-TR" dirty="0" smtClean="0">
                <a:latin typeface="Times New Roman"/>
                <a:ea typeface="ヒラギノ明朝Pro W3"/>
                <a:cs typeface="Times New Roman"/>
              </a:rPr>
              <a:t> peynir, </a:t>
            </a:r>
            <a:r>
              <a:rPr lang="tr-TR" dirty="0">
                <a:latin typeface="Times New Roman"/>
                <a:ea typeface="ヒラギノ明朝Pro W3"/>
                <a:cs typeface="Times New Roman"/>
              </a:rPr>
              <a:t>çiğ</a:t>
            </a:r>
            <a:r>
              <a:rPr lang="tr-TR" dirty="0">
                <a:solidFill>
                  <a:srgbClr val="1C283D"/>
                </a:solidFill>
                <a:latin typeface="Times New Roman"/>
                <a:ea typeface="Times New Roman"/>
                <a:cs typeface="Times New Roman"/>
              </a:rPr>
              <a:t> sütten üretildiğinde </a:t>
            </a:r>
            <a:r>
              <a:rPr lang="tr-TR" dirty="0" smtClean="0">
                <a:solidFill>
                  <a:srgbClr val="1C283D"/>
                </a:solidFill>
                <a:latin typeface="Times New Roman"/>
                <a:ea typeface="Times New Roman"/>
                <a:cs typeface="Times New Roman"/>
              </a:rPr>
              <a:t>ve yağı </a:t>
            </a:r>
            <a:r>
              <a:rPr lang="tr-TR" dirty="0">
                <a:solidFill>
                  <a:srgbClr val="1C283D"/>
                </a:solidFill>
                <a:latin typeface="Times New Roman"/>
                <a:ea typeface="Times New Roman"/>
                <a:cs typeface="Times New Roman"/>
              </a:rPr>
              <a:t>azaltıldığında punto </a:t>
            </a:r>
            <a:r>
              <a:rPr lang="tr-TR" dirty="0" smtClean="0">
                <a:solidFill>
                  <a:srgbClr val="1C283D"/>
                </a:solidFill>
                <a:latin typeface="Times New Roman"/>
                <a:ea typeface="Times New Roman"/>
                <a:cs typeface="Times New Roman"/>
              </a:rPr>
              <a:t>büyüklüğü 3 mm. olarak verilmiştir.</a:t>
            </a:r>
            <a:endParaRPr lang="tr-TR" dirty="0" smtClean="0">
              <a:solidFill>
                <a:srgbClr val="000000"/>
              </a:solidFill>
              <a:latin typeface="Times New Roman"/>
              <a:ea typeface="Times New Roman"/>
            </a:endParaRPr>
          </a:p>
          <a:p>
            <a:pPr marL="457200" lvl="1" indent="0" eaLnBrk="1" hangingPunct="1">
              <a:buNone/>
            </a:pPr>
            <a:r>
              <a:rPr lang="tr-TR" dirty="0" smtClean="0">
                <a:latin typeface="Times New Roman" pitchFamily="18" charset="0"/>
                <a:ea typeface="ヒラギノ明朝 Pro W3"/>
                <a:cs typeface="Times New Roman" pitchFamily="18" charset="0"/>
              </a:rPr>
              <a:t> </a:t>
            </a:r>
            <a:endParaRPr lang="tr-TR" dirty="0">
              <a:latin typeface="Times New Roman" pitchFamily="18" charset="0"/>
              <a:ea typeface="Calibri"/>
              <a:cs typeface="Times New Roman" pitchFamily="18" charset="0"/>
            </a:endParaRPr>
          </a:p>
          <a:p>
            <a:pPr marL="457200" lvl="1" indent="0" eaLnBrk="1" hangingPunct="1">
              <a:buNone/>
            </a:pPr>
            <a:endParaRPr lang="tr-TR" dirty="0" smtClean="0"/>
          </a:p>
          <a:p>
            <a:pPr marL="457200" lvl="1" indent="0" eaLnBrk="1" hangingPunct="1">
              <a:buFont typeface="Arial" charset="0"/>
              <a:buNone/>
            </a:pPr>
            <a:endParaRPr lang="tr-TR" dirty="0" smtClean="0"/>
          </a:p>
        </p:txBody>
      </p:sp>
      <p:pic>
        <p:nvPicPr>
          <p:cNvPr id="5" name="Picture 2" descr="http://3.bp.blogspot.com/-FXlNGjx5tjU/UExINLeVnrI/AAAAAAAAA60/uq2w_b5ZhK8/s1600/kasar.jpg"/>
          <p:cNvPicPr>
            <a:picLocks noChangeAspect="1" noChangeArrowheads="1"/>
          </p:cNvPicPr>
          <p:nvPr/>
        </p:nvPicPr>
        <p:blipFill>
          <a:blip r:embed="rId4" cstate="print"/>
          <a:srcRect/>
          <a:stretch>
            <a:fillRect/>
          </a:stretch>
        </p:blipFill>
        <p:spPr bwMode="auto">
          <a:xfrm>
            <a:off x="1030915" y="4221088"/>
            <a:ext cx="4969835" cy="2636912"/>
          </a:xfrm>
          <a:prstGeom prst="rect">
            <a:avLst/>
          </a:prstGeom>
          <a:noFill/>
        </p:spPr>
      </p:pic>
    </p:spTree>
    <p:extLst>
      <p:ext uri="{BB962C8B-B14F-4D97-AF65-F5344CB8AC3E}">
        <p14:creationId xmlns:p14="http://schemas.microsoft.com/office/powerpoint/2010/main" val="146431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 y="0"/>
            <a:ext cx="9161822" cy="1417638"/>
          </a:xfrm>
        </p:spPr>
        <p:style>
          <a:lnRef idx="1">
            <a:schemeClr val="accent3"/>
          </a:lnRef>
          <a:fillRef idx="3">
            <a:schemeClr val="accent3"/>
          </a:fillRef>
          <a:effectRef idx="2">
            <a:schemeClr val="accent3"/>
          </a:effectRef>
          <a:fontRef idx="minor">
            <a:schemeClr val="lt1"/>
          </a:fontRef>
        </p:style>
        <p:txBody>
          <a:bodyPr/>
          <a:lstStyle/>
          <a:p>
            <a:pPr>
              <a:lnSpc>
                <a:spcPct val="115000"/>
              </a:lnSpc>
              <a:spcBef>
                <a:spcPct val="20000"/>
              </a:spcBef>
              <a:spcAft>
                <a:spcPts val="1000"/>
              </a:spcAft>
            </a:pPr>
            <a:r>
              <a:rPr lang="tr-TR" sz="2000" b="1" dirty="0" smtClean="0">
                <a:ea typeface="Calibri"/>
                <a:cs typeface="Times New Roman"/>
              </a:rPr>
              <a:t/>
            </a:r>
            <a:br>
              <a:rPr lang="tr-TR" sz="2000" b="1" dirty="0" smtClean="0">
                <a:ea typeface="Calibri"/>
                <a:cs typeface="Times New Roman"/>
              </a:rPr>
            </a:br>
            <a:r>
              <a:rPr lang="tr-TR" sz="2000" b="1" dirty="0">
                <a:ea typeface="Calibri"/>
                <a:cs typeface="Times New Roman"/>
              </a:rPr>
              <a:t/>
            </a:r>
            <a:br>
              <a:rPr lang="tr-TR" sz="2000" b="1" dirty="0">
                <a:ea typeface="Calibri"/>
                <a:cs typeface="Times New Roman"/>
              </a:rPr>
            </a:br>
            <a:r>
              <a:rPr lang="tr-TR" sz="2000" b="1" dirty="0" smtClean="0">
                <a:ea typeface="Calibri"/>
                <a:cs typeface="Times New Roman"/>
              </a:rPr>
              <a:t/>
            </a:r>
            <a:br>
              <a:rPr lang="tr-TR" sz="2000" b="1" dirty="0" smtClean="0">
                <a:ea typeface="Calibri"/>
                <a:cs typeface="Times New Roman"/>
              </a:rPr>
            </a:br>
            <a:r>
              <a:rPr lang="tr-TR" sz="2000" b="1" dirty="0">
                <a:ea typeface="Calibri"/>
                <a:cs typeface="Times New Roman"/>
              </a:rPr>
              <a:t/>
            </a:r>
            <a:br>
              <a:rPr lang="tr-TR" sz="2000" b="1" dirty="0">
                <a:ea typeface="Calibri"/>
                <a:cs typeface="Times New Roman"/>
              </a:rPr>
            </a:br>
            <a:r>
              <a:rPr lang="tr-TR" b="1" dirty="0" smtClean="0"/>
              <a:t>TÜRKİYE’DE </a:t>
            </a:r>
            <a:r>
              <a:rPr lang="tr-TR" b="1" dirty="0"/>
              <a:t>SÜT SEKTÖRÜ </a:t>
            </a:r>
            <a:br>
              <a:rPr lang="tr-TR" b="1" dirty="0"/>
            </a:br>
            <a:r>
              <a:rPr lang="tr-TR" dirty="0">
                <a:ea typeface="Calibri"/>
                <a:cs typeface="Times New Roman"/>
              </a:rPr>
              <a:t/>
            </a:r>
            <a:br>
              <a:rPr lang="tr-TR" dirty="0">
                <a:ea typeface="Calibri"/>
                <a:cs typeface="Times New Roman"/>
              </a:rPr>
            </a:br>
            <a:endParaRPr lang="tr-TR" dirty="0"/>
          </a:p>
        </p:txBody>
      </p:sp>
      <p:sp>
        <p:nvSpPr>
          <p:cNvPr id="3" name="İçerik Yer Tutucusu 2"/>
          <p:cNvSpPr>
            <a:spLocks noGrp="1"/>
          </p:cNvSpPr>
          <p:nvPr>
            <p:ph idx="1"/>
          </p:nvPr>
        </p:nvSpPr>
        <p:spPr>
          <a:xfrm>
            <a:off x="0" y="1556792"/>
            <a:ext cx="9144000" cy="4277072"/>
          </a:xfrm>
        </p:spPr>
        <p:txBody>
          <a:bodyPr/>
          <a:lstStyle/>
          <a:p>
            <a:pPr marL="0" indent="0" algn="ctr">
              <a:buNone/>
            </a:pPr>
            <a:endParaRPr lang="tr-TR" sz="4800" b="1" dirty="0" smtClean="0"/>
          </a:p>
          <a:p>
            <a:pPr marL="0" indent="0" algn="ctr">
              <a:buNone/>
            </a:pPr>
            <a:r>
              <a:rPr lang="tr-TR" sz="4800" b="1" dirty="0">
                <a:ea typeface="Calibri"/>
                <a:cs typeface="Times New Roman"/>
              </a:rPr>
              <a:t>Süt ve Süt Ürünleri URGE Projesi </a:t>
            </a:r>
            <a:endParaRPr lang="tr-TR" sz="4800" b="1"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4535" y="5318423"/>
            <a:ext cx="2427288" cy="1539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İçerik Yer Tutucusu 2"/>
          <p:cNvSpPr txBox="1">
            <a:spLocks/>
          </p:cNvSpPr>
          <p:nvPr/>
        </p:nvSpPr>
        <p:spPr bwMode="auto">
          <a:xfrm>
            <a:off x="0" y="0"/>
            <a:ext cx="9161822" cy="1412776"/>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eaLnBrk="1" hangingPunct="1">
              <a:lnSpc>
                <a:spcPct val="115000"/>
              </a:lnSpc>
              <a:spcAft>
                <a:spcPts val="1000"/>
              </a:spcAft>
              <a:buNone/>
            </a:pPr>
            <a:r>
              <a:rPr lang="tr-TR" sz="4000" dirty="0" smtClean="0">
                <a:solidFill>
                  <a:prstClr val="white"/>
                </a:solidFill>
              </a:rPr>
              <a:t> </a:t>
            </a:r>
            <a:r>
              <a:rPr lang="tr-TR" sz="5400" b="1" dirty="0" smtClean="0">
                <a:solidFill>
                  <a:prstClr val="white"/>
                </a:solidFill>
              </a:rPr>
              <a:t>TÜRKİYE SÜT SEKTÖRÜ</a:t>
            </a:r>
            <a:endParaRPr lang="tr-TR" sz="5400" b="1" dirty="0">
              <a:solidFill>
                <a:prstClr val="white"/>
              </a:solidFill>
            </a:endParaRPr>
          </a:p>
          <a:p>
            <a:pPr marL="0" indent="0" algn="ctr">
              <a:buFont typeface="Arial" charset="0"/>
              <a:buNone/>
            </a:pPr>
            <a:endParaRPr lang="tr-TR" sz="4400" b="1" dirty="0" smtClean="0">
              <a:solidFill>
                <a:prstClr val="black"/>
              </a:solidFill>
            </a:endParaRPr>
          </a:p>
        </p:txBody>
      </p:sp>
    </p:spTree>
    <p:extLst>
      <p:ext uri="{BB962C8B-B14F-4D97-AF65-F5344CB8AC3E}">
        <p14:creationId xmlns:p14="http://schemas.microsoft.com/office/powerpoint/2010/main" val="263613973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5825206"/>
            <a:ext cx="1691680" cy="10327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10" descr="http://www.mlekara-moravica.co.rs/slike/postrojenje.jpg"/>
          <p:cNvPicPr>
            <a:picLocks noGrp="1" noChangeAspect="1" noChangeArrowheads="1"/>
          </p:cNvPicPr>
          <p:nvPr>
            <p:ph idx="1"/>
          </p:nvPr>
        </p:nvPicPr>
        <p:blipFill>
          <a:blip r:embed="rId3" cstate="print"/>
          <a:srcRect/>
          <a:stretch>
            <a:fillRect/>
          </a:stretch>
        </p:blipFill>
        <p:spPr bwMode="auto">
          <a:xfrm>
            <a:off x="31882" y="2874"/>
            <a:ext cx="4396102" cy="3297076"/>
          </a:xfrm>
          <a:prstGeom prst="rect">
            <a:avLst/>
          </a:prstGeom>
          <a:noFill/>
        </p:spPr>
      </p:pic>
      <p:sp>
        <p:nvSpPr>
          <p:cNvPr id="9" name="2 İçerik Yer Tutucusu"/>
          <p:cNvSpPr txBox="1">
            <a:spLocks/>
          </p:cNvSpPr>
          <p:nvPr/>
        </p:nvSpPr>
        <p:spPr bwMode="auto">
          <a:xfrm>
            <a:off x="0" y="260648"/>
            <a:ext cx="9144000" cy="58326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eaLnBrk="1" hangingPunct="1">
              <a:buFont typeface="Arial" charset="0"/>
              <a:buNone/>
            </a:pPr>
            <a:r>
              <a:rPr lang="tr-TR" dirty="0" smtClean="0">
                <a:solidFill>
                  <a:srgbClr val="000000"/>
                </a:solidFill>
                <a:latin typeface="Times New Roman"/>
                <a:ea typeface="Calibri"/>
              </a:rPr>
              <a:t>					Peynir </a:t>
            </a:r>
            <a:r>
              <a:rPr lang="tr-TR" dirty="0">
                <a:solidFill>
                  <a:srgbClr val="000000"/>
                </a:solidFill>
                <a:latin typeface="Times New Roman"/>
                <a:ea typeface="Calibri"/>
              </a:rPr>
              <a:t>tebliğinde uyum için </a:t>
            </a:r>
            <a:r>
              <a:rPr lang="tr-TR" dirty="0" smtClean="0">
                <a:solidFill>
                  <a:srgbClr val="000000"/>
                </a:solidFill>
                <a:latin typeface="Times New Roman"/>
                <a:ea typeface="Calibri"/>
              </a:rPr>
              <a:t>					bir </a:t>
            </a:r>
            <a:r>
              <a:rPr lang="tr-TR" dirty="0">
                <a:solidFill>
                  <a:srgbClr val="000000"/>
                </a:solidFill>
                <a:latin typeface="Times New Roman"/>
                <a:ea typeface="Calibri"/>
              </a:rPr>
              <a:t>yıllık süre verilmiştir.  </a:t>
            </a:r>
            <a:r>
              <a:rPr lang="tr-TR" dirty="0" smtClean="0">
                <a:solidFill>
                  <a:srgbClr val="000000"/>
                </a:solidFill>
                <a:latin typeface="Times New Roman"/>
                <a:ea typeface="Calibri"/>
              </a:rPr>
              <a:t>					Bildiğiniz </a:t>
            </a:r>
            <a:r>
              <a:rPr lang="tr-TR" dirty="0">
                <a:solidFill>
                  <a:srgbClr val="000000"/>
                </a:solidFill>
                <a:latin typeface="Times New Roman"/>
                <a:ea typeface="Calibri"/>
              </a:rPr>
              <a:t>üzere bütün </a:t>
            </a:r>
            <a:r>
              <a:rPr lang="tr-TR" dirty="0" smtClean="0">
                <a:solidFill>
                  <a:srgbClr val="000000"/>
                </a:solidFill>
                <a:latin typeface="Times New Roman"/>
                <a:ea typeface="Calibri"/>
              </a:rPr>
              <a:t>						şirketler </a:t>
            </a:r>
            <a:r>
              <a:rPr lang="tr-TR" dirty="0">
                <a:solidFill>
                  <a:srgbClr val="000000"/>
                </a:solidFill>
                <a:latin typeface="Times New Roman"/>
                <a:ea typeface="Calibri"/>
              </a:rPr>
              <a:t>etiketlerini bir yıl </a:t>
            </a:r>
            <a:r>
              <a:rPr lang="tr-TR" dirty="0" smtClean="0">
                <a:solidFill>
                  <a:srgbClr val="000000"/>
                </a:solidFill>
                <a:latin typeface="Times New Roman"/>
                <a:ea typeface="Calibri"/>
              </a:rPr>
              <a:t>					önceden </a:t>
            </a:r>
            <a:r>
              <a:rPr lang="tr-TR" dirty="0">
                <a:solidFill>
                  <a:srgbClr val="000000"/>
                </a:solidFill>
                <a:latin typeface="Times New Roman"/>
                <a:ea typeface="Calibri"/>
              </a:rPr>
              <a:t>planlayarak </a:t>
            </a:r>
            <a:r>
              <a:rPr lang="tr-TR" dirty="0" smtClean="0">
                <a:solidFill>
                  <a:srgbClr val="000000"/>
                </a:solidFill>
                <a:latin typeface="Times New Roman"/>
                <a:ea typeface="Calibri"/>
              </a:rPr>
              <a:t>						bastırmakta </a:t>
            </a:r>
            <a:r>
              <a:rPr lang="tr-TR" dirty="0">
                <a:solidFill>
                  <a:srgbClr val="000000"/>
                </a:solidFill>
                <a:latin typeface="Times New Roman"/>
                <a:ea typeface="Calibri"/>
              </a:rPr>
              <a:t>ve ürünün tüketim </a:t>
            </a:r>
            <a:r>
              <a:rPr lang="tr-TR" dirty="0" smtClean="0">
                <a:solidFill>
                  <a:srgbClr val="000000"/>
                </a:solidFill>
                <a:latin typeface="Times New Roman"/>
                <a:ea typeface="Calibri"/>
              </a:rPr>
              <a:t>					durumunu </a:t>
            </a:r>
            <a:r>
              <a:rPr lang="tr-TR" dirty="0">
                <a:solidFill>
                  <a:srgbClr val="000000"/>
                </a:solidFill>
                <a:latin typeface="Times New Roman"/>
                <a:ea typeface="Calibri"/>
              </a:rPr>
              <a:t>göre kullanmaktadırlar. Bazen planlandığı şekliyle etiketler o yıl içinde tüketilememekte bir sonraki yıla kalmaktadır. Bu sebeple bastırılan etiketlerin zayi olmaması için en az iki yıllık bir uyum süresinin verilmesi uygun olacaktır</a:t>
            </a:r>
            <a:endParaRPr lang="tr-TR" dirty="0" smtClean="0">
              <a:solidFill>
                <a:prstClr val="black"/>
              </a:solidFill>
            </a:endParaRPr>
          </a:p>
        </p:txBody>
      </p:sp>
    </p:spTree>
    <p:extLst>
      <p:ext uri="{BB962C8B-B14F-4D97-AF65-F5344CB8AC3E}">
        <p14:creationId xmlns:p14="http://schemas.microsoft.com/office/powerpoint/2010/main" val="51556409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5825206"/>
            <a:ext cx="1691680" cy="10327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10" descr="http://www.mlekara-moravica.co.rs/slike/postrojenje.jpg"/>
          <p:cNvPicPr>
            <a:picLocks noGrp="1" noChangeAspect="1" noChangeArrowheads="1"/>
          </p:cNvPicPr>
          <p:nvPr>
            <p:ph idx="1"/>
          </p:nvPr>
        </p:nvPicPr>
        <p:blipFill>
          <a:blip r:embed="rId3" cstate="print"/>
          <a:srcRect/>
          <a:stretch>
            <a:fillRect/>
          </a:stretch>
        </p:blipFill>
        <p:spPr bwMode="auto">
          <a:xfrm>
            <a:off x="31882" y="2874"/>
            <a:ext cx="3892046" cy="2919034"/>
          </a:xfrm>
          <a:prstGeom prst="rect">
            <a:avLst/>
          </a:prstGeom>
          <a:noFill/>
        </p:spPr>
      </p:pic>
      <p:sp>
        <p:nvSpPr>
          <p:cNvPr id="9" name="2 İçerik Yer Tutucusu"/>
          <p:cNvSpPr txBox="1">
            <a:spLocks/>
          </p:cNvSpPr>
          <p:nvPr/>
        </p:nvSpPr>
        <p:spPr bwMode="auto">
          <a:xfrm>
            <a:off x="0" y="0"/>
            <a:ext cx="9144000" cy="60932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56260" indent="0" algn="just">
              <a:lnSpc>
                <a:spcPct val="115000"/>
              </a:lnSpc>
              <a:spcAft>
                <a:spcPts val="1000"/>
              </a:spcAft>
              <a:buFont typeface="Arial" charset="0"/>
              <a:buNone/>
            </a:pPr>
            <a:r>
              <a:rPr lang="tr-TR" dirty="0" smtClean="0">
                <a:solidFill>
                  <a:srgbClr val="000000"/>
                </a:solidFill>
                <a:latin typeface="Times New Roman"/>
                <a:ea typeface="Calibri"/>
              </a:rPr>
              <a:t>				   </a:t>
            </a:r>
            <a:r>
              <a:rPr lang="tr-TR" dirty="0" smtClean="0">
                <a:solidFill>
                  <a:prstClr val="black"/>
                </a:solidFill>
                <a:latin typeface="Times New Roman"/>
                <a:ea typeface="Calibri"/>
                <a:cs typeface="Times New Roman"/>
              </a:rPr>
              <a:t>Peynirlerde </a:t>
            </a:r>
            <a:r>
              <a:rPr lang="tr-TR" dirty="0">
                <a:solidFill>
                  <a:prstClr val="black"/>
                </a:solidFill>
                <a:latin typeface="Times New Roman"/>
                <a:ea typeface="Calibri"/>
                <a:cs typeface="Times New Roman"/>
              </a:rPr>
              <a:t>bulunabilecek </a:t>
            </a:r>
            <a:r>
              <a:rPr lang="tr-TR" dirty="0" smtClean="0">
                <a:solidFill>
                  <a:prstClr val="black"/>
                </a:solidFill>
                <a:latin typeface="Times New Roman"/>
                <a:ea typeface="Calibri"/>
                <a:cs typeface="Times New Roman"/>
              </a:rPr>
              <a:t>				   tuz </a:t>
            </a:r>
            <a:r>
              <a:rPr lang="tr-TR" dirty="0">
                <a:solidFill>
                  <a:prstClr val="black"/>
                </a:solidFill>
                <a:latin typeface="Times New Roman"/>
                <a:ea typeface="Calibri"/>
                <a:cs typeface="Times New Roman"/>
              </a:rPr>
              <a:t>miktarının azaltılması </a:t>
            </a:r>
            <a:r>
              <a:rPr lang="tr-TR" dirty="0" smtClean="0">
                <a:solidFill>
                  <a:prstClr val="black"/>
                </a:solidFill>
                <a:latin typeface="Times New Roman"/>
                <a:ea typeface="Calibri"/>
                <a:cs typeface="Times New Roman"/>
              </a:rPr>
              <a:t>					   etik </a:t>
            </a:r>
            <a:r>
              <a:rPr lang="tr-TR" dirty="0">
                <a:solidFill>
                  <a:prstClr val="black"/>
                </a:solidFill>
                <a:latin typeface="Times New Roman"/>
                <a:ea typeface="Calibri"/>
                <a:cs typeface="Times New Roman"/>
              </a:rPr>
              <a:t>olarak tüm zorluklara </a:t>
            </a:r>
            <a:r>
              <a:rPr lang="tr-TR" dirty="0" smtClean="0">
                <a:solidFill>
                  <a:prstClr val="black"/>
                </a:solidFill>
                <a:latin typeface="Times New Roman"/>
                <a:ea typeface="Calibri"/>
                <a:cs typeface="Times New Roman"/>
              </a:rPr>
              <a:t>				    rağmen </a:t>
            </a:r>
            <a:r>
              <a:rPr lang="tr-TR" dirty="0">
                <a:solidFill>
                  <a:prstClr val="black"/>
                </a:solidFill>
                <a:latin typeface="Times New Roman"/>
                <a:ea typeface="Calibri"/>
                <a:cs typeface="Times New Roman"/>
              </a:rPr>
              <a:t>uygun görülmekte </a:t>
            </a:r>
            <a:r>
              <a:rPr lang="tr-TR" dirty="0" smtClean="0">
                <a:solidFill>
                  <a:prstClr val="black"/>
                </a:solidFill>
                <a:latin typeface="Times New Roman"/>
                <a:ea typeface="Calibri"/>
                <a:cs typeface="Times New Roman"/>
              </a:rPr>
              <a:t>				    olup </a:t>
            </a:r>
            <a:r>
              <a:rPr lang="tr-TR" dirty="0">
                <a:solidFill>
                  <a:prstClr val="black"/>
                </a:solidFill>
                <a:latin typeface="Times New Roman"/>
                <a:ea typeface="Calibri"/>
                <a:cs typeface="Times New Roman"/>
              </a:rPr>
              <a:t>tuz oranlarıyla </a:t>
            </a:r>
            <a:r>
              <a:rPr lang="tr-TR" dirty="0" smtClean="0">
                <a:solidFill>
                  <a:prstClr val="black"/>
                </a:solidFill>
                <a:latin typeface="Times New Roman"/>
                <a:ea typeface="Calibri"/>
                <a:cs typeface="Times New Roman"/>
              </a:rPr>
              <a:t>ilgili olarak </a:t>
            </a:r>
            <a:r>
              <a:rPr lang="tr-TR" dirty="0">
                <a:solidFill>
                  <a:prstClr val="black"/>
                </a:solidFill>
                <a:latin typeface="Times New Roman"/>
                <a:ea typeface="Calibri"/>
                <a:cs typeface="Times New Roman"/>
              </a:rPr>
              <a:t>ilk etapta teknolojinin, ürün kalitesinin ve raf ömrünün izin vereceği ölçüde bir değer verilmesi ve daha sonra da kademeli olarak tuzun azaltılmasının hedeflenmesi daha uygun olurdu. Birden bire tuzun azaltılması, bu zor işi başaramayacak firmaların cezalandırılması yöntemi benimsenmiştir. </a:t>
            </a:r>
            <a:endParaRPr lang="tr-TR" sz="2800" dirty="0">
              <a:solidFill>
                <a:prstClr val="black"/>
              </a:solidFill>
              <a:ea typeface="Calibri"/>
              <a:cs typeface="Times New Roman"/>
            </a:endParaRPr>
          </a:p>
          <a:p>
            <a:pPr marL="457200" lvl="1" indent="0" eaLnBrk="1" hangingPunct="1">
              <a:buFont typeface="Arial" charset="0"/>
              <a:buNone/>
            </a:pPr>
            <a:endParaRPr lang="tr-TR" dirty="0" smtClean="0">
              <a:solidFill>
                <a:prstClr val="black"/>
              </a:solidFill>
            </a:endParaRPr>
          </a:p>
        </p:txBody>
      </p:sp>
    </p:spTree>
    <p:extLst>
      <p:ext uri="{BB962C8B-B14F-4D97-AF65-F5344CB8AC3E}">
        <p14:creationId xmlns:p14="http://schemas.microsoft.com/office/powerpoint/2010/main" val="228471756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5825206"/>
            <a:ext cx="1691680" cy="10327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10" descr="http://www.mlekara-moravica.co.rs/slike/postrojenje.jpg"/>
          <p:cNvPicPr>
            <a:picLocks noGrp="1" noChangeAspect="1" noChangeArrowheads="1"/>
          </p:cNvPicPr>
          <p:nvPr>
            <p:ph idx="1"/>
          </p:nvPr>
        </p:nvPicPr>
        <p:blipFill>
          <a:blip r:embed="rId3" cstate="print"/>
          <a:srcRect/>
          <a:stretch>
            <a:fillRect/>
          </a:stretch>
        </p:blipFill>
        <p:spPr bwMode="auto">
          <a:xfrm>
            <a:off x="31882" y="2874"/>
            <a:ext cx="4396102" cy="3297076"/>
          </a:xfrm>
          <a:prstGeom prst="rect">
            <a:avLst/>
          </a:prstGeom>
          <a:noFill/>
        </p:spPr>
      </p:pic>
      <p:sp>
        <p:nvSpPr>
          <p:cNvPr id="9" name="2 İçerik Yer Tutucusu"/>
          <p:cNvSpPr txBox="1">
            <a:spLocks/>
          </p:cNvSpPr>
          <p:nvPr/>
        </p:nvSpPr>
        <p:spPr bwMode="auto">
          <a:xfrm>
            <a:off x="0" y="260648"/>
            <a:ext cx="9144000" cy="58326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a:spcAft>
                <a:spcPts val="0"/>
              </a:spcAft>
            </a:pPr>
            <a:r>
              <a:rPr lang="tr-TR" dirty="0" smtClean="0">
                <a:solidFill>
                  <a:srgbClr val="000000"/>
                </a:solidFill>
                <a:latin typeface="Times New Roman"/>
                <a:ea typeface="Calibri"/>
              </a:rPr>
              <a:t>					Ö</a:t>
            </a:r>
            <a:r>
              <a:rPr lang="tr-TR" dirty="0" smtClean="0">
                <a:ea typeface="Calibri"/>
                <a:cs typeface="Times New Roman"/>
              </a:rPr>
              <a:t>zellikle telemesi 						haşlanan ürünler</a:t>
            </a:r>
            <a:r>
              <a:rPr lang="tr-TR" dirty="0">
                <a:ea typeface="Calibri"/>
                <a:cs typeface="Times New Roman"/>
              </a:rPr>
              <a:t>, </a:t>
            </a:r>
            <a:r>
              <a:rPr lang="tr-TR" dirty="0" smtClean="0">
                <a:ea typeface="Calibri"/>
                <a:cs typeface="Times New Roman"/>
              </a:rPr>
              <a:t>kaşar 					peyniri </a:t>
            </a:r>
            <a:r>
              <a:rPr lang="tr-TR" dirty="0">
                <a:ea typeface="Calibri"/>
                <a:cs typeface="Times New Roman"/>
              </a:rPr>
              <a:t>ve eritme peyniri</a:t>
            </a:r>
            <a:r>
              <a:rPr lang="tr-TR" dirty="0" smtClean="0">
                <a:ea typeface="Calibri"/>
                <a:cs typeface="Times New Roman"/>
              </a:rPr>
              <a:t>					gibi </a:t>
            </a:r>
            <a:r>
              <a:rPr lang="tr-TR" dirty="0">
                <a:ea typeface="Calibri"/>
                <a:cs typeface="Times New Roman"/>
              </a:rPr>
              <a:t>ürünlerde izin </a:t>
            </a:r>
            <a:r>
              <a:rPr lang="tr-TR" dirty="0" smtClean="0">
                <a:ea typeface="Calibri"/>
                <a:cs typeface="Times New Roman"/>
              </a:rPr>
              <a:t>						verilen </a:t>
            </a:r>
            <a:r>
              <a:rPr lang="tr-TR" dirty="0">
                <a:ea typeface="Calibri"/>
                <a:cs typeface="Times New Roman"/>
              </a:rPr>
              <a:t>“Kuru Maddede” </a:t>
            </a:r>
            <a:r>
              <a:rPr lang="tr-TR" dirty="0" smtClean="0">
                <a:ea typeface="Calibri"/>
                <a:cs typeface="Times New Roman"/>
              </a:rPr>
              <a:t>					%</a:t>
            </a:r>
            <a:r>
              <a:rPr lang="tr-TR" dirty="0">
                <a:ea typeface="Calibri"/>
                <a:cs typeface="Times New Roman"/>
              </a:rPr>
              <a:t>Tuz oranları, uygulanması </a:t>
            </a:r>
            <a:r>
              <a:rPr lang="tr-TR" dirty="0" smtClean="0">
                <a:ea typeface="Calibri"/>
                <a:cs typeface="Times New Roman"/>
              </a:rPr>
              <a:t>mümkün </a:t>
            </a:r>
            <a:r>
              <a:rPr lang="tr-TR" dirty="0">
                <a:ea typeface="Calibri"/>
                <a:cs typeface="Times New Roman"/>
              </a:rPr>
              <a:t>olamayacak oranlardır. </a:t>
            </a:r>
            <a:r>
              <a:rPr lang="tr-TR" dirty="0" smtClean="0">
                <a:ea typeface="Calibri"/>
                <a:cs typeface="Times New Roman"/>
              </a:rPr>
              <a:t>Tuzun </a:t>
            </a:r>
            <a:r>
              <a:rPr lang="tr-TR" dirty="0" smtClean="0">
                <a:ea typeface="Calibri"/>
                <a:cs typeface="Times New Roman"/>
              </a:rPr>
              <a:t>peynirde </a:t>
            </a:r>
            <a:r>
              <a:rPr lang="tr-TR" dirty="0" smtClean="0">
                <a:ea typeface="Calibri"/>
                <a:cs typeface="Times New Roman"/>
              </a:rPr>
              <a:t>kullanım </a:t>
            </a:r>
            <a:r>
              <a:rPr lang="tr-TR" dirty="0">
                <a:ea typeface="Calibri"/>
                <a:cs typeface="Times New Roman"/>
              </a:rPr>
              <a:t>amacı lezzet unsuru olmasının yanı sıra, ürünün doğal olarak korunmasına yardımcı olması ve yapısal olarak da ürüne katkısı nedeniyle önemli bir etkiye sahiptir. </a:t>
            </a:r>
          </a:p>
        </p:txBody>
      </p:sp>
    </p:spTree>
    <p:extLst>
      <p:ext uri="{BB962C8B-B14F-4D97-AF65-F5344CB8AC3E}">
        <p14:creationId xmlns:p14="http://schemas.microsoft.com/office/powerpoint/2010/main" val="283706520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5825206"/>
            <a:ext cx="1691680" cy="10327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10" descr="http://www.mlekara-moravica.co.rs/slike/postrojenje.jpg"/>
          <p:cNvPicPr>
            <a:picLocks noGrp="1" noChangeAspect="1" noChangeArrowheads="1"/>
          </p:cNvPicPr>
          <p:nvPr>
            <p:ph idx="1"/>
          </p:nvPr>
        </p:nvPicPr>
        <p:blipFill>
          <a:blip r:embed="rId3" cstate="print"/>
          <a:srcRect/>
          <a:stretch>
            <a:fillRect/>
          </a:stretch>
        </p:blipFill>
        <p:spPr bwMode="auto">
          <a:xfrm>
            <a:off x="400" y="0"/>
            <a:ext cx="3131841" cy="2348880"/>
          </a:xfrm>
          <a:prstGeom prst="rect">
            <a:avLst/>
          </a:prstGeom>
          <a:noFill/>
        </p:spPr>
      </p:pic>
      <p:sp>
        <p:nvSpPr>
          <p:cNvPr id="9" name="2 İçerik Yer Tutucusu"/>
          <p:cNvSpPr txBox="1">
            <a:spLocks/>
          </p:cNvSpPr>
          <p:nvPr/>
        </p:nvSpPr>
        <p:spPr bwMode="auto">
          <a:xfrm>
            <a:off x="0" y="260648"/>
            <a:ext cx="9144000" cy="58326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a:spcAft>
                <a:spcPts val="0"/>
              </a:spcAft>
            </a:pPr>
            <a:r>
              <a:rPr lang="tr-TR" dirty="0" smtClean="0">
                <a:solidFill>
                  <a:srgbClr val="000000"/>
                </a:solidFill>
                <a:latin typeface="Times New Roman"/>
                <a:ea typeface="Calibri"/>
              </a:rPr>
              <a:t>			</a:t>
            </a:r>
            <a:r>
              <a:rPr lang="tr-TR" dirty="0">
                <a:solidFill>
                  <a:srgbClr val="000000"/>
                </a:solidFill>
                <a:latin typeface="Times New Roman"/>
                <a:ea typeface="Calibri"/>
              </a:rPr>
              <a:t> </a:t>
            </a:r>
            <a:r>
              <a:rPr lang="tr-TR" dirty="0" smtClean="0">
                <a:solidFill>
                  <a:srgbClr val="000000"/>
                </a:solidFill>
                <a:latin typeface="Times New Roman"/>
                <a:ea typeface="Calibri"/>
              </a:rPr>
              <a:t>   </a:t>
            </a:r>
            <a:r>
              <a:rPr lang="tr-TR" dirty="0" smtClean="0">
                <a:ea typeface="Calibri"/>
                <a:cs typeface="Times New Roman"/>
              </a:rPr>
              <a:t>Telemesi </a:t>
            </a:r>
            <a:r>
              <a:rPr lang="tr-TR" dirty="0">
                <a:ea typeface="Calibri"/>
                <a:cs typeface="Times New Roman"/>
              </a:rPr>
              <a:t>haşlanan </a:t>
            </a:r>
            <a:r>
              <a:rPr lang="tr-TR" dirty="0" smtClean="0">
                <a:ea typeface="Calibri"/>
                <a:cs typeface="Times New Roman"/>
              </a:rPr>
              <a:t>	</a:t>
            </a:r>
            <a:r>
              <a:rPr lang="tr-TR" dirty="0">
                <a:ea typeface="Calibri"/>
                <a:cs typeface="Times New Roman"/>
              </a:rPr>
              <a:t>peynirlerde</a:t>
            </a:r>
            <a:r>
              <a:rPr lang="tr-TR" dirty="0" smtClean="0">
                <a:ea typeface="Calibri"/>
                <a:cs typeface="Times New Roman"/>
              </a:rPr>
              <a:t>			</a:t>
            </a:r>
            <a:r>
              <a:rPr lang="tr-TR" dirty="0">
                <a:ea typeface="Calibri"/>
                <a:cs typeface="Times New Roman"/>
              </a:rPr>
              <a:t> </a:t>
            </a:r>
            <a:r>
              <a:rPr lang="tr-TR" dirty="0" smtClean="0">
                <a:ea typeface="Calibri"/>
                <a:cs typeface="Times New Roman"/>
              </a:rPr>
              <a:t>    bu </a:t>
            </a:r>
            <a:r>
              <a:rPr lang="tr-TR" dirty="0">
                <a:ea typeface="Calibri"/>
                <a:cs typeface="Times New Roman"/>
              </a:rPr>
              <a:t>oranların kuru maddede %3 ile </a:t>
            </a:r>
            <a:r>
              <a:rPr lang="tr-TR" dirty="0" smtClean="0">
                <a:ea typeface="Calibri"/>
                <a:cs typeface="Times New Roman"/>
              </a:rPr>
              <a:t>			     sınırlandırılması </a:t>
            </a:r>
            <a:r>
              <a:rPr lang="tr-TR" dirty="0">
                <a:ea typeface="Calibri"/>
                <a:cs typeface="Times New Roman"/>
              </a:rPr>
              <a:t>son derece </a:t>
            </a:r>
            <a:r>
              <a:rPr lang="tr-TR" dirty="0" smtClean="0">
                <a:ea typeface="Calibri"/>
                <a:cs typeface="Times New Roman"/>
              </a:rPr>
              <a:t>				     yanlıştır</a:t>
            </a:r>
            <a:r>
              <a:rPr lang="tr-TR" dirty="0">
                <a:ea typeface="Calibri"/>
                <a:cs typeface="Times New Roman"/>
              </a:rPr>
              <a:t>. </a:t>
            </a:r>
            <a:r>
              <a:rPr lang="tr-TR" dirty="0" smtClean="0">
                <a:ea typeface="Calibri"/>
                <a:cs typeface="Times New Roman"/>
              </a:rPr>
              <a:t>Ya </a:t>
            </a:r>
            <a:r>
              <a:rPr lang="tr-TR" dirty="0">
                <a:ea typeface="Calibri"/>
                <a:cs typeface="Times New Roman"/>
              </a:rPr>
              <a:t>tuz </a:t>
            </a:r>
            <a:r>
              <a:rPr lang="tr-TR" dirty="0" smtClean="0">
                <a:ea typeface="Calibri"/>
                <a:cs typeface="Times New Roman"/>
              </a:rPr>
              <a:t>oranı </a:t>
            </a:r>
            <a:r>
              <a:rPr lang="tr-TR" dirty="0">
                <a:ea typeface="Calibri"/>
                <a:cs typeface="Times New Roman"/>
              </a:rPr>
              <a:t>limitleri kuru maddede </a:t>
            </a:r>
            <a:r>
              <a:rPr lang="tr-TR" dirty="0" smtClean="0">
                <a:ea typeface="Calibri"/>
                <a:cs typeface="Times New Roman"/>
              </a:rPr>
              <a:t>değil, </a:t>
            </a:r>
            <a:r>
              <a:rPr lang="tr-TR" dirty="0">
                <a:ea typeface="Calibri"/>
                <a:cs typeface="Times New Roman"/>
              </a:rPr>
              <a:t>toplam kütle içerisinde % olarak verilmelidir, ya da bu limitler en az %50 civarında yukarıya çekilmelidir. Beyaz </a:t>
            </a:r>
            <a:r>
              <a:rPr lang="tr-TR" dirty="0" smtClean="0">
                <a:ea typeface="Calibri"/>
                <a:cs typeface="Times New Roman"/>
              </a:rPr>
              <a:t>peynirler ve </a:t>
            </a:r>
            <a:r>
              <a:rPr lang="tr-TR" dirty="0">
                <a:ea typeface="Calibri"/>
                <a:cs typeface="Times New Roman"/>
              </a:rPr>
              <a:t>eritme peynirleri için verilen limitlerin de %50 civarında yukarıya çekilmesi olumlu olacaktır. Tebliğde geçen oranların uygulanması durumunda hem lezzet olarak ürünler tüketiciye çok yavan gelecek, hem de ürünlerin raf ömürleri oldukça kısıtlanacaktır.</a:t>
            </a:r>
          </a:p>
        </p:txBody>
      </p:sp>
    </p:spTree>
    <p:extLst>
      <p:ext uri="{BB962C8B-B14F-4D97-AF65-F5344CB8AC3E}">
        <p14:creationId xmlns:p14="http://schemas.microsoft.com/office/powerpoint/2010/main" val="27402511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6" name="4 Dikdörtgen"/>
          <p:cNvSpPr/>
          <p:nvPr/>
        </p:nvSpPr>
        <p:spPr>
          <a:xfrm>
            <a:off x="395536" y="5568450"/>
            <a:ext cx="8215370" cy="369332"/>
          </a:xfrm>
          <a:prstGeom prst="rect">
            <a:avLst/>
          </a:prstGeom>
        </p:spPr>
        <p:txBody>
          <a:bodyPr wrap="square">
            <a:spAutoFit/>
          </a:bodyPr>
          <a:lstStyle/>
          <a:p>
            <a:r>
              <a:rPr lang="tr-TR" dirty="0">
                <a:solidFill>
                  <a:prstClr val="black"/>
                </a:solidFill>
              </a:rPr>
              <a:t>Kaynak: Türkiye İstatistik </a:t>
            </a:r>
            <a:r>
              <a:rPr lang="tr-TR" dirty="0" smtClean="0">
                <a:solidFill>
                  <a:prstClr val="black"/>
                </a:solidFill>
              </a:rPr>
              <a:t>Kurumu</a:t>
            </a:r>
            <a:endParaRPr lang="tr-TR" dirty="0">
              <a:solidFill>
                <a:prstClr val="black"/>
              </a:solidFill>
            </a:endParaRPr>
          </a:p>
        </p:txBody>
      </p:sp>
      <p:sp>
        <p:nvSpPr>
          <p:cNvPr id="9" name="İçerik Yer Tutucusu 8"/>
          <p:cNvSpPr>
            <a:spLocks noGrp="1"/>
          </p:cNvSpPr>
          <p:nvPr>
            <p:ph idx="1"/>
          </p:nvPr>
        </p:nvSpPr>
        <p:spPr/>
        <p:txBody>
          <a:bodyPr/>
          <a:lstStyle/>
          <a:p>
            <a:endParaRPr lang="tr-TR"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 y="-836209"/>
            <a:ext cx="9144000" cy="7101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İçerik Yer Tutucusu 2"/>
          <p:cNvSpPr txBox="1">
            <a:spLocks/>
          </p:cNvSpPr>
          <p:nvPr/>
        </p:nvSpPr>
        <p:spPr bwMode="auto">
          <a:xfrm>
            <a:off x="539552" y="1216057"/>
            <a:ext cx="7513598" cy="1922650"/>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endParaRPr lang="tr-TR" sz="4400" b="1" dirty="0">
              <a:solidFill>
                <a:prstClr val="black"/>
              </a:solidFill>
            </a:endParaRPr>
          </a:p>
          <a:p>
            <a:pPr marL="0" indent="0" algn="ctr">
              <a:buFont typeface="Arial" charset="0"/>
              <a:buNone/>
            </a:pPr>
            <a:r>
              <a:rPr lang="tr-TR" sz="4400" b="1" dirty="0" smtClean="0">
                <a:solidFill>
                  <a:schemeClr val="bg1"/>
                </a:solidFill>
              </a:rPr>
              <a:t>TEŞEKKÜR EDERİM</a:t>
            </a:r>
          </a:p>
        </p:txBody>
      </p:sp>
      <p:sp>
        <p:nvSpPr>
          <p:cNvPr id="10" name="İçerik Yer Tutucusu 2"/>
          <p:cNvSpPr txBox="1">
            <a:spLocks/>
          </p:cNvSpPr>
          <p:nvPr/>
        </p:nvSpPr>
        <p:spPr bwMode="auto">
          <a:xfrm>
            <a:off x="539552" y="3119402"/>
            <a:ext cx="7513598" cy="1800199"/>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sz="4400" b="1" dirty="0" smtClean="0">
                <a:solidFill>
                  <a:prstClr val="black"/>
                </a:solidFill>
                <a:hlinkClick r:id="rId4"/>
              </a:rPr>
              <a:t>www.asuder.org.tr</a:t>
            </a:r>
            <a:endParaRPr lang="tr-TR" sz="4400" b="1" dirty="0" smtClean="0">
              <a:solidFill>
                <a:prstClr val="black"/>
              </a:solidFill>
            </a:endParaRPr>
          </a:p>
          <a:p>
            <a:pPr marL="0" indent="0" algn="ctr">
              <a:buNone/>
            </a:pPr>
            <a:r>
              <a:rPr lang="tr-TR" sz="4400" b="1" dirty="0" smtClean="0">
                <a:solidFill>
                  <a:prstClr val="black"/>
                </a:solidFill>
                <a:hlinkClick r:id="rId5"/>
              </a:rPr>
              <a:t>ismailmert@asuder.org.tr</a:t>
            </a:r>
            <a:endParaRPr lang="tr-TR" sz="4400" b="1" dirty="0" smtClean="0">
              <a:solidFill>
                <a:prstClr val="black"/>
              </a:solidFill>
            </a:endParaRPr>
          </a:p>
          <a:p>
            <a:pPr marL="0" indent="0" algn="ctr">
              <a:buNone/>
            </a:pPr>
            <a:endParaRPr lang="tr-TR" sz="4400" b="1" dirty="0">
              <a:solidFill>
                <a:prstClr val="black"/>
              </a:solidFill>
            </a:endParaRPr>
          </a:p>
          <a:p>
            <a:pPr marL="0" indent="0" algn="ctr">
              <a:buFont typeface="Arial" charset="0"/>
              <a:buNone/>
            </a:pPr>
            <a:endParaRPr lang="tr-TR" sz="4400" b="1" dirty="0">
              <a:solidFill>
                <a:prstClr val="black"/>
              </a:solidFill>
            </a:endParaRPr>
          </a:p>
        </p:txBody>
      </p:sp>
      <p:pic>
        <p:nvPicPr>
          <p:cNvPr id="8" name="Picture 2" descr="http://www.maxipcmarket.com/web-sitesi-kanunu.jpg"/>
          <p:cNvPicPr>
            <a:picLocks noChangeAspect="1" noChangeArrowheads="1"/>
          </p:cNvPicPr>
          <p:nvPr/>
        </p:nvPicPr>
        <p:blipFill>
          <a:blip r:embed="rId6" cstate="print"/>
          <a:srcRect/>
          <a:stretch>
            <a:fillRect/>
          </a:stretch>
        </p:blipFill>
        <p:spPr bwMode="auto">
          <a:xfrm flipH="1">
            <a:off x="3310276" y="4790054"/>
            <a:ext cx="2016224" cy="1475145"/>
          </a:xfrm>
          <a:prstGeom prst="rect">
            <a:avLst/>
          </a:prstGeom>
          <a:noFill/>
        </p:spPr>
      </p:pic>
    </p:spTree>
    <p:extLst>
      <p:ext uri="{BB962C8B-B14F-4D97-AF65-F5344CB8AC3E}">
        <p14:creationId xmlns:p14="http://schemas.microsoft.com/office/powerpoint/2010/main" val="2300745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 y="0"/>
            <a:ext cx="9161822" cy="1417638"/>
          </a:xfrm>
        </p:spPr>
        <p:style>
          <a:lnRef idx="1">
            <a:schemeClr val="accent3"/>
          </a:lnRef>
          <a:fillRef idx="3">
            <a:schemeClr val="accent3"/>
          </a:fillRef>
          <a:effectRef idx="2">
            <a:schemeClr val="accent3"/>
          </a:effectRef>
          <a:fontRef idx="minor">
            <a:schemeClr val="lt1"/>
          </a:fontRef>
        </p:style>
        <p:txBody>
          <a:bodyPr/>
          <a:lstStyle/>
          <a:p>
            <a:pPr>
              <a:lnSpc>
                <a:spcPct val="115000"/>
              </a:lnSpc>
              <a:spcBef>
                <a:spcPct val="20000"/>
              </a:spcBef>
              <a:spcAft>
                <a:spcPts val="1000"/>
              </a:spcAft>
            </a:pPr>
            <a:r>
              <a:rPr lang="tr-TR" sz="2000" b="1" dirty="0" smtClean="0">
                <a:ea typeface="Calibri"/>
                <a:cs typeface="Times New Roman"/>
              </a:rPr>
              <a:t/>
            </a:r>
            <a:br>
              <a:rPr lang="tr-TR" sz="2000" b="1" dirty="0" smtClean="0">
                <a:ea typeface="Calibri"/>
                <a:cs typeface="Times New Roman"/>
              </a:rPr>
            </a:br>
            <a:r>
              <a:rPr lang="tr-TR" sz="2000" b="1" dirty="0">
                <a:ea typeface="Calibri"/>
                <a:cs typeface="Times New Roman"/>
              </a:rPr>
              <a:t/>
            </a:r>
            <a:br>
              <a:rPr lang="tr-TR" sz="2000" b="1" dirty="0">
                <a:ea typeface="Calibri"/>
                <a:cs typeface="Times New Roman"/>
              </a:rPr>
            </a:br>
            <a:r>
              <a:rPr lang="tr-TR" sz="2000" b="1" dirty="0" smtClean="0">
                <a:ea typeface="Calibri"/>
                <a:cs typeface="Times New Roman"/>
              </a:rPr>
              <a:t/>
            </a:r>
            <a:br>
              <a:rPr lang="tr-TR" sz="2000" b="1" dirty="0" smtClean="0">
                <a:ea typeface="Calibri"/>
                <a:cs typeface="Times New Roman"/>
              </a:rPr>
            </a:br>
            <a:r>
              <a:rPr lang="tr-TR" sz="2000" b="1" dirty="0">
                <a:ea typeface="Calibri"/>
                <a:cs typeface="Times New Roman"/>
              </a:rPr>
              <a:t/>
            </a:r>
            <a:br>
              <a:rPr lang="tr-TR" sz="2000" b="1" dirty="0">
                <a:ea typeface="Calibri"/>
                <a:cs typeface="Times New Roman"/>
              </a:rPr>
            </a:br>
            <a:r>
              <a:rPr lang="tr-TR" b="1" dirty="0" smtClean="0"/>
              <a:t>TÜRKİYE’DE </a:t>
            </a:r>
            <a:r>
              <a:rPr lang="tr-TR" b="1" dirty="0"/>
              <a:t>SÜT SEKTÖRÜ </a:t>
            </a:r>
            <a:br>
              <a:rPr lang="tr-TR" b="1" dirty="0"/>
            </a:br>
            <a:r>
              <a:rPr lang="tr-TR" dirty="0">
                <a:ea typeface="Calibri"/>
                <a:cs typeface="Times New Roman"/>
              </a:rPr>
              <a:t/>
            </a:r>
            <a:br>
              <a:rPr lang="tr-TR" dirty="0">
                <a:ea typeface="Calibri"/>
                <a:cs typeface="Times New Roman"/>
              </a:rPr>
            </a:br>
            <a:endParaRPr lang="tr-TR" dirty="0"/>
          </a:p>
        </p:txBody>
      </p:sp>
      <p:sp>
        <p:nvSpPr>
          <p:cNvPr id="3" name="İçerik Yer Tutucusu 2"/>
          <p:cNvSpPr>
            <a:spLocks noGrp="1"/>
          </p:cNvSpPr>
          <p:nvPr>
            <p:ph idx="1"/>
          </p:nvPr>
        </p:nvSpPr>
        <p:spPr>
          <a:xfrm>
            <a:off x="0" y="1556792"/>
            <a:ext cx="9144000" cy="4277072"/>
          </a:xfrm>
        </p:spPr>
        <p:txBody>
          <a:bodyPr/>
          <a:lstStyle/>
          <a:p>
            <a:pPr marL="0" indent="0" algn="ctr">
              <a:buNone/>
            </a:pPr>
            <a:endParaRPr lang="tr-TR" sz="4800" b="1" dirty="0" smtClean="0"/>
          </a:p>
          <a:p>
            <a:pPr marL="0" indent="0">
              <a:buNone/>
            </a:pPr>
            <a:r>
              <a:rPr lang="tr-TR" sz="4800" b="1" dirty="0" smtClean="0"/>
              <a:t>	</a:t>
            </a:r>
            <a:r>
              <a:rPr lang="tr-TR" sz="4800" b="1" dirty="0" err="1" smtClean="0"/>
              <a:t>Sektörel</a:t>
            </a:r>
            <a:r>
              <a:rPr lang="tr-TR" sz="4800" b="1" dirty="0" smtClean="0"/>
              <a:t> Ticaret </a:t>
            </a:r>
            <a:r>
              <a:rPr lang="tr-TR" sz="4800" b="1" dirty="0" smtClean="0"/>
              <a:t>Heyetleri</a:t>
            </a:r>
            <a:r>
              <a:rPr lang="tr-TR" sz="4800" b="1" dirty="0" smtClean="0"/>
              <a:t>:</a:t>
            </a:r>
          </a:p>
          <a:p>
            <a:pPr marL="0" indent="0">
              <a:buNone/>
            </a:pPr>
            <a:r>
              <a:rPr lang="tr-TR" sz="3600" dirty="0" smtClean="0"/>
              <a:t>	1-</a:t>
            </a:r>
            <a:r>
              <a:rPr lang="tr-TR" sz="3600" dirty="0" smtClean="0">
                <a:ea typeface="Calibri"/>
                <a:cs typeface="Times New Roman"/>
              </a:rPr>
              <a:t> </a:t>
            </a:r>
            <a:r>
              <a:rPr lang="tr-TR" sz="3600" dirty="0">
                <a:ea typeface="Calibri"/>
                <a:cs typeface="Times New Roman"/>
              </a:rPr>
              <a:t>16-18 Aralık </a:t>
            </a:r>
            <a:r>
              <a:rPr lang="tr-TR" sz="3600" dirty="0" smtClean="0">
                <a:ea typeface="Calibri"/>
                <a:cs typeface="Times New Roman"/>
              </a:rPr>
              <a:t>2013 Azerbaycan</a:t>
            </a:r>
            <a:endParaRPr lang="tr-TR" sz="3600" dirty="0" smtClean="0"/>
          </a:p>
          <a:p>
            <a:pPr marL="0" indent="0">
              <a:buNone/>
            </a:pPr>
            <a:r>
              <a:rPr lang="tr-TR" sz="3600" dirty="0" smtClean="0"/>
              <a:t>	2- </a:t>
            </a:r>
            <a:r>
              <a:rPr lang="tr-TR" sz="3600" dirty="0">
                <a:solidFill>
                  <a:prstClr val="black"/>
                </a:solidFill>
                <a:latin typeface="Times New Roman"/>
                <a:ea typeface="Calibri"/>
              </a:rPr>
              <a:t>08-10 </a:t>
            </a:r>
            <a:r>
              <a:rPr lang="tr-TR" sz="3600" dirty="0" smtClean="0">
                <a:solidFill>
                  <a:prstClr val="black"/>
                </a:solidFill>
                <a:latin typeface="Times New Roman"/>
                <a:ea typeface="Calibri"/>
              </a:rPr>
              <a:t>Haziran </a:t>
            </a:r>
            <a:r>
              <a:rPr lang="tr-TR" sz="3600" dirty="0">
                <a:solidFill>
                  <a:prstClr val="black"/>
                </a:solidFill>
                <a:latin typeface="Times New Roman"/>
                <a:ea typeface="Calibri"/>
              </a:rPr>
              <a:t>2014 </a:t>
            </a:r>
            <a:r>
              <a:rPr lang="tr-TR" sz="3600" dirty="0" smtClean="0">
                <a:solidFill>
                  <a:prstClr val="black"/>
                </a:solidFill>
                <a:latin typeface="Times New Roman"/>
                <a:ea typeface="Calibri"/>
              </a:rPr>
              <a:t>Cezayir</a:t>
            </a:r>
          </a:p>
          <a:p>
            <a:pPr marL="0" indent="0">
              <a:buNone/>
            </a:pPr>
            <a:r>
              <a:rPr lang="tr-TR" sz="3600" dirty="0" smtClean="0">
                <a:solidFill>
                  <a:prstClr val="black"/>
                </a:solidFill>
                <a:latin typeface="Times New Roman"/>
              </a:rPr>
              <a:t>	3- Güney Kore ve Japonya</a:t>
            </a:r>
          </a:p>
          <a:p>
            <a:pPr marL="0" indent="0">
              <a:buNone/>
            </a:pPr>
            <a:r>
              <a:rPr lang="tr-TR" sz="3600" dirty="0" smtClean="0">
                <a:solidFill>
                  <a:prstClr val="black"/>
                </a:solidFill>
                <a:latin typeface="Times New Roman"/>
              </a:rPr>
              <a:t>	4-Gürcistan</a:t>
            </a:r>
            <a:endParaRPr lang="tr-TR" sz="3600"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4535" y="5318423"/>
            <a:ext cx="2427288" cy="1539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İçerik Yer Tutucusu 2"/>
          <p:cNvSpPr txBox="1">
            <a:spLocks/>
          </p:cNvSpPr>
          <p:nvPr/>
        </p:nvSpPr>
        <p:spPr bwMode="auto">
          <a:xfrm>
            <a:off x="0" y="0"/>
            <a:ext cx="9161822" cy="1412776"/>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eaLnBrk="1" hangingPunct="1">
              <a:lnSpc>
                <a:spcPct val="115000"/>
              </a:lnSpc>
              <a:spcAft>
                <a:spcPts val="1000"/>
              </a:spcAft>
              <a:buNone/>
            </a:pPr>
            <a:r>
              <a:rPr lang="tr-TR" sz="4000" dirty="0" smtClean="0">
                <a:solidFill>
                  <a:prstClr val="white"/>
                </a:solidFill>
              </a:rPr>
              <a:t> </a:t>
            </a:r>
            <a:r>
              <a:rPr lang="tr-TR" sz="5400" b="1" dirty="0" smtClean="0">
                <a:solidFill>
                  <a:prstClr val="white"/>
                </a:solidFill>
              </a:rPr>
              <a:t>TÜRKİYE SÜT SEKTÖRÜ</a:t>
            </a:r>
            <a:endParaRPr lang="tr-TR" sz="5400" b="1" dirty="0">
              <a:solidFill>
                <a:prstClr val="white"/>
              </a:solidFill>
            </a:endParaRPr>
          </a:p>
          <a:p>
            <a:pPr marL="0" indent="0" algn="ctr">
              <a:buFont typeface="Arial" charset="0"/>
              <a:buNone/>
            </a:pPr>
            <a:endParaRPr lang="tr-TR" sz="4400" b="1" dirty="0" smtClean="0">
              <a:solidFill>
                <a:prstClr val="black"/>
              </a:solidFill>
            </a:endParaRPr>
          </a:p>
        </p:txBody>
      </p:sp>
    </p:spTree>
    <p:extLst>
      <p:ext uri="{BB962C8B-B14F-4D97-AF65-F5344CB8AC3E}">
        <p14:creationId xmlns:p14="http://schemas.microsoft.com/office/powerpoint/2010/main" val="2939363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a:xfrm>
            <a:off x="6553200" y="6356350"/>
            <a:ext cx="2133600" cy="501650"/>
          </a:xfrm>
        </p:spPr>
        <p:txBody>
          <a:bodyPr/>
          <a:lstStyle/>
          <a:p>
            <a:fld id="{DE3FA091-7E2B-4306-A964-23F4A9D2E55A}" type="slidenum">
              <a:rPr lang="tr-TR" smtClean="0">
                <a:solidFill>
                  <a:prstClr val="black">
                    <a:tint val="75000"/>
                  </a:prstClr>
                </a:solidFill>
              </a:rPr>
              <a:pPr/>
              <a:t>9</a:t>
            </a:fld>
            <a:endParaRPr lang="tr-TR">
              <a:solidFill>
                <a:prstClr val="black">
                  <a:tint val="75000"/>
                </a:prstClr>
              </a:solidFill>
            </a:endParaRPr>
          </a:p>
        </p:txBody>
      </p:sp>
      <p:pic>
        <p:nvPicPr>
          <p:cNvPr id="5" name="il_fi" descr="http://www.haberler.com/haber-resimleri/320/en-az-bir-bardak-sut-3203320_3522_o.jpg"/>
          <p:cNvPicPr>
            <a:picLocks noGrp="1"/>
          </p:cNvPicPr>
          <p:nvPr>
            <p:ph idx="1"/>
          </p:nvPr>
        </p:nvPicPr>
        <p:blipFill>
          <a:blip r:embed="rId2" cstate="print"/>
          <a:srcRect/>
          <a:stretch>
            <a:fillRect/>
          </a:stretch>
        </p:blipFill>
        <p:spPr bwMode="auto">
          <a:xfrm>
            <a:off x="34297" y="1494045"/>
            <a:ext cx="2593487" cy="2664296"/>
          </a:xfrm>
          <a:prstGeom prst="rect">
            <a:avLst/>
          </a:prstGeom>
          <a:noFill/>
          <a:ln w="9525">
            <a:noFill/>
            <a:miter lim="800000"/>
            <a:headEnd/>
            <a:tailEnd/>
          </a:ln>
        </p:spPr>
      </p:pic>
      <p:pic>
        <p:nvPicPr>
          <p:cNvPr id="7" name="il_fi" descr="http://i.onbesyirmibes.org/image/2012/05/02/273721.jpg"/>
          <p:cNvPicPr/>
          <p:nvPr/>
        </p:nvPicPr>
        <p:blipFill>
          <a:blip r:embed="rId3" cstate="print"/>
          <a:srcRect/>
          <a:stretch>
            <a:fillRect/>
          </a:stretch>
        </p:blipFill>
        <p:spPr bwMode="auto">
          <a:xfrm>
            <a:off x="5757410" y="1437528"/>
            <a:ext cx="3386590" cy="2711552"/>
          </a:xfrm>
          <a:prstGeom prst="rect">
            <a:avLst/>
          </a:prstGeom>
          <a:noFill/>
          <a:ln w="9525">
            <a:noFill/>
            <a:miter lim="800000"/>
            <a:headEnd/>
            <a:tailEnd/>
          </a:ln>
        </p:spPr>
      </p:pic>
      <p:pic>
        <p:nvPicPr>
          <p:cNvPr id="106500" name="Picture 4" descr="http://www.habermonitor.com/img/630x345/sutun-kanser-yaptigi-iddialarina-karsi-cikan.jpg"/>
          <p:cNvPicPr>
            <a:picLocks noChangeAspect="1" noChangeArrowheads="1"/>
          </p:cNvPicPr>
          <p:nvPr/>
        </p:nvPicPr>
        <p:blipFill>
          <a:blip r:embed="rId4" cstate="print"/>
          <a:srcRect/>
          <a:stretch>
            <a:fillRect/>
          </a:stretch>
        </p:blipFill>
        <p:spPr bwMode="auto">
          <a:xfrm>
            <a:off x="2627784" y="1437528"/>
            <a:ext cx="3129626" cy="2711552"/>
          </a:xfrm>
          <a:prstGeom prst="rect">
            <a:avLst/>
          </a:prstGeom>
          <a:noFill/>
        </p:spPr>
      </p:pic>
      <p:sp>
        <p:nvSpPr>
          <p:cNvPr id="3" name="Dikdörtgen 2"/>
          <p:cNvSpPr/>
          <p:nvPr/>
        </p:nvSpPr>
        <p:spPr>
          <a:xfrm>
            <a:off x="2483768" y="4509120"/>
            <a:ext cx="5641061" cy="830997"/>
          </a:xfrm>
          <a:prstGeom prst="rect">
            <a:avLst/>
          </a:prstGeom>
        </p:spPr>
        <p:txBody>
          <a:bodyPr wrap="square">
            <a:spAutoFit/>
          </a:bodyPr>
          <a:lstStyle/>
          <a:p>
            <a:pPr>
              <a:spcBef>
                <a:spcPct val="20000"/>
              </a:spcBef>
            </a:pPr>
            <a:r>
              <a:rPr lang="tr-TR" sz="4800" dirty="0">
                <a:solidFill>
                  <a:prstClr val="black"/>
                </a:solidFill>
                <a:latin typeface="Calibri"/>
              </a:rPr>
              <a:t>Okul Sütü Projesi</a:t>
            </a:r>
          </a:p>
        </p:txBody>
      </p:sp>
      <p:pic>
        <p:nvPicPr>
          <p:cNvPr id="1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64771" y="5654831"/>
            <a:ext cx="1830266" cy="11875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Başlık 1"/>
          <p:cNvSpPr>
            <a:spLocks noGrp="1"/>
          </p:cNvSpPr>
          <p:nvPr>
            <p:ph type="title"/>
          </p:nvPr>
        </p:nvSpPr>
        <p:spPr>
          <a:xfrm>
            <a:off x="1" y="0"/>
            <a:ext cx="9161822" cy="1417638"/>
          </a:xfrm>
        </p:spPr>
        <p:style>
          <a:lnRef idx="1">
            <a:schemeClr val="accent3"/>
          </a:lnRef>
          <a:fillRef idx="3">
            <a:schemeClr val="accent3"/>
          </a:fillRef>
          <a:effectRef idx="2">
            <a:schemeClr val="accent3"/>
          </a:effectRef>
          <a:fontRef idx="minor">
            <a:schemeClr val="lt1"/>
          </a:fontRef>
        </p:style>
        <p:txBody>
          <a:bodyPr/>
          <a:lstStyle/>
          <a:p>
            <a:pPr lvl="0">
              <a:lnSpc>
                <a:spcPct val="115000"/>
              </a:lnSpc>
              <a:spcBef>
                <a:spcPct val="20000"/>
              </a:spcBef>
              <a:spcAft>
                <a:spcPts val="1000"/>
              </a:spcAft>
            </a:pPr>
            <a:r>
              <a:rPr lang="tr-TR" sz="4800" b="1" dirty="0" smtClean="0">
                <a:solidFill>
                  <a:schemeClr val="tx1"/>
                </a:solidFill>
                <a:ea typeface="Calibri"/>
                <a:cs typeface="Times New Roman"/>
              </a:rPr>
              <a:t>YURT İÇİ TÜKETİMİ ARTIRMAK</a:t>
            </a:r>
            <a:endParaRPr lang="tr-TR" sz="4800" dirty="0">
              <a:solidFill>
                <a:schemeClr val="tx1"/>
              </a:solidFill>
            </a:endParaRPr>
          </a:p>
        </p:txBody>
      </p:sp>
      <p:sp>
        <p:nvSpPr>
          <p:cNvPr id="9" name="İçerik Yer Tutucusu 2"/>
          <p:cNvSpPr txBox="1">
            <a:spLocks/>
          </p:cNvSpPr>
          <p:nvPr/>
        </p:nvSpPr>
        <p:spPr bwMode="auto">
          <a:xfrm>
            <a:off x="0" y="0"/>
            <a:ext cx="9161822" cy="1437528"/>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eaLnBrk="1" hangingPunct="1">
              <a:lnSpc>
                <a:spcPct val="115000"/>
              </a:lnSpc>
              <a:spcAft>
                <a:spcPts val="1000"/>
              </a:spcAft>
              <a:buNone/>
            </a:pPr>
            <a:r>
              <a:rPr lang="tr-TR" sz="4000" dirty="0" smtClean="0">
                <a:solidFill>
                  <a:prstClr val="white"/>
                </a:solidFill>
              </a:rPr>
              <a:t> </a:t>
            </a:r>
            <a:r>
              <a:rPr lang="tr-TR" sz="4800" b="1" dirty="0" smtClean="0">
                <a:solidFill>
                  <a:prstClr val="white"/>
                </a:solidFill>
              </a:rPr>
              <a:t>YURT İÇİ TÜKETİMİ ARTIRMAK</a:t>
            </a:r>
            <a:endParaRPr lang="tr-TR" sz="4800" b="1" dirty="0" smtClean="0">
              <a:solidFill>
                <a:prstClr val="black"/>
              </a:solidFill>
            </a:endParaRPr>
          </a:p>
        </p:txBody>
      </p:sp>
    </p:spTree>
    <p:extLst>
      <p:ext uri="{BB962C8B-B14F-4D97-AF65-F5344CB8AC3E}">
        <p14:creationId xmlns:p14="http://schemas.microsoft.com/office/powerpoint/2010/main" val="76476136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6377</TotalTime>
  <Words>3266</Words>
  <Application>Microsoft Office PowerPoint</Application>
  <PresentationFormat>Ekran Gösterisi (4:3)</PresentationFormat>
  <Paragraphs>1187</Paragraphs>
  <Slides>74</Slides>
  <Notes>20</Notes>
  <HiddenSlides>1</HiddenSlides>
  <MMClips>0</MMClips>
  <ScaleCrop>false</ScaleCrop>
  <HeadingPairs>
    <vt:vector size="4" baseType="variant">
      <vt:variant>
        <vt:lpstr>Tema</vt:lpstr>
      </vt:variant>
      <vt:variant>
        <vt:i4>6</vt:i4>
      </vt:variant>
      <vt:variant>
        <vt:lpstr>Slayt Başlıkları</vt:lpstr>
      </vt:variant>
      <vt:variant>
        <vt:i4>74</vt:i4>
      </vt:variant>
    </vt:vector>
  </HeadingPairs>
  <TitlesOfParts>
    <vt:vector size="80" baseType="lpstr">
      <vt:lpstr>Ofis Teması</vt:lpstr>
      <vt:lpstr>1_Ofis Teması</vt:lpstr>
      <vt:lpstr>3_Ofis Teması</vt:lpstr>
      <vt:lpstr>4_Ofis Teması</vt:lpstr>
      <vt:lpstr>6_Ofis Teması</vt:lpstr>
      <vt:lpstr>5_Ofis Teması</vt:lpstr>
      <vt:lpstr>Süt ve Süt Ürünlerinde Yasal Düzenlemeler ve Peynir Tebliği</vt:lpstr>
      <vt:lpstr>    Ambalajlı Süt ve Süt Ürünleri Sanayicileri Derneği (ASÜD) </vt:lpstr>
      <vt:lpstr>PowerPoint Sunusu</vt:lpstr>
      <vt:lpstr>ASÜDÜN HEDEFLERİ</vt:lpstr>
      <vt:lpstr>ASÜDÜN HEDEFLERİ</vt:lpstr>
      <vt:lpstr>    TÜRKİYE’DE SÜT SEKTÖRÜ   </vt:lpstr>
      <vt:lpstr>    TÜRKİYE’DE SÜT SEKTÖRÜ   </vt:lpstr>
      <vt:lpstr>    TÜRKİYE’DE SÜT SEKTÖRÜ   </vt:lpstr>
      <vt:lpstr>YURT İÇİ TÜKETİMİ ARTIRMAK</vt:lpstr>
      <vt:lpstr>YURT İÇİ TÜKETİMİ ARTIRMAK</vt:lpstr>
      <vt:lpstr>YURT İÇİ TÜKETİMİ ARTIRMAK</vt:lpstr>
      <vt:lpstr>YURT İÇİ TÜKETİMİ ARTIRMAK</vt:lpstr>
      <vt:lpstr>PowerPoint Sunusu</vt:lpstr>
      <vt:lpstr>SÜT</vt:lpstr>
      <vt:lpstr>HAYVAN VARLIĞI</vt:lpstr>
      <vt:lpstr>Türkiye hayvan varlığı (x1000)</vt:lpstr>
      <vt:lpstr>Türkiye hayvan varlığı (x1000)</vt:lpstr>
      <vt:lpstr>PowerPoint Sunusu</vt:lpstr>
      <vt:lpstr>PowerPoint Sunusu</vt:lpstr>
      <vt:lpstr>PowerPoint Sunusu</vt:lpstr>
      <vt:lpstr>PowerPoint Sunusu</vt:lpstr>
      <vt:lpstr>    DÜNYA VE TÜRKİYE’DE BAZI ÜRÜNLERİN ÜRETİM DEĞERİ </vt:lpstr>
      <vt:lpstr>Türkiye’nin Üretiminde Başlıca Ürünler</vt:lpstr>
      <vt:lpstr>    SÜTÜN ÜRETİM DEĞERİNİN PAYI  </vt:lpstr>
      <vt:lpstr>PowerPoint Sunusu</vt:lpstr>
      <vt:lpstr>PowerPoint Sunusu</vt:lpstr>
      <vt:lpstr>    ÇİĞ  SÜT ÜRETİM MİKTARI  </vt:lpstr>
      <vt:lpstr>PowerPoint Sunusu</vt:lpstr>
      <vt:lpstr>PowerPoint Sunusu</vt:lpstr>
      <vt:lpstr>     SÜT ÜRÜNLERİ ÜRETİM MİKTARI  </vt:lpstr>
      <vt:lpstr>PowerPoint Sunusu</vt:lpstr>
      <vt:lpstr>Türkiye Dünya Ticaretinin Merkezinde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TÜKETİCİYE BİLGİNİN  SUNULMASI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Görsen</dc:creator>
  <cp:lastModifiedBy>İ.Mert</cp:lastModifiedBy>
  <cp:revision>359</cp:revision>
  <cp:lastPrinted>2014-04-16T11:54:50Z</cp:lastPrinted>
  <dcterms:modified xsi:type="dcterms:W3CDTF">2015-05-07T20:07:42Z</dcterms:modified>
</cp:coreProperties>
</file>